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2"/>
  </p:notesMasterIdLst>
  <p:sldIdLst>
    <p:sldId id="256" r:id="rId2"/>
    <p:sldId id="645" r:id="rId3"/>
    <p:sldId id="656" r:id="rId4"/>
    <p:sldId id="650" r:id="rId5"/>
    <p:sldId id="647" r:id="rId6"/>
    <p:sldId id="652" r:id="rId7"/>
    <p:sldId id="655" r:id="rId8"/>
    <p:sldId id="659" r:id="rId9"/>
    <p:sldId id="660" r:id="rId10"/>
    <p:sldId id="657" r:id="rId11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gan McCarty Graham" initials="MMG" lastIdx="2" clrIdx="0">
    <p:extLst>
      <p:ext uri="{19B8F6BF-5375-455C-9EA6-DF929625EA0E}">
        <p15:presenceInfo xmlns:p15="http://schemas.microsoft.com/office/powerpoint/2012/main" userId="S::mmccarty@tooledesign.com::9dbc2ce9-9aa7-412f-b28f-c0d2e12b6b5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E2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095" autoAdjust="0"/>
  </p:normalViewPr>
  <p:slideViewPr>
    <p:cSldViewPr snapToGrid="0">
      <p:cViewPr varScale="1">
        <p:scale>
          <a:sx n="114" d="100"/>
          <a:sy n="114" d="100"/>
        </p:scale>
        <p:origin x="3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8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FAC87854-B719-4121-B445-0F6FD8F37557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53" tIns="48327" rIns="96653" bIns="4832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F8FE4B93-A9E2-467E-B357-24A32C67E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271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E4B93-A9E2-467E-B357-24A32C67E85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9018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FE4B93-A9E2-467E-B357-24A32C67E85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142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FE4B93-A9E2-467E-B357-24A32C67E85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63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FE4B93-A9E2-467E-B357-24A32C67E85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3615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FE4B93-A9E2-467E-B357-24A32C67E85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1706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FE4B93-A9E2-467E-B357-24A32C67E85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0100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FE4B93-A9E2-467E-B357-24A32C67E85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0785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FE4B93-A9E2-467E-B357-24A32C67E85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4945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FE4B93-A9E2-467E-B357-24A32C67E85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2316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FE4B93-A9E2-467E-B357-24A32C67E85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234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37509"/>
            <a:ext cx="10058400" cy="2297184"/>
          </a:xfrm>
          <a:prstGeom prst="rect">
            <a:avLst/>
          </a:prstGeom>
        </p:spPr>
        <p:txBody>
          <a:bodyPr anchor="b"/>
          <a:lstStyle>
            <a:lvl1pPr>
              <a:defRPr sz="6600" b="1">
                <a:ln>
                  <a:noFill/>
                </a:ln>
                <a:solidFill>
                  <a:schemeClr val="tx2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572000"/>
            <a:ext cx="8615680" cy="1066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667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  <a:p>
            <a:r>
              <a:rPr lang="en-US"/>
              <a:t>Date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 algn="ctr">
              <a:defRPr/>
            </a:lvl1pPr>
          </a:lstStyle>
          <a:p>
            <a:fld id="{2A2C711F-6306-4674-940E-69044E68CC3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4AC0E77-8DA4-4BAC-AA5D-717477B38039}"/>
              </a:ext>
            </a:extLst>
          </p:cNvPr>
          <p:cNvCxnSpPr>
            <a:cxnSpLocks/>
          </p:cNvCxnSpPr>
          <p:nvPr userDrawn="1"/>
        </p:nvCxnSpPr>
        <p:spPr>
          <a:xfrm>
            <a:off x="911412" y="4119149"/>
            <a:ext cx="964575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3620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995" y="609602"/>
            <a:ext cx="10160000" cy="837876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995" y="1752602"/>
            <a:ext cx="10160000" cy="4800600"/>
          </a:xfrm>
          <a:prstGeom prst="rect">
            <a:avLst/>
          </a:prstGeom>
        </p:spPr>
        <p:txBody>
          <a:bodyPr/>
          <a:lstStyle>
            <a:lvl1pPr marL="303208" indent="-303208">
              <a:spcBef>
                <a:spcPts val="1800"/>
              </a:spcBef>
              <a:buClr>
                <a:schemeClr val="tx2"/>
              </a:buClr>
              <a:defRPr sz="30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3261" indent="-358768">
              <a:buClr>
                <a:srgbClr val="0070C0"/>
              </a:buClr>
              <a:buFont typeface="Calibri" panose="020F0502020204030204" pitchFamily="34" charset="0"/>
              <a:buChar char="ꟷ"/>
              <a:defRPr sz="24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68" indent="-247645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8585" indent="-247645"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–"/>
              <a:tabLst/>
              <a:defRPr sz="1600" i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04978" indent="-165098">
              <a:buClr>
                <a:schemeClr val="tx1">
                  <a:lumMod val="65000"/>
                  <a:lumOff val="35000"/>
                </a:schemeClr>
              </a:buCl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492423" y="5642452"/>
            <a:ext cx="404323" cy="408623"/>
          </a:xfrm>
          <a:ln/>
        </p:spPr>
        <p:txBody>
          <a:bodyPr wrap="none">
            <a:spAutoFit/>
          </a:bodyPr>
          <a:lstStyle>
            <a:lvl1pPr algn="ctr">
              <a:defRPr b="0"/>
            </a:lvl1pPr>
          </a:lstStyle>
          <a:p>
            <a:fld id="{2A2C711F-6306-4674-940E-69044E68CC3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>
          <a:xfrm rot="16200000">
            <a:off x="10475384" y="1585386"/>
            <a:ext cx="2438400" cy="48683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7128748-75CF-4AA2-AE80-62705A980277}" type="datetime1">
              <a:rPr lang="en-US" smtClean="0"/>
              <a:t>6/11/2021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309BC48-18E9-445C-8CC2-7D9D673B5312}"/>
              </a:ext>
            </a:extLst>
          </p:cNvPr>
          <p:cNvCxnSpPr>
            <a:cxnSpLocks/>
          </p:cNvCxnSpPr>
          <p:nvPr userDrawn="1"/>
        </p:nvCxnSpPr>
        <p:spPr>
          <a:xfrm>
            <a:off x="564995" y="1447477"/>
            <a:ext cx="10160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4391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_Content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4995" y="1816904"/>
            <a:ext cx="4846320" cy="4431495"/>
          </a:xfrm>
          <a:prstGeom prst="rect">
            <a:avLst/>
          </a:prstGeom>
        </p:spPr>
        <p:txBody>
          <a:bodyPr/>
          <a:lstStyle>
            <a:lvl1pPr marL="571491" indent="-571491">
              <a:defRPr lang="en-US" sz="3000" b="0" kern="1200" dirty="0">
                <a:solidFill>
                  <a:schemeClr val="tx2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  <a:lvl2pPr marL="901685" indent="-457192">
              <a:defRPr lang="en-US" sz="2400" kern="1200" dirty="0">
                <a:solidFill>
                  <a:srgbClr val="0070C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2pPr>
            <a:lvl3pPr marL="1354114" indent="-457192">
              <a:defRPr lang="en-US" kern="1200" dirty="0">
                <a:solidFill>
                  <a:schemeClr val="tx2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3pPr>
            <a:lvl4pPr marL="1693833" indent="-342895">
              <a:defRPr lang="en-US" sz="1600" i="0" kern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4pPr>
            <a:lvl5pPr marL="2182775" indent="-342895">
              <a:defRPr lang="en-US" sz="14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ＭＳ Ｐゴシック" charset="0"/>
                <a:cs typeface="Arial" panose="020B0604020202020204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marL="303208" lvl="0" indent="-30320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</a:pPr>
            <a:r>
              <a:rPr lang="en-US"/>
              <a:t>Click to edit Master text styles</a:t>
            </a:r>
          </a:p>
          <a:p>
            <a:pPr marL="803261" lvl="1" indent="-35876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Font typeface="Calibri" panose="020F0502020204030204" pitchFamily="34" charset="0"/>
              <a:buChar char="ꟷ"/>
            </a:pPr>
            <a:r>
              <a:rPr lang="en-US"/>
              <a:t>Second level</a:t>
            </a:r>
          </a:p>
          <a:p>
            <a:pPr marL="1144568" lvl="2" indent="-24764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•"/>
            </a:pPr>
            <a:r>
              <a:rPr lang="en-US"/>
              <a:t>Third level</a:t>
            </a:r>
          </a:p>
          <a:p>
            <a:pPr marL="1598585" lvl="3" indent="-24764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–"/>
              <a:tabLst/>
            </a:pPr>
            <a:r>
              <a:rPr lang="en-US"/>
              <a:t>Fourth level</a:t>
            </a:r>
          </a:p>
          <a:p>
            <a:pPr marL="2004978" lvl="4" indent="-16509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buFont typeface="Arial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78675" y="1816904"/>
            <a:ext cx="4846320" cy="4431495"/>
          </a:xfrm>
          <a:prstGeom prst="rect">
            <a:avLst/>
          </a:prstGeom>
        </p:spPr>
        <p:txBody>
          <a:bodyPr/>
          <a:lstStyle>
            <a:lvl1pPr marL="571491" indent="-571491">
              <a:defRPr lang="en-US" sz="3000" b="0" kern="1200" dirty="0">
                <a:solidFill>
                  <a:schemeClr val="tx2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  <a:lvl2pPr marL="901685" indent="-457192">
              <a:defRPr lang="en-US" sz="2400" kern="1200" dirty="0">
                <a:solidFill>
                  <a:srgbClr val="0070C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2pPr>
            <a:lvl3pPr marL="1354114" indent="-457192">
              <a:defRPr lang="en-US" kern="1200" dirty="0">
                <a:solidFill>
                  <a:schemeClr val="tx2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3pPr>
            <a:lvl4pPr marL="1693833" indent="-342895">
              <a:defRPr lang="en-US" sz="1600" i="0" kern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4pPr>
            <a:lvl5pPr marL="2182775" indent="-342895">
              <a:defRPr lang="en-US" sz="14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ＭＳ Ｐゴシック" charset="0"/>
                <a:cs typeface="Arial" panose="020B0604020202020204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marL="303208" lvl="0" indent="-30320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</a:pPr>
            <a:r>
              <a:rPr lang="en-US"/>
              <a:t>Click to edit Master text styles</a:t>
            </a:r>
          </a:p>
          <a:p>
            <a:pPr marL="803261" lvl="1" indent="-35876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Font typeface="Calibri" panose="020F0502020204030204" pitchFamily="34" charset="0"/>
              <a:buChar char="ꟷ"/>
            </a:pPr>
            <a:r>
              <a:rPr lang="en-US"/>
              <a:t>Second level</a:t>
            </a:r>
          </a:p>
          <a:p>
            <a:pPr marL="1144568" lvl="2" indent="-24764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•"/>
            </a:pPr>
            <a:r>
              <a:rPr lang="en-US"/>
              <a:t>Third level</a:t>
            </a:r>
          </a:p>
          <a:p>
            <a:pPr marL="1598585" lvl="3" indent="-24764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–"/>
              <a:tabLst/>
            </a:pPr>
            <a:r>
              <a:rPr lang="en-US"/>
              <a:t>Fourth level</a:t>
            </a:r>
          </a:p>
          <a:p>
            <a:pPr marL="2004978" lvl="4" indent="-16509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buFont typeface="Arial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2C711F-6306-4674-940E-69044E68CC3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 rot="16200000">
            <a:off x="10475384" y="1585386"/>
            <a:ext cx="2438400" cy="48683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500C2C6-0D4C-4E0B-AC66-571456EE259A}" type="datetime1">
              <a:rPr lang="en-US" smtClean="0"/>
              <a:t>6/11/2021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D3A01C4-413D-49AA-B8D0-9EFCD8F2F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995" y="609602"/>
            <a:ext cx="10160000" cy="837876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53E426D-49F0-4DCA-A4E3-8C12A20B59EA}"/>
              </a:ext>
            </a:extLst>
          </p:cNvPr>
          <p:cNvCxnSpPr>
            <a:cxnSpLocks/>
          </p:cNvCxnSpPr>
          <p:nvPr userDrawn="1"/>
        </p:nvCxnSpPr>
        <p:spPr>
          <a:xfrm>
            <a:off x="564995" y="1447477"/>
            <a:ext cx="10160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4755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2C711F-6306-4674-940E-69044E68CC3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>
          <a:xfrm rot="16200000">
            <a:off x="10475384" y="1585386"/>
            <a:ext cx="2438400" cy="48683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F2A5EE9-5F31-4947-9B02-A66F82DFDA5C}" type="datetime1">
              <a:rPr lang="en-US" smtClean="0"/>
              <a:t>6/11/2021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819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8" name="Rectangle 7"/>
          <p:cNvSpPr/>
          <p:nvPr/>
        </p:nvSpPr>
        <p:spPr>
          <a:xfrm>
            <a:off x="11277600" y="5486400"/>
            <a:ext cx="9144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4970" y="5648325"/>
            <a:ext cx="732367" cy="396875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fld id="{2A2C711F-6306-4674-940E-69044E68CC3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0511104" y="3988067"/>
            <a:ext cx="2366963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2"/>
                </a:solidFill>
                <a:latin typeface="Times New Roman" pitchFamily="18" charset="0"/>
                <a:ea typeface="+mn-ea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577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7" r:id="rId4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5400" kern="1200" spc="-133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6133">
          <a:solidFill>
            <a:schemeClr val="tx2"/>
          </a:solidFill>
          <a:latin typeface="Cambria" pitchFamily="18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6133">
          <a:solidFill>
            <a:schemeClr val="tx2"/>
          </a:solidFill>
          <a:latin typeface="Cambria" pitchFamily="18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6133">
          <a:solidFill>
            <a:schemeClr val="tx2"/>
          </a:solidFill>
          <a:latin typeface="Cambria" pitchFamily="18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6133">
          <a:solidFill>
            <a:schemeClr val="tx2"/>
          </a:solidFill>
          <a:latin typeface="Cambria" pitchFamily="18" charset="0"/>
          <a:ea typeface="ＭＳ Ｐゴシック" charset="0"/>
        </a:defRPr>
      </a:lvl5pPr>
      <a:lvl6pPr marL="609575" algn="l" rtl="0" eaLnBrk="1" fontAlgn="base" hangingPunct="1">
        <a:spcBef>
          <a:spcPct val="0"/>
        </a:spcBef>
        <a:spcAft>
          <a:spcPct val="0"/>
        </a:spcAft>
        <a:defRPr sz="6133">
          <a:solidFill>
            <a:schemeClr val="tx2"/>
          </a:solidFill>
          <a:latin typeface="Cambria" pitchFamily="18" charset="0"/>
        </a:defRPr>
      </a:lvl6pPr>
      <a:lvl7pPr marL="1219148" algn="l" rtl="0" eaLnBrk="1" fontAlgn="base" hangingPunct="1">
        <a:spcBef>
          <a:spcPct val="0"/>
        </a:spcBef>
        <a:spcAft>
          <a:spcPct val="0"/>
        </a:spcAft>
        <a:defRPr sz="6133">
          <a:solidFill>
            <a:schemeClr val="tx2"/>
          </a:solidFill>
          <a:latin typeface="Cambria" pitchFamily="18" charset="0"/>
        </a:defRPr>
      </a:lvl7pPr>
      <a:lvl8pPr marL="1828722" algn="l" rtl="0" eaLnBrk="1" fontAlgn="base" hangingPunct="1">
        <a:spcBef>
          <a:spcPct val="0"/>
        </a:spcBef>
        <a:spcAft>
          <a:spcPct val="0"/>
        </a:spcAft>
        <a:defRPr sz="6133">
          <a:solidFill>
            <a:schemeClr val="tx2"/>
          </a:solidFill>
          <a:latin typeface="Cambria" pitchFamily="18" charset="0"/>
        </a:defRPr>
      </a:lvl8pPr>
      <a:lvl9pPr marL="2438297" algn="l" rtl="0" eaLnBrk="1" fontAlgn="base" hangingPunct="1">
        <a:spcBef>
          <a:spcPct val="0"/>
        </a:spcBef>
        <a:spcAft>
          <a:spcPct val="0"/>
        </a:spcAft>
        <a:defRPr sz="6133">
          <a:solidFill>
            <a:schemeClr val="tx2"/>
          </a:solidFill>
          <a:latin typeface="Cambria" pitchFamily="18" charset="0"/>
        </a:defRPr>
      </a:lvl9pPr>
    </p:titleStyle>
    <p:bodyStyle>
      <a:lvl1pPr marL="457181" indent="-30478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933" b="1" kern="1200">
          <a:solidFill>
            <a:schemeClr val="tx2"/>
          </a:solidFill>
          <a:latin typeface="+mn-lt"/>
          <a:ea typeface="ＭＳ Ｐゴシック" charset="0"/>
          <a:cs typeface="+mn-cs"/>
        </a:defRPr>
      </a:lvl1pPr>
      <a:lvl2pPr marL="852981" indent="-304786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2667" kern="1200">
          <a:solidFill>
            <a:schemeClr val="tx2"/>
          </a:solidFill>
          <a:latin typeface="+mn-lt"/>
          <a:ea typeface="ＭＳ Ｐゴシック" charset="0"/>
          <a:cs typeface="+mn-cs"/>
        </a:defRPr>
      </a:lvl2pPr>
      <a:lvl3pPr marL="1339794" indent="-304786" algn="l" rtl="0" eaLnBrk="1" fontAlgn="base" hangingPunct="1">
        <a:spcBef>
          <a:spcPct val="20000"/>
        </a:spcBef>
        <a:spcAft>
          <a:spcPct val="0"/>
        </a:spcAft>
        <a:buClr>
          <a:srgbClr val="002060"/>
        </a:buClr>
        <a:buFont typeface="Arial" charset="0"/>
        <a:buChar char="•"/>
        <a:defRPr kern="1200">
          <a:solidFill>
            <a:schemeClr val="tx2"/>
          </a:solidFill>
          <a:latin typeface="+mn-lt"/>
          <a:ea typeface="ＭＳ Ｐゴシック" charset="0"/>
          <a:cs typeface="+mn-cs"/>
        </a:defRPr>
      </a:lvl3pPr>
      <a:lvl4pPr marL="1705962" indent="-304786" algn="l" rtl="0" eaLnBrk="1" fontAlgn="base" hangingPunct="1">
        <a:spcBef>
          <a:spcPct val="20000"/>
        </a:spcBef>
        <a:spcAft>
          <a:spcPct val="0"/>
        </a:spcAft>
        <a:buClr>
          <a:srgbClr val="002060"/>
        </a:buClr>
        <a:buFont typeface="Arial" charset="0"/>
        <a:buChar char="•"/>
        <a:defRPr sz="2133" kern="1200">
          <a:solidFill>
            <a:schemeClr val="tx2"/>
          </a:solidFill>
          <a:latin typeface="+mn-lt"/>
          <a:ea typeface="ＭＳ Ｐゴシック" charset="0"/>
          <a:cs typeface="+mn-cs"/>
        </a:defRPr>
      </a:lvl4pPr>
      <a:lvl5pPr marL="2072130" indent="-304786" algn="l" rtl="0" eaLnBrk="1" fontAlgn="base" hangingPunct="1">
        <a:spcBef>
          <a:spcPct val="20000"/>
        </a:spcBef>
        <a:spcAft>
          <a:spcPct val="0"/>
        </a:spcAft>
        <a:buClr>
          <a:srgbClr val="002060"/>
        </a:buClr>
        <a:buFont typeface="Arial" charset="0"/>
        <a:buChar char="•"/>
        <a:defRPr sz="1867" kern="1200">
          <a:solidFill>
            <a:schemeClr val="tx2"/>
          </a:solidFill>
          <a:latin typeface="+mn-lt"/>
          <a:ea typeface="ＭＳ Ｐゴシック" charset="0"/>
          <a:cs typeface="+mn-cs"/>
        </a:defRPr>
      </a:lvl5pPr>
      <a:lvl6pPr marL="2316381" indent="-243830" algn="l" defTabSz="1219148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67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560211" indent="-243830" algn="l" defTabSz="1219148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2804041" indent="-243830" algn="l" defTabSz="1219148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0" indent="-243830" algn="l" defTabSz="1219148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5" algn="l" defTabSz="12191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8" algn="l" defTabSz="12191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22" algn="l" defTabSz="12191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97" algn="l" defTabSz="12191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70" algn="l" defTabSz="12191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45" algn="l" defTabSz="12191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19" algn="l" defTabSz="12191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92" algn="l" defTabSz="12191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732758"/>
            <a:ext cx="10058400" cy="2297184"/>
          </a:xfrm>
        </p:spPr>
        <p:txBody>
          <a:bodyPr/>
          <a:lstStyle/>
          <a:p>
            <a:pPr algn="l"/>
            <a:r>
              <a:rPr lang="en-US" sz="5400" dirty="0">
                <a:latin typeface="Arial" panose="020B0604020202020204" pitchFamily="34" charset="0"/>
              </a:rPr>
              <a:t>Old Lee Highway Multimodal Improvements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38201" y="524182"/>
            <a:ext cx="1413933" cy="1374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D4B4B5D3-6431-4652-AAEB-993E40D444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492423" y="5642452"/>
            <a:ext cx="404323" cy="408623"/>
          </a:xfrm>
        </p:spPr>
        <p:txBody>
          <a:bodyPr/>
          <a:lstStyle/>
          <a:p>
            <a:fld id="{2A2C711F-6306-4674-940E-69044E68CC3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E65DF7D2-CB49-43B4-8058-5FEAAC3001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476750"/>
            <a:ext cx="9291320" cy="1066800"/>
          </a:xfrm>
        </p:spPr>
        <p:txBody>
          <a:bodyPr>
            <a:noAutofit/>
          </a:bodyPr>
          <a:lstStyle/>
          <a:p>
            <a:pPr>
              <a:spcBef>
                <a:spcPts val="1800"/>
              </a:spcBef>
            </a:pPr>
            <a:r>
              <a:rPr lang="en-US" sz="3200" dirty="0"/>
              <a:t>JUNE 2021</a:t>
            </a:r>
          </a:p>
        </p:txBody>
      </p:sp>
    </p:spTree>
    <p:extLst>
      <p:ext uri="{BB962C8B-B14F-4D97-AF65-F5344CB8AC3E}">
        <p14:creationId xmlns:p14="http://schemas.microsoft.com/office/powerpoint/2010/main" val="3209731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8EB59485-E71F-4F27-BABA-22858E429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995" y="299210"/>
            <a:ext cx="10160000" cy="1148268"/>
          </a:xfrm>
        </p:spPr>
        <p:txBody>
          <a:bodyPr/>
          <a:lstStyle/>
          <a:p>
            <a:r>
              <a:rPr lang="en-US" sz="3600" dirty="0"/>
              <a:t>Next Steps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15277338-7D92-4AC8-9A04-2F5B229F94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492423" y="5642452"/>
            <a:ext cx="404323" cy="408623"/>
          </a:xfrm>
        </p:spPr>
        <p:txBody>
          <a:bodyPr/>
          <a:lstStyle/>
          <a:p>
            <a:fld id="{2A2C711F-6306-4674-940E-69044E68CC33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1252CE8-EF7A-4A40-BDF6-D7D53AC779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424" y="1568741"/>
            <a:ext cx="10525125" cy="4881290"/>
          </a:xfrm>
        </p:spPr>
        <p:txBody>
          <a:bodyPr/>
          <a:lstStyle/>
          <a:p>
            <a:pPr lvl="1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2200" dirty="0"/>
              <a:t>July 13, 2021 - Council Resolution endorsing Major Design Features</a:t>
            </a:r>
          </a:p>
          <a:p>
            <a:pPr lvl="1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2200" dirty="0"/>
              <a:t>Community engagement will continue as project progresses </a:t>
            </a:r>
          </a:p>
          <a:p>
            <a:pPr lvl="1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2200" dirty="0"/>
              <a:t>Formal Public Hearing (No Council Action) at ~60% Design</a:t>
            </a:r>
          </a:p>
          <a:p>
            <a:pPr lvl="1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2200" dirty="0"/>
              <a:t>Right of Way Acquisition (May require Council action for City-owned parcels)</a:t>
            </a:r>
          </a:p>
          <a:p>
            <a:pPr lvl="1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2200" dirty="0"/>
              <a:t>Award of Construction Contract (Council Action)</a:t>
            </a:r>
          </a:p>
          <a:p>
            <a:pPr marL="896923" lvl="2" indent="0">
              <a:lnSpc>
                <a:spcPct val="150000"/>
              </a:lnSpc>
              <a:buNone/>
            </a:pPr>
            <a:endParaRPr lang="en-US" sz="1600" dirty="0"/>
          </a:p>
          <a:p>
            <a:pPr lvl="1">
              <a:lnSpc>
                <a:spcPct val="150000"/>
              </a:lnSpc>
            </a:pPr>
            <a:endParaRPr lang="en-US" sz="2200" dirty="0"/>
          </a:p>
          <a:p>
            <a:endParaRPr lang="en-US" sz="2800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814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8EB59485-E71F-4F27-BABA-22858E429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995" y="299210"/>
            <a:ext cx="10160000" cy="1148268"/>
          </a:xfrm>
        </p:spPr>
        <p:txBody>
          <a:bodyPr/>
          <a:lstStyle/>
          <a:p>
            <a:r>
              <a:rPr lang="en-US" sz="3600" dirty="0"/>
              <a:t>Today’s Agenda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15277338-7D92-4AC8-9A04-2F5B229F94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492423" y="5642452"/>
            <a:ext cx="404323" cy="408623"/>
          </a:xfrm>
        </p:spPr>
        <p:txBody>
          <a:bodyPr/>
          <a:lstStyle/>
          <a:p>
            <a:fld id="{2A2C711F-6306-4674-940E-69044E68CC33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1252CE8-EF7A-4A40-BDF6-D7D53AC779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995" y="2130716"/>
            <a:ext cx="9605396" cy="4881290"/>
          </a:xfrm>
        </p:spPr>
        <p:txBody>
          <a:bodyPr/>
          <a:lstStyle/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Presentation of staff recommended Major Design Features package of improvements</a:t>
            </a:r>
          </a:p>
          <a:p>
            <a:pPr marL="444493" lvl="1" indent="0">
              <a:buNone/>
            </a:pP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Request for Council endorsement of Major Design Features at July 13 City Council meeting</a:t>
            </a:r>
          </a:p>
          <a:p>
            <a:pPr marL="896923" lvl="2" indent="0">
              <a:buNone/>
            </a:pPr>
            <a:endParaRPr lang="en-US" sz="1600" dirty="0"/>
          </a:p>
          <a:p>
            <a:pPr marL="896923" lvl="2" indent="0">
              <a:buNone/>
            </a:pPr>
            <a:endParaRPr lang="en-US" sz="1600" dirty="0"/>
          </a:p>
          <a:p>
            <a:pPr lvl="1"/>
            <a:endParaRPr lang="en-US" sz="2200" dirty="0"/>
          </a:p>
          <a:p>
            <a:endParaRPr lang="en-US" sz="2800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978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8EB59485-E71F-4F27-BABA-22858E429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995" y="299210"/>
            <a:ext cx="10160000" cy="1148268"/>
          </a:xfrm>
        </p:spPr>
        <p:txBody>
          <a:bodyPr/>
          <a:lstStyle/>
          <a:p>
            <a:r>
              <a:rPr lang="en-US" sz="3600" dirty="0"/>
              <a:t>Major Design Features</a:t>
            </a:r>
            <a:br>
              <a:rPr lang="en-US" sz="3600" dirty="0"/>
            </a:br>
            <a:r>
              <a:rPr lang="en-US" sz="3600" dirty="0"/>
              <a:t>Staff Recommendation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15277338-7D92-4AC8-9A04-2F5B229F94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492423" y="5642452"/>
            <a:ext cx="404323" cy="408623"/>
          </a:xfrm>
        </p:spPr>
        <p:txBody>
          <a:bodyPr/>
          <a:lstStyle/>
          <a:p>
            <a:fld id="{2A2C711F-6306-4674-940E-69044E68CC33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1252CE8-EF7A-4A40-BDF6-D7D53AC779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317" y="1577130"/>
            <a:ext cx="10160000" cy="4881290"/>
          </a:xfrm>
        </p:spPr>
        <p:txBody>
          <a:bodyPr/>
          <a:lstStyle/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200" dirty="0"/>
              <a:t>Roundabout at Ridge Avenue/OLH Intersection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200" dirty="0"/>
              <a:t>Roundabout at Country Hill Road/OLH Intersection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200" dirty="0"/>
              <a:t>Left Turn Lane from NB OLH to Sherwood Center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200" dirty="0"/>
              <a:t>St. Leo’s/Daniel’s Run Access Management Improvements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Provide Left Turn Lane from SB OLH to Daniel’s Run Entrance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Consolidate &amp; realign northern entrances to St. Leo’s (Coordination Ongoing)</a:t>
            </a:r>
          </a:p>
          <a:p>
            <a:pPr marL="896923" lvl="2" indent="0">
              <a:buNone/>
            </a:pPr>
            <a:endParaRPr lang="en-US" sz="1600" dirty="0"/>
          </a:p>
          <a:p>
            <a:pPr marL="896923" lvl="2" indent="0">
              <a:buNone/>
            </a:pPr>
            <a:endParaRPr lang="en-US" sz="1600" dirty="0"/>
          </a:p>
          <a:p>
            <a:pPr lvl="1"/>
            <a:endParaRPr lang="en-US" sz="2200" dirty="0"/>
          </a:p>
          <a:p>
            <a:endParaRPr lang="en-US" sz="2800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551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8EB59485-E71F-4F27-BABA-22858E429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Ridge Avenue Roundabout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15277338-7D92-4AC8-9A04-2F5B229F94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492423" y="5642452"/>
            <a:ext cx="404323" cy="408623"/>
          </a:xfrm>
        </p:spPr>
        <p:txBody>
          <a:bodyPr/>
          <a:lstStyle/>
          <a:p>
            <a:fld id="{2A2C711F-6306-4674-940E-69044E68CC33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3E6041C-516A-484E-836A-03F4C94D10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603" y="1554480"/>
            <a:ext cx="3486671" cy="5002553"/>
          </a:xfrm>
        </p:spPr>
        <p:txBody>
          <a:bodyPr/>
          <a:lstStyle/>
          <a:p>
            <a:r>
              <a:rPr lang="en-US" sz="2000" dirty="0"/>
              <a:t>Improves neighborhood ingress/egress to Ridge Avenue</a:t>
            </a:r>
          </a:p>
          <a:p>
            <a:r>
              <a:rPr lang="en-US" sz="2000" dirty="0"/>
              <a:t>Accommodates U-turn movements for traffic from Fairfax Shopping Center</a:t>
            </a:r>
          </a:p>
          <a:p>
            <a:r>
              <a:rPr lang="en-US" sz="2000" dirty="0"/>
              <a:t>Improves bike/</a:t>
            </a:r>
            <a:r>
              <a:rPr lang="en-US" sz="2000" dirty="0" err="1"/>
              <a:t>ped</a:t>
            </a:r>
            <a:r>
              <a:rPr lang="en-US" sz="2000" dirty="0"/>
              <a:t> crossings &amp; connectivity</a:t>
            </a:r>
          </a:p>
          <a:p>
            <a:r>
              <a:rPr lang="en-US" sz="2000" dirty="0"/>
              <a:t>Provides gateway to OLH</a:t>
            </a:r>
          </a:p>
          <a:p>
            <a:r>
              <a:rPr lang="en-US" sz="2000" dirty="0"/>
              <a:t>Reduces vehicular speeds</a:t>
            </a:r>
          </a:p>
          <a:p>
            <a:endParaRPr lang="en-US" sz="2200" dirty="0"/>
          </a:p>
          <a:p>
            <a:pPr marL="444493" lvl="1" indent="0">
              <a:buNone/>
            </a:pPr>
            <a:endParaRPr lang="en-US" sz="2200" dirty="0"/>
          </a:p>
          <a:p>
            <a:pPr lvl="1"/>
            <a:endParaRPr lang="en-US" sz="2200" dirty="0"/>
          </a:p>
          <a:p>
            <a:endParaRPr lang="en-US" sz="2800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7E6F261-631B-4D9E-9075-AECEB1FEF27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" t="9965" r="4493" b="10575"/>
          <a:stretch/>
        </p:blipFill>
        <p:spPr>
          <a:xfrm>
            <a:off x="3744274" y="1990804"/>
            <a:ext cx="6980721" cy="406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510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8EB59485-E71F-4F27-BABA-22858E429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393" y="609602"/>
            <a:ext cx="10586906" cy="837876"/>
          </a:xfrm>
        </p:spPr>
        <p:txBody>
          <a:bodyPr/>
          <a:lstStyle/>
          <a:p>
            <a:r>
              <a:rPr lang="en-US" sz="3600" dirty="0"/>
              <a:t>Country Hill Drive Roundabout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15277338-7D92-4AC8-9A04-2F5B229F94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492423" y="5642452"/>
            <a:ext cx="404323" cy="408623"/>
          </a:xfrm>
        </p:spPr>
        <p:txBody>
          <a:bodyPr/>
          <a:lstStyle/>
          <a:p>
            <a:fld id="{2A2C711F-6306-4674-940E-69044E68CC3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3E6041C-516A-484E-836A-03F4C94D10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364" y="1447478"/>
            <a:ext cx="3367128" cy="5002553"/>
          </a:xfrm>
        </p:spPr>
        <p:txBody>
          <a:bodyPr/>
          <a:lstStyle/>
          <a:p>
            <a:r>
              <a:rPr lang="en-US" sz="2800" dirty="0"/>
              <a:t>Provides improved neighborhood ingress/egress to both sides of OLH</a:t>
            </a:r>
          </a:p>
          <a:p>
            <a:endParaRPr lang="en-US" sz="2800" dirty="0"/>
          </a:p>
          <a:p>
            <a:endParaRPr lang="en-US" sz="2200" dirty="0"/>
          </a:p>
          <a:p>
            <a:pPr marL="444493" lvl="1" indent="0">
              <a:buNone/>
            </a:pPr>
            <a:endParaRPr lang="en-US" sz="2200" dirty="0"/>
          </a:p>
          <a:p>
            <a:pPr lvl="1"/>
            <a:endParaRPr lang="en-US" sz="2200" dirty="0"/>
          </a:p>
          <a:p>
            <a:endParaRPr lang="en-US" sz="2800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F21FEEF-FCC0-4A4C-A0C3-6645F35C27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537" t="4666" r="5152" b="2752"/>
          <a:stretch/>
        </p:blipFill>
        <p:spPr>
          <a:xfrm>
            <a:off x="4523888" y="1603711"/>
            <a:ext cx="5942274" cy="484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890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8EB59485-E71F-4F27-BABA-22858E429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Left Turn Into Sherwood Center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15277338-7D92-4AC8-9A04-2F5B229F94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492423" y="5642452"/>
            <a:ext cx="404323" cy="408623"/>
          </a:xfrm>
        </p:spPr>
        <p:txBody>
          <a:bodyPr/>
          <a:lstStyle/>
          <a:p>
            <a:fld id="{2A2C711F-6306-4674-940E-69044E68CC33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1252CE8-EF7A-4A40-BDF6-D7D53AC779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835" y="1704653"/>
            <a:ext cx="3087149" cy="5002553"/>
          </a:xfrm>
        </p:spPr>
        <p:txBody>
          <a:bodyPr/>
          <a:lstStyle/>
          <a:p>
            <a:r>
              <a:rPr lang="en-US" sz="1800" dirty="0"/>
              <a:t>Serves Sherwood Center &amp; Future Redevelopment</a:t>
            </a:r>
          </a:p>
          <a:p>
            <a:r>
              <a:rPr lang="en-US" sz="1800" dirty="0"/>
              <a:t>Relocates &amp; Improves Pedestrian Crossing</a:t>
            </a:r>
          </a:p>
          <a:p>
            <a:r>
              <a:rPr lang="en-US" sz="1800" dirty="0"/>
              <a:t>Converts 2</a:t>
            </a:r>
            <a:r>
              <a:rPr lang="en-US" sz="1800" baseline="30000" dirty="0"/>
              <a:t>nd</a:t>
            </a:r>
            <a:r>
              <a:rPr lang="en-US" sz="1800" dirty="0"/>
              <a:t> Mennonite Church Entrance to Right-In/Right-Out</a:t>
            </a:r>
          </a:p>
          <a:p>
            <a:pPr lvl="1"/>
            <a:r>
              <a:rPr lang="en-US" sz="1800" dirty="0"/>
              <a:t>Eliminates conflicts with Sherwood/OLH intersection</a:t>
            </a:r>
          </a:p>
          <a:p>
            <a:pPr marL="444493" lvl="1" indent="0">
              <a:buNone/>
            </a:pPr>
            <a:endParaRPr lang="en-US" sz="1800" dirty="0"/>
          </a:p>
          <a:p>
            <a:endParaRPr lang="en-US" sz="2800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813348E-2A75-4F9F-8A0F-51B0D52E0A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1022" y="1512271"/>
            <a:ext cx="8016733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147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8EB59485-E71F-4F27-BABA-22858E429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St. Leo’s / Daniel’s Run Access Management 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15277338-7D92-4AC8-9A04-2F5B229F94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492423" y="5642452"/>
            <a:ext cx="404323" cy="408623"/>
          </a:xfrm>
        </p:spPr>
        <p:txBody>
          <a:bodyPr/>
          <a:lstStyle/>
          <a:p>
            <a:fld id="{2A2C711F-6306-4674-940E-69044E68CC33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1252CE8-EF7A-4A40-BDF6-D7D53AC779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529" y="1447478"/>
            <a:ext cx="10325466" cy="5002553"/>
          </a:xfrm>
        </p:spPr>
        <p:txBody>
          <a:bodyPr/>
          <a:lstStyle/>
          <a:p>
            <a:pPr marL="0" indent="0">
              <a:buNone/>
            </a:pPr>
            <a:endParaRPr lang="en-US" sz="2400" dirty="0"/>
          </a:p>
          <a:p>
            <a:pPr marL="444493" lvl="1" indent="0">
              <a:buNone/>
            </a:pPr>
            <a:endParaRPr lang="en-US" sz="2200" dirty="0"/>
          </a:p>
          <a:p>
            <a:pPr marL="444493" lvl="1" indent="0">
              <a:buNone/>
            </a:pPr>
            <a:endParaRPr lang="en-US" sz="2200" dirty="0"/>
          </a:p>
          <a:p>
            <a:endParaRPr lang="en-US" sz="2800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9C11857-BCDE-481A-8C9A-6DA6F3EDE4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893" y="1463040"/>
            <a:ext cx="9674203" cy="539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520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8EB59485-E71F-4F27-BABA-22858E429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St. Leo’s / Daniel’s Run Access Management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15277338-7D92-4AC8-9A04-2F5B229F94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492423" y="5642452"/>
            <a:ext cx="404323" cy="408623"/>
          </a:xfrm>
        </p:spPr>
        <p:txBody>
          <a:bodyPr/>
          <a:lstStyle/>
          <a:p>
            <a:fld id="{2A2C711F-6306-4674-940E-69044E68CC33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1252CE8-EF7A-4A40-BDF6-D7D53AC779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993" y="1447479"/>
            <a:ext cx="10407807" cy="1461765"/>
          </a:xfrm>
        </p:spPr>
        <p:txBody>
          <a:bodyPr/>
          <a:lstStyle/>
          <a:p>
            <a:r>
              <a:rPr lang="en-US" sz="2400" dirty="0"/>
              <a:t>Complex Traffic Issues Impacting OLH During School Arrivals/Dismissals</a:t>
            </a:r>
          </a:p>
          <a:p>
            <a:pPr lvl="1"/>
            <a:r>
              <a:rPr lang="en-US" sz="1800" dirty="0"/>
              <a:t>Cannot be “solved” without significant access management restrictions, road widening, and major school site modifications</a:t>
            </a:r>
          </a:p>
          <a:p>
            <a:pPr lvl="1"/>
            <a:r>
              <a:rPr lang="en-US" sz="1800" dirty="0"/>
              <a:t>Staff Recommendation improves some traffic &amp; safety issues</a:t>
            </a:r>
          </a:p>
          <a:p>
            <a:pPr marL="444493" lvl="1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2400" dirty="0"/>
          </a:p>
          <a:p>
            <a:pPr marL="444493" lvl="1" indent="0">
              <a:buNone/>
            </a:pPr>
            <a:endParaRPr lang="en-US" sz="2200" dirty="0"/>
          </a:p>
          <a:p>
            <a:pPr marL="444493" lvl="1" indent="0">
              <a:buNone/>
            </a:pPr>
            <a:endParaRPr lang="en-US" sz="2200" dirty="0"/>
          </a:p>
          <a:p>
            <a:endParaRPr lang="en-US" sz="2800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5A8123-19F8-495E-8657-0B2C86FB4A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2048" y="3513274"/>
            <a:ext cx="3657600" cy="16459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4DC585E-6869-4834-B0F2-DA534DCCBAA7}"/>
              </a:ext>
            </a:extLst>
          </p:cNvPr>
          <p:cNvSpPr txBox="1">
            <a:spLocks/>
          </p:cNvSpPr>
          <p:nvPr/>
        </p:nvSpPr>
        <p:spPr>
          <a:xfrm>
            <a:off x="564993" y="3398974"/>
            <a:ext cx="6859264" cy="2477167"/>
          </a:xfrm>
          <a:prstGeom prst="rect">
            <a:avLst/>
          </a:prstGeom>
        </p:spPr>
        <p:txBody>
          <a:bodyPr/>
          <a:lstStyle>
            <a:lvl1pPr marL="303208" indent="-303208" algn="l" rtl="0" eaLnBrk="1" fontAlgn="base" hangingPunct="1">
              <a:spcBef>
                <a:spcPts val="1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3000" b="0" kern="1200">
                <a:solidFill>
                  <a:schemeClr val="tx2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  <a:lvl2pPr marL="803261" indent="-35876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Font typeface="Calibri" panose="020F0502020204030204" pitchFamily="34" charset="0"/>
              <a:buChar char="ꟷ"/>
              <a:defRPr sz="2400" kern="1200">
                <a:solidFill>
                  <a:srgbClr val="0070C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2pPr>
            <a:lvl3pPr marL="1144568" indent="-24764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•"/>
              <a:defRPr kern="1200">
                <a:solidFill>
                  <a:schemeClr val="tx2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3pPr>
            <a:lvl4pPr marL="1598585" indent="-24764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–"/>
              <a:tabLst/>
              <a:defRPr sz="1600" i="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4pPr>
            <a:lvl5pPr marL="2004978" indent="-16509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buFont typeface="Arial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ＭＳ Ｐゴシック" charset="0"/>
                <a:cs typeface="Arial" panose="020B0604020202020204" pitchFamily="34" charset="0"/>
              </a:defRPr>
            </a:lvl5pPr>
            <a:lvl6pPr marL="2316381" indent="-243830" algn="l" defTabSz="1219148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67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60211" indent="-243830" algn="l" defTabSz="1219148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4041" indent="-243830" algn="l" defTabSz="1219148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47870" indent="-243830" algn="l" defTabSz="1219148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Staff Recommendation Based On:</a:t>
            </a:r>
          </a:p>
          <a:p>
            <a:pPr lvl="1"/>
            <a:r>
              <a:rPr lang="en-US" sz="1800" dirty="0"/>
              <a:t>Extensive </a:t>
            </a:r>
            <a:r>
              <a:rPr lang="en-US" sz="1800" b="1" dirty="0"/>
              <a:t>Stakeholder Input</a:t>
            </a:r>
          </a:p>
          <a:p>
            <a:pPr lvl="1"/>
            <a:r>
              <a:rPr lang="en-US" sz="1800" b="1" dirty="0"/>
              <a:t>Engineering Analysis </a:t>
            </a:r>
            <a:r>
              <a:rPr lang="en-US" sz="1800" dirty="0"/>
              <a:t>Including Traffic Modeling &amp; Field Observation</a:t>
            </a:r>
          </a:p>
          <a:p>
            <a:pPr lvl="1"/>
            <a:r>
              <a:rPr lang="en-US" sz="1800" b="1" dirty="0"/>
              <a:t>Alternatives Screening </a:t>
            </a:r>
            <a:r>
              <a:rPr lang="en-US" sz="1800" dirty="0"/>
              <a:t>Using Primary Project Design Considerations</a:t>
            </a:r>
          </a:p>
          <a:p>
            <a:pPr marL="444493" lvl="1" indent="0">
              <a:buNone/>
            </a:pPr>
            <a:endParaRPr lang="en-US" sz="1800" dirty="0"/>
          </a:p>
          <a:p>
            <a:pPr marL="0" indent="0">
              <a:buFont typeface="Arial" charset="0"/>
              <a:buNone/>
            </a:pPr>
            <a:endParaRPr lang="en-US" sz="2400" dirty="0"/>
          </a:p>
          <a:p>
            <a:pPr marL="444493" lvl="1" indent="0">
              <a:buFont typeface="Calibri" panose="020F0502020204030204" pitchFamily="34" charset="0"/>
              <a:buNone/>
            </a:pPr>
            <a:endParaRPr lang="en-US" sz="2200" dirty="0"/>
          </a:p>
          <a:p>
            <a:pPr marL="444493" lvl="1" indent="0">
              <a:buFont typeface="Calibri" panose="020F0502020204030204" pitchFamily="34" charset="0"/>
              <a:buNone/>
            </a:pPr>
            <a:endParaRPr lang="en-US" sz="2200" dirty="0"/>
          </a:p>
          <a:p>
            <a:endParaRPr lang="en-US" sz="2800" dirty="0"/>
          </a:p>
          <a:p>
            <a:pPr marL="0" indent="0">
              <a:buFont typeface="Arial" charset="0"/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0864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8EB59485-E71F-4F27-BABA-22858E429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St. Leo’s / Daniel’s Run Access Management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15277338-7D92-4AC8-9A04-2F5B229F94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492423" y="5642452"/>
            <a:ext cx="404323" cy="408623"/>
          </a:xfrm>
        </p:spPr>
        <p:txBody>
          <a:bodyPr/>
          <a:lstStyle/>
          <a:p>
            <a:fld id="{2A2C711F-6306-4674-940E-69044E68CC33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1252CE8-EF7A-4A40-BDF6-D7D53AC779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993" y="1447479"/>
            <a:ext cx="10464957" cy="5171435"/>
          </a:xfrm>
        </p:spPr>
        <p:txBody>
          <a:bodyPr/>
          <a:lstStyle/>
          <a:p>
            <a:r>
              <a:rPr lang="en-US" sz="2400" dirty="0"/>
              <a:t>Key Factors in Developing Recommendations</a:t>
            </a:r>
          </a:p>
          <a:p>
            <a:pPr lvl="1"/>
            <a:r>
              <a:rPr lang="en-US" sz="2000" dirty="0"/>
              <a:t>Traffic &amp; Pedestrian Data</a:t>
            </a:r>
          </a:p>
          <a:p>
            <a:pPr lvl="2"/>
            <a:r>
              <a:rPr lang="en-US" sz="1600" dirty="0"/>
              <a:t>Left turn movements into Daniel’s Run significantly higher than left turn movements into St. Leo’s </a:t>
            </a:r>
          </a:p>
          <a:p>
            <a:pPr lvl="3"/>
            <a:r>
              <a:rPr lang="en-US" dirty="0"/>
              <a:t>(AM- 45vph versus 15vph, PM 30vph versus 5vph)</a:t>
            </a:r>
          </a:p>
          <a:p>
            <a:pPr lvl="2"/>
            <a:r>
              <a:rPr lang="en-US" sz="1600" dirty="0"/>
              <a:t>90 pedestrian crossings (AM) 230 pedestrian crossings (PM)</a:t>
            </a:r>
          </a:p>
          <a:p>
            <a:pPr lvl="1"/>
            <a:r>
              <a:rPr lang="en-US" sz="2000" dirty="0"/>
              <a:t>Optimal location for crosswalk to Daniel’s Run</a:t>
            </a:r>
          </a:p>
          <a:p>
            <a:pPr lvl="2"/>
            <a:r>
              <a:rPr lang="en-US" sz="1400" dirty="0"/>
              <a:t>Current location is best (if driveways are consolidated)</a:t>
            </a:r>
          </a:p>
          <a:p>
            <a:pPr lvl="2"/>
            <a:r>
              <a:rPr lang="en-US" sz="1400" dirty="0"/>
              <a:t>Alternative includes longer OLH crossing and longer route to school front door </a:t>
            </a:r>
          </a:p>
          <a:p>
            <a:pPr lvl="1"/>
            <a:r>
              <a:rPr lang="en-US" sz="2000" dirty="0"/>
              <a:t>Safety Benefits</a:t>
            </a:r>
          </a:p>
          <a:p>
            <a:pPr lvl="2"/>
            <a:r>
              <a:rPr lang="en-US" sz="1400" dirty="0"/>
              <a:t>Improves pedestrian safety </a:t>
            </a:r>
          </a:p>
          <a:p>
            <a:pPr lvl="2"/>
            <a:r>
              <a:rPr lang="en-US" sz="1400" dirty="0"/>
              <a:t>Reduces vehicle/pedestrian conflict points</a:t>
            </a:r>
          </a:p>
          <a:p>
            <a:pPr lvl="2"/>
            <a:r>
              <a:rPr lang="en-US" sz="1400" dirty="0"/>
              <a:t>Improves crossing guard ability to control intersection</a:t>
            </a:r>
          </a:p>
          <a:p>
            <a:pPr lvl="1"/>
            <a:r>
              <a:rPr lang="en-US" sz="2000" dirty="0"/>
              <a:t>Congestion Mitigation Benefits</a:t>
            </a:r>
          </a:p>
          <a:p>
            <a:pPr lvl="2"/>
            <a:r>
              <a:rPr lang="en-US" sz="1400" dirty="0"/>
              <a:t>Aligned entrances allow concurrent exiting of vehicles from St. Leo’s &amp; Daniel’s Run (shortens OLH stoppage times)</a:t>
            </a:r>
          </a:p>
          <a:p>
            <a:pPr lvl="2"/>
            <a:r>
              <a:rPr lang="en-US" sz="1400" dirty="0"/>
              <a:t>Turn lane into Daniel’s run reduces traffic impacts from left turns after crossing guard stoppage</a:t>
            </a:r>
          </a:p>
          <a:p>
            <a:pPr lvl="1"/>
            <a:endParaRPr lang="en-US" sz="2000" dirty="0"/>
          </a:p>
          <a:p>
            <a:pPr marL="0" indent="0">
              <a:buNone/>
            </a:pPr>
            <a:endParaRPr lang="en-US" sz="2400" dirty="0"/>
          </a:p>
          <a:p>
            <a:pPr marL="444493" lvl="1" indent="0">
              <a:buNone/>
            </a:pPr>
            <a:endParaRPr lang="en-US" sz="2200" dirty="0"/>
          </a:p>
          <a:p>
            <a:pPr marL="444493" lvl="1" indent="0">
              <a:buNone/>
            </a:pPr>
            <a:endParaRPr lang="en-US" sz="2200" dirty="0"/>
          </a:p>
          <a:p>
            <a:endParaRPr lang="en-US" sz="2800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9092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P-City of Fairfax">
  <a:themeElements>
    <a:clrScheme name="Custom 1">
      <a:dk1>
        <a:sysClr val="windowText" lastClr="000000"/>
      </a:dk1>
      <a:lt1>
        <a:sysClr val="window" lastClr="FFFFFF"/>
      </a:lt1>
      <a:dk2>
        <a:srgbClr val="344675"/>
      </a:dk2>
      <a:lt2>
        <a:srgbClr val="CCDDEA"/>
      </a:lt2>
      <a:accent1>
        <a:srgbClr val="ED7D27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-City of Fairfax" id="{21EB37CE-37B5-49AC-8A63-9D97B0C407B8}" vid="{FB02756B-496A-444C-A076-3CEF4984B0E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1836</TotalTime>
  <Words>468</Words>
  <Application>Microsoft Office PowerPoint</Application>
  <PresentationFormat>Widescreen</PresentationFormat>
  <Paragraphs>138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Arial Black</vt:lpstr>
      <vt:lpstr>Arial Narrow</vt:lpstr>
      <vt:lpstr>Calibri</vt:lpstr>
      <vt:lpstr>Cambria</vt:lpstr>
      <vt:lpstr>Times New Roman</vt:lpstr>
      <vt:lpstr>Wingdings</vt:lpstr>
      <vt:lpstr>PP-City of Fairfax</vt:lpstr>
      <vt:lpstr>Old Lee Highway Multimodal Improvements</vt:lpstr>
      <vt:lpstr>Today’s Agenda</vt:lpstr>
      <vt:lpstr>Major Design Features Staff Recommendation</vt:lpstr>
      <vt:lpstr>Ridge Avenue Roundabout</vt:lpstr>
      <vt:lpstr>Country Hill Drive Roundabout</vt:lpstr>
      <vt:lpstr>Left Turn Into Sherwood Center</vt:lpstr>
      <vt:lpstr>St. Leo’s / Daniel’s Run Access Management </vt:lpstr>
      <vt:lpstr>St. Leo’s / Daniel’s Run Access Management</vt:lpstr>
      <vt:lpstr>St. Leo’s / Daniel’s Run Access Management</vt:lpstr>
      <vt:lpstr>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Old Lee Highway Multimodal Improvements</dc:title>
  <dc:creator>Julie Shapiro</dc:creator>
  <cp:lastModifiedBy>Jeremy L. Karls</cp:lastModifiedBy>
  <cp:revision>115</cp:revision>
  <dcterms:created xsi:type="dcterms:W3CDTF">2021-02-04T17:51:17Z</dcterms:created>
  <dcterms:modified xsi:type="dcterms:W3CDTF">2021-06-11T20:08:05Z</dcterms:modified>
</cp:coreProperties>
</file>