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443" r:id="rId2"/>
    <p:sldId id="283" r:id="rId3"/>
    <p:sldId id="440" r:id="rId4"/>
    <p:sldId id="446" r:id="rId5"/>
    <p:sldId id="450" r:id="rId6"/>
    <p:sldId id="452" r:id="rId7"/>
    <p:sldId id="454" r:id="rId8"/>
    <p:sldId id="456" r:id="rId9"/>
    <p:sldId id="459" r:id="rId10"/>
    <p:sldId id="461" r:id="rId11"/>
    <p:sldId id="462" r:id="rId12"/>
    <p:sldId id="469" r:id="rId13"/>
    <p:sldId id="468" r:id="rId14"/>
    <p:sldId id="470" r:id="rId15"/>
    <p:sldId id="471" r:id="rId16"/>
    <p:sldId id="463" r:id="rId17"/>
    <p:sldId id="464" r:id="rId18"/>
    <p:sldId id="465" r:id="rId19"/>
    <p:sldId id="467" r:id="rId20"/>
    <p:sldId id="466" r:id="rId21"/>
    <p:sldId id="439" r:id="rId22"/>
  </p:sldIdLst>
  <p:sldSz cx="9144000" cy="6858000" type="screen4x3"/>
  <p:notesSz cx="6858000" cy="90773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04E"/>
    <a:srgbClr val="EFF3EA"/>
    <a:srgbClr val="990000"/>
    <a:srgbClr val="000000"/>
    <a:srgbClr val="003366"/>
    <a:srgbClr val="FFFFFF"/>
    <a:srgbClr val="84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41" autoAdjust="0"/>
    <p:restoredTop sz="86146" autoAdjust="0"/>
  </p:normalViewPr>
  <p:slideViewPr>
    <p:cSldViewPr>
      <p:cViewPr varScale="1">
        <p:scale>
          <a:sx n="68" d="100"/>
          <a:sy n="68" d="100"/>
        </p:scale>
        <p:origin x="14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notesViewPr>
    <p:cSldViewPr>
      <p:cViewPr varScale="1">
        <p:scale>
          <a:sx n="56" d="100"/>
          <a:sy n="56" d="100"/>
        </p:scale>
        <p:origin x="-2838"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A35A2961-F612-4C9F-AD7F-A9C5B720B1D5}" type="datetimeFigureOut">
              <a:rPr lang="en-US" smtClean="0"/>
              <a:pPr/>
              <a:t>6/20/2013</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1EE827E6-CA08-4464-BE51-B193715D8F56}" type="slidenum">
              <a:rPr lang="en-US" smtClean="0"/>
              <a:pPr/>
              <a:t>‹#›</a:t>
            </a:fld>
            <a:endParaRPr lang="en-US"/>
          </a:p>
        </p:txBody>
      </p:sp>
    </p:spTree>
    <p:extLst>
      <p:ext uri="{BB962C8B-B14F-4D97-AF65-F5344CB8AC3E}">
        <p14:creationId xmlns:p14="http://schemas.microsoft.com/office/powerpoint/2010/main" val="328064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A7739-6E12-4635-A77A-B628812B45C0}" type="datetimeFigureOut">
              <a:rPr lang="en-US"/>
              <a:pPr>
                <a:defRPr/>
              </a:pPr>
              <a:t>6/20/2013</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11650"/>
            <a:ext cx="5486400" cy="4084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297180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21713"/>
            <a:ext cx="297180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6A77F83-691D-4D13-A6CF-EF5B20974D4F}" type="slidenum">
              <a:rPr lang="en-US"/>
              <a:pPr>
                <a:defRPr/>
              </a:pPr>
              <a:t>‹#›</a:t>
            </a:fld>
            <a:endParaRPr lang="en-US"/>
          </a:p>
        </p:txBody>
      </p:sp>
    </p:spTree>
    <p:extLst>
      <p:ext uri="{BB962C8B-B14F-4D97-AF65-F5344CB8AC3E}">
        <p14:creationId xmlns:p14="http://schemas.microsoft.com/office/powerpoint/2010/main" val="3834519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60463" y="681038"/>
            <a:ext cx="4537075" cy="3403600"/>
          </a:xfrm>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PRAB Chair or Director welcomes participants and introduces consultants</a:t>
            </a:r>
          </a:p>
          <a:p>
            <a:pPr marL="171450" indent="-171450">
              <a:buFont typeface="Arial" pitchFamily="34" charset="0"/>
              <a:buChar char="•"/>
            </a:pPr>
            <a:r>
              <a:rPr lang="en-US" sz="1200" kern="1200" dirty="0" smtClean="0">
                <a:solidFill>
                  <a:schemeClr val="tx1"/>
                </a:solidFill>
                <a:effectLst/>
                <a:latin typeface="+mn-lt"/>
                <a:ea typeface="+mn-ea"/>
                <a:cs typeface="+mn-cs"/>
              </a:rPr>
              <a:t>Consultants introduce themselves further, outline desired outcomes, agenda, and flow of meeting</a:t>
            </a: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F392B0-4BDD-4F48-8857-C51E963622F4}"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3641229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 review</a:t>
            </a:r>
            <a:r>
              <a:rPr lang="en-US" baseline="0" dirty="0" smtClean="0"/>
              <a:t> most significantly recurring input received to date through the public workshops, stakeholder meetings and online. Explain that this workshop is designed to collect more detailed input on these theme areas.</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11</a:t>
            </a:fld>
            <a:endParaRPr lang="en-US"/>
          </a:p>
        </p:txBody>
      </p:sp>
    </p:spTree>
    <p:extLst>
      <p:ext uri="{BB962C8B-B14F-4D97-AF65-F5344CB8AC3E}">
        <p14:creationId xmlns:p14="http://schemas.microsoft.com/office/powerpoint/2010/main" val="204854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 review</a:t>
            </a:r>
            <a:r>
              <a:rPr lang="en-US" baseline="0" dirty="0" smtClean="0"/>
              <a:t> most significantly recurring input received to date through the public workshops, stakeholder meetings and online. Explain that this workshop is designed to collect more detailed input on these theme areas.</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12</a:t>
            </a:fld>
            <a:endParaRPr lang="en-US"/>
          </a:p>
        </p:txBody>
      </p:sp>
    </p:spTree>
    <p:extLst>
      <p:ext uri="{BB962C8B-B14F-4D97-AF65-F5344CB8AC3E}">
        <p14:creationId xmlns:p14="http://schemas.microsoft.com/office/powerpoint/2010/main" val="38761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 review</a:t>
            </a:r>
            <a:r>
              <a:rPr lang="en-US" baseline="0" dirty="0" smtClean="0"/>
              <a:t> most significantly recurring input received to date through the public workshops, stakeholder meetings and online. Explain that this workshop is designed to collect more detailed input on these theme areas.</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13</a:t>
            </a:fld>
            <a:endParaRPr lang="en-US"/>
          </a:p>
        </p:txBody>
      </p:sp>
    </p:spTree>
    <p:extLst>
      <p:ext uri="{BB962C8B-B14F-4D97-AF65-F5344CB8AC3E}">
        <p14:creationId xmlns:p14="http://schemas.microsoft.com/office/powerpoint/2010/main" val="246463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r>
              <a:rPr lang="en-US" baseline="0" dirty="0" smtClean="0"/>
              <a:t> for participants:</a:t>
            </a:r>
          </a:p>
          <a:p>
            <a:endParaRPr lang="en-US" baseline="0" dirty="0" smtClean="0"/>
          </a:p>
          <a:p>
            <a:r>
              <a:rPr lang="en-US" baseline="0" dirty="0" smtClean="0"/>
              <a:t>The City would like your input on the priority programs and services that would be featured at an indoor recreation center, a senior center and indoor or outdoor aquatic facility. To do this, we will break into three groups, each assigned one of these three topics. </a:t>
            </a:r>
          </a:p>
          <a:p>
            <a:endParaRPr lang="en-US" baseline="0" dirty="0" smtClean="0"/>
          </a:p>
          <a:p>
            <a:r>
              <a:rPr lang="en-US" baseline="0" dirty="0" smtClean="0"/>
              <a:t>At this time we ask that you identify which of the three topic areas are of most interest to you. Everyone will have an opportunity to comment on all three areas, however for the small group work we ask that you identify one area of particular interest. There are three areas designated for discussion – move to the table that represents your interest area. Once you move, we will provide further direction.</a:t>
            </a:r>
          </a:p>
          <a:p>
            <a:endParaRPr lang="en-US" baseline="0" dirty="0" smtClean="0"/>
          </a:p>
          <a:p>
            <a:r>
              <a:rPr lang="en-US" baseline="0" dirty="0" smtClean="0"/>
              <a:t>Now you are at your discussion tables, you see that you each have a stack of 5x7 index cards. The first assignment is an individual one – we ask that you work by yourself and write down the programs/services (one per card) you feel are the greatest priority for your particular topic (rec center, senior center, </a:t>
            </a:r>
            <a:r>
              <a:rPr lang="en-US" baseline="0" dirty="0" err="1" smtClean="0"/>
              <a:t>etc</a:t>
            </a:r>
            <a:r>
              <a:rPr lang="en-US" baseline="0" dirty="0" smtClean="0"/>
              <a:t>). Once you complete your individual work, the table facilitator will guide your group through a discussion and prioritization exercise. In the end, each group will post their agreed upon priorities at the front of the room and we will discuss as a full group.</a:t>
            </a:r>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16</a:t>
            </a:fld>
            <a:endParaRPr lang="en-US"/>
          </a:p>
        </p:txBody>
      </p:sp>
    </p:spTree>
    <p:extLst>
      <p:ext uri="{BB962C8B-B14F-4D97-AF65-F5344CB8AC3E}">
        <p14:creationId xmlns:p14="http://schemas.microsoft.com/office/powerpoint/2010/main" val="331553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 would like your input on the type</a:t>
            </a:r>
            <a:r>
              <a:rPr lang="en-US" baseline="0" dirty="0" smtClean="0"/>
              <a:t> of decision making criteria that should be used when making the tough decisions related to planning indoor recreation facilities. In this next exercise, the table facilitators will guide a group discussion to identify the decision making criteria you feel are most important.</a:t>
            </a:r>
          </a:p>
          <a:p>
            <a:endParaRPr lang="en-US" baseline="0" dirty="0" smtClean="0"/>
          </a:p>
          <a:p>
            <a:pPr marL="171450" lvl="0" indent="-171450">
              <a:buFont typeface="Arial" pitchFamily="34" charset="0"/>
              <a:buChar char="•"/>
            </a:pPr>
            <a:r>
              <a:rPr lang="en-US" sz="1200" kern="1200" dirty="0" smtClean="0">
                <a:solidFill>
                  <a:schemeClr val="tx1"/>
                </a:solidFill>
                <a:effectLst/>
                <a:latin typeface="+mn-lt"/>
                <a:ea typeface="+mn-ea"/>
                <a:cs typeface="+mn-cs"/>
              </a:rPr>
              <a:t>Consultants set up next exercise by explaining the need for decision making criteria that the City may use in future planning processes; what is most important to guide decision making? (use existing facilities, renovate existing, build new in the city, partner to build new, partner to gain access to other spaces, independent facilities, co-locate facilities, etc.)</a:t>
            </a:r>
          </a:p>
          <a:p>
            <a:pPr marL="171450" lvl="0" indent="-171450">
              <a:buFont typeface="Arial" pitchFamily="34" charset="0"/>
              <a:buChar char="•"/>
            </a:pPr>
            <a:r>
              <a:rPr lang="en-US" sz="1200" kern="1200" dirty="0" smtClean="0">
                <a:solidFill>
                  <a:schemeClr val="tx1"/>
                </a:solidFill>
                <a:effectLst/>
                <a:latin typeface="+mn-lt"/>
                <a:ea typeface="+mn-ea"/>
                <a:cs typeface="+mn-cs"/>
              </a:rPr>
              <a:t>Consultants ask each group to brainstorm and chart criteria</a:t>
            </a:r>
          </a:p>
          <a:p>
            <a:pPr marL="171450" indent="-171450">
              <a:buFont typeface="Arial" pitchFamily="34" charset="0"/>
              <a:buChar char="•"/>
            </a:pPr>
            <a:r>
              <a:rPr lang="en-US" sz="1200" kern="1200" dirty="0" smtClean="0">
                <a:solidFill>
                  <a:schemeClr val="tx1"/>
                </a:solidFill>
                <a:effectLst/>
                <a:latin typeface="+mn-lt"/>
                <a:ea typeface="+mn-ea"/>
                <a:cs typeface="+mn-cs"/>
              </a:rPr>
              <a:t>Consultants ask each group to share with the large group</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17</a:t>
            </a:fld>
            <a:endParaRPr lang="en-US"/>
          </a:p>
        </p:txBody>
      </p:sp>
    </p:spTree>
    <p:extLst>
      <p:ext uri="{BB962C8B-B14F-4D97-AF65-F5344CB8AC3E}">
        <p14:creationId xmlns:p14="http://schemas.microsoft.com/office/powerpoint/2010/main" val="1716212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Consultants set up discussion to identify ideas for the future of Green Acres facility</a:t>
            </a:r>
          </a:p>
          <a:p>
            <a:pPr marL="171450" indent="-171450">
              <a:buFont typeface="Arial" pitchFamily="34" charset="0"/>
              <a:buChar char="•"/>
            </a:pPr>
            <a:r>
              <a:rPr lang="en-US" sz="1200" kern="1200" dirty="0" smtClean="0">
                <a:solidFill>
                  <a:schemeClr val="tx1"/>
                </a:solidFill>
                <a:effectLst/>
                <a:latin typeface="+mn-lt"/>
                <a:ea typeface="+mn-ea"/>
                <a:cs typeface="+mn-cs"/>
              </a:rPr>
              <a:t>Consultants facilitate large group discussion and charting of ideas for the future of Green Acres</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18</a:t>
            </a:fld>
            <a:endParaRPr lang="en-US"/>
          </a:p>
        </p:txBody>
      </p:sp>
    </p:spTree>
    <p:extLst>
      <p:ext uri="{BB962C8B-B14F-4D97-AF65-F5344CB8AC3E}">
        <p14:creationId xmlns:p14="http://schemas.microsoft.com/office/powerpoint/2010/main" val="417158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 will summarize overall timeline…what happens next…and how participants may remain involved.</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20</a:t>
            </a:fld>
            <a:endParaRPr lang="en-US"/>
          </a:p>
        </p:txBody>
      </p:sp>
    </p:spTree>
    <p:extLst>
      <p:ext uri="{BB962C8B-B14F-4D97-AF65-F5344CB8AC3E}">
        <p14:creationId xmlns:p14="http://schemas.microsoft.com/office/powerpoint/2010/main" val="54736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Consultants will ask for any closing</a:t>
            </a:r>
            <a:r>
              <a:rPr lang="en-US" baseline="0" dirty="0" smtClean="0"/>
              <a:t> thoughts, comments and questions. Thank participants for attending.</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21</a:t>
            </a:fld>
            <a:endParaRPr lang="en-US"/>
          </a:p>
        </p:txBody>
      </p:sp>
    </p:spTree>
    <p:extLst>
      <p:ext uri="{BB962C8B-B14F-4D97-AF65-F5344CB8AC3E}">
        <p14:creationId xmlns:p14="http://schemas.microsoft.com/office/powerpoint/2010/main" val="324672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Consultants outline desired outcomes, agenda, and flow of meeting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3</a:t>
            </a:fld>
            <a:endParaRPr lang="en-US"/>
          </a:p>
        </p:txBody>
      </p:sp>
    </p:spTree>
    <p:extLst>
      <p:ext uri="{BB962C8B-B14F-4D97-AF65-F5344CB8AC3E}">
        <p14:creationId xmlns:p14="http://schemas.microsoft.com/office/powerpoint/2010/main" val="6694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 provide BRIEF overview of planning process.</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4</a:t>
            </a:fld>
            <a:endParaRPr lang="en-US"/>
          </a:p>
        </p:txBody>
      </p:sp>
    </p:spTree>
    <p:extLst>
      <p:ext uri="{BB962C8B-B14F-4D97-AF65-F5344CB8AC3E}">
        <p14:creationId xmlns:p14="http://schemas.microsoft.com/office/powerpoint/2010/main" val="19759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Consultants provide BRIEF overview of planning process.</a:t>
            </a: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5</a:t>
            </a:fld>
            <a:endParaRPr lang="en-US"/>
          </a:p>
        </p:txBody>
      </p:sp>
    </p:spTree>
    <p:extLst>
      <p:ext uri="{BB962C8B-B14F-4D97-AF65-F5344CB8AC3E}">
        <p14:creationId xmlns:p14="http://schemas.microsoft.com/office/powerpoint/2010/main" val="226952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Consultants provide BRIEF overview of planning process.</a:t>
            </a: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6</a:t>
            </a:fld>
            <a:endParaRPr lang="en-US"/>
          </a:p>
        </p:txBody>
      </p:sp>
    </p:spTree>
    <p:extLst>
      <p:ext uri="{BB962C8B-B14F-4D97-AF65-F5344CB8AC3E}">
        <p14:creationId xmlns:p14="http://schemas.microsoft.com/office/powerpoint/2010/main" val="313275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Consultants provide BRIEF overview of planning process.</a:t>
            </a: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7</a:t>
            </a:fld>
            <a:endParaRPr lang="en-US"/>
          </a:p>
        </p:txBody>
      </p:sp>
    </p:spTree>
    <p:extLst>
      <p:ext uri="{BB962C8B-B14F-4D97-AF65-F5344CB8AC3E}">
        <p14:creationId xmlns:p14="http://schemas.microsoft.com/office/powerpoint/2010/main" val="203628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Consultants provide BRIEF overview of planning process.</a:t>
            </a: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8</a:t>
            </a:fld>
            <a:endParaRPr lang="en-US"/>
          </a:p>
        </p:txBody>
      </p:sp>
    </p:spTree>
    <p:extLst>
      <p:ext uri="{BB962C8B-B14F-4D97-AF65-F5344CB8AC3E}">
        <p14:creationId xmlns:p14="http://schemas.microsoft.com/office/powerpoint/2010/main" val="339303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Consultants provide BRIEF overview of planning process.</a:t>
            </a:r>
          </a:p>
          <a:p>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9</a:t>
            </a:fld>
            <a:endParaRPr lang="en-US"/>
          </a:p>
        </p:txBody>
      </p:sp>
    </p:spTree>
    <p:extLst>
      <p:ext uri="{BB962C8B-B14F-4D97-AF65-F5344CB8AC3E}">
        <p14:creationId xmlns:p14="http://schemas.microsoft.com/office/powerpoint/2010/main" val="389976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a:t>
            </a:r>
            <a:r>
              <a:rPr lang="en-US" baseline="0" dirty="0" smtClean="0"/>
              <a:t> provide quick overview of the current inventory of indoor recreation facilities used by City residents.</a:t>
            </a:r>
          </a:p>
          <a:p>
            <a:pPr marL="171450" indent="-171450">
              <a:buFont typeface="Arial" pitchFamily="34" charset="0"/>
              <a:buChar char="•"/>
            </a:pPr>
            <a:r>
              <a:rPr lang="en-US" baseline="0" dirty="0" smtClean="0"/>
              <a:t>City owned recreation facilities</a:t>
            </a:r>
          </a:p>
          <a:p>
            <a:pPr marL="171450" indent="-171450">
              <a:buFont typeface="Arial" pitchFamily="34" charset="0"/>
              <a:buChar char="•"/>
            </a:pPr>
            <a:r>
              <a:rPr lang="en-US" baseline="0" dirty="0" smtClean="0"/>
              <a:t>Other City facilities</a:t>
            </a:r>
          </a:p>
          <a:p>
            <a:pPr marL="171450" indent="-171450">
              <a:buFont typeface="Arial" pitchFamily="34" charset="0"/>
              <a:buChar char="•"/>
            </a:pPr>
            <a:r>
              <a:rPr lang="en-US" baseline="0" dirty="0" smtClean="0"/>
              <a:t>Other facilities in surrounding area (GMU, FCPA, etc.)</a:t>
            </a:r>
            <a:endParaRPr lang="en-US" dirty="0"/>
          </a:p>
        </p:txBody>
      </p:sp>
      <p:sp>
        <p:nvSpPr>
          <p:cNvPr id="4" name="Slide Number Placeholder 3"/>
          <p:cNvSpPr>
            <a:spLocks noGrp="1"/>
          </p:cNvSpPr>
          <p:nvPr>
            <p:ph type="sldNum" sz="quarter" idx="10"/>
          </p:nvPr>
        </p:nvSpPr>
        <p:spPr/>
        <p:txBody>
          <a:bodyPr/>
          <a:lstStyle/>
          <a:p>
            <a:pPr>
              <a:defRPr/>
            </a:pPr>
            <a:fld id="{26A77F83-691D-4D13-A6CF-EF5B20974D4F}" type="slidenum">
              <a:rPr lang="en-US" smtClean="0"/>
              <a:pPr>
                <a:defRPr/>
              </a:pPr>
              <a:t>10</a:t>
            </a:fld>
            <a:endParaRPr lang="en-US"/>
          </a:p>
        </p:txBody>
      </p:sp>
    </p:spTree>
    <p:extLst>
      <p:ext uri="{BB962C8B-B14F-4D97-AF65-F5344CB8AC3E}">
        <p14:creationId xmlns:p14="http://schemas.microsoft.com/office/powerpoint/2010/main" val="1578211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google.com/imgres?q=city+of+fairfax+recreation+parks&amp;hl=en&amp;sa=X&amp;qscrl=1&amp;rlz=1T4MXGB_enUS509US510&amp;biw=1366&amp;bih=586&amp;tbm=isch&amp;tbnid=rxYcjzDxY_DhmM:&amp;imgrefurl=http://ec2-50-17-204-0.compute-1.amazonaws.com/provider/city-of-fairfax-parks-and-recreation-dept/art+basketball+cheerleading+chess+computers+dance+gymnastics+health-and-fitness+languages+mommy-and-me+music+piano+preschooler+preschools+science+skateboarding+soccer+sports-skills/VA+fairfax+22030/82639/57063/&amp;docid=bVInRLh8nuhtgM&amp;itg=1&amp;imgurl=http://ec2-50-17-204-0.compute-1.amazonaws.com/public/upload/provider/profile/57063_logo_VA_Fairfax.jpg&amp;w=178&amp;h=116&amp;ei=g_AoUazgEvDx0wGQv4GIDA&amp;zoom=1&amp;ved=1t:3588,i:156&amp;iact=rc&amp;dur=309&amp;sig=100284363210546709758&amp;page=2&amp;tbnh=92&amp;tbnw=142&amp;start=19&amp;ndsp=18&amp;tx=63&amp;ty=66"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om/imgres?q=city+of+fairfax+recreation+parks&amp;hl=en&amp;sa=X&amp;qscrl=1&amp;rlz=1T4MXGB_enUS509US510&amp;biw=1366&amp;bih=586&amp;tbm=isch&amp;tbnid=rxYcjzDxY_DhmM:&amp;imgrefurl=http://ec2-50-17-204-0.compute-1.amazonaws.com/provider/city-of-fairfax-parks-and-recreation-dept/art+basketball+cheerleading+chess+computers+dance+gymnastics+health-and-fitness+languages+mommy-and-me+music+piano+preschooler+preschools+science+skateboarding+soccer+sports-skills/VA+fairfax+22030/82639/57063/&amp;docid=bVInRLh8nuhtgM&amp;itg=1&amp;imgurl=http://ec2-50-17-204-0.compute-1.amazonaws.com/public/upload/provider/profile/57063_logo_VA_Fairfax.jpg&amp;w=178&amp;h=116&amp;ei=g_AoUazgEvDx0wGQv4GIDA&amp;zoom=1&amp;ved=1t:3588,i:156&amp;iact=rc&amp;dur=309&amp;sig=100284363210546709758&amp;page=2&amp;tbnh=92&amp;tbnw=142&amp;start=19&amp;ndsp=18&amp;tx=63&amp;ty=66"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82485" y="4572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E2E6C3-0734-4A6B-9663-21C3C9E1E269}" type="slidenum">
              <a:rPr lang="en-US"/>
              <a:pPr>
                <a:defRPr/>
              </a:pPr>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2338" r="6904" b="17533"/>
          <a:stretch/>
        </p:blipFill>
        <p:spPr>
          <a:xfrm>
            <a:off x="3124200" y="363186"/>
            <a:ext cx="2790967" cy="1541813"/>
          </a:xfrm>
          <a:prstGeom prst="rect">
            <a:avLst/>
          </a:prstGeom>
        </p:spPr>
      </p:pic>
      <p:sp>
        <p:nvSpPr>
          <p:cNvPr id="8" name="Rectangle 7"/>
          <p:cNvSpPr/>
          <p:nvPr userDrawn="1"/>
        </p:nvSpPr>
        <p:spPr>
          <a:xfrm>
            <a:off x="0" y="4343400"/>
            <a:ext cx="9144000" cy="2514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chemeClr val="bg1"/>
              </a:solidFill>
            </a:endParaRPr>
          </a:p>
        </p:txBody>
      </p:sp>
      <p:cxnSp>
        <p:nvCxnSpPr>
          <p:cNvPr id="9" name="Straight Connector 8"/>
          <p:cNvCxnSpPr/>
          <p:nvPr userDrawn="1"/>
        </p:nvCxnSpPr>
        <p:spPr>
          <a:xfrm>
            <a:off x="21771" y="4267200"/>
            <a:ext cx="9122229" cy="0"/>
          </a:xfrm>
          <a:prstGeom prst="line">
            <a:avLst/>
          </a:prstGeom>
          <a:ln w="76200">
            <a:solidFill>
              <a:schemeClr val="accent3">
                <a:lumMod val="75000"/>
              </a:schemeClr>
            </a:solidFill>
          </a:ln>
        </p:spPr>
        <p:style>
          <a:lnRef idx="3">
            <a:schemeClr val="dk1"/>
          </a:lnRef>
          <a:fillRef idx="0">
            <a:schemeClr val="dk1"/>
          </a:fillRef>
          <a:effectRef idx="2">
            <a:schemeClr val="dk1"/>
          </a:effectRef>
          <a:fontRef idx="minor">
            <a:schemeClr val="tx1"/>
          </a:fontRef>
        </p:style>
      </p:cxnSp>
      <p:pic>
        <p:nvPicPr>
          <p:cNvPr id="11" name="Picture 10" descr="http://t0.gstatic.com/images?q=tbn:ANd9GcTC0MwUEBmfx-8IE91nFRJnpsG8n7l8-G-FcGalc8Lsjg8wI8DMqQ">
            <a:hlinkClick r:id="rId3"/>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5791200"/>
            <a:ext cx="1371600" cy="853440"/>
          </a:xfrm>
          <a:prstGeom prst="rect">
            <a:avLst/>
          </a:prstGeom>
          <a:noFill/>
          <a:ln w="38100">
            <a:solidFill>
              <a:schemeClr val="accent3">
                <a:lumMod val="75000"/>
              </a:schemeClr>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1AD5A3-F003-439B-AB0E-5776538D1CB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F1EA5-1090-4B6C-8467-86C507804C7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553200"/>
            <a:ext cx="9144000" cy="304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2338" r="6904" b="17533"/>
          <a:stretch/>
        </p:blipFill>
        <p:spPr>
          <a:xfrm>
            <a:off x="21771" y="381000"/>
            <a:ext cx="1418771" cy="783771"/>
          </a:xfrm>
          <a:prstGeom prst="rect">
            <a:avLst/>
          </a:prstGeom>
        </p:spPr>
      </p:pic>
      <p:sp>
        <p:nvSpPr>
          <p:cNvPr id="6" name="Rectangle 5"/>
          <p:cNvSpPr/>
          <p:nvPr userDrawn="1"/>
        </p:nvSpPr>
        <p:spPr>
          <a:xfrm>
            <a:off x="152400" y="1219200"/>
            <a:ext cx="8763000" cy="4603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userDrawn="1"/>
        </p:nvCxnSpPr>
        <p:spPr>
          <a:xfrm>
            <a:off x="0" y="6477000"/>
            <a:ext cx="9144000" cy="0"/>
          </a:xfrm>
          <a:prstGeom prst="line">
            <a:avLst/>
          </a:prstGeom>
          <a:ln>
            <a:solidFill>
              <a:schemeClr val="accent3">
                <a:lumMod val="75000"/>
              </a:schemeClr>
            </a:solidFill>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440542" y="274638"/>
            <a:ext cx="7474858"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00202"/>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http://t0.gstatic.com/images?q=tbn:ANd9GcTC0MwUEBmfx-8IE91nFRJnpsG8n7l8-G-FcGalc8Lsjg8wI8DMqQ">
            <a:hlinkClick r:id="rId3"/>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26284" y="5715000"/>
            <a:ext cx="1078230" cy="701040"/>
          </a:xfrm>
          <a:prstGeom prst="rect">
            <a:avLst/>
          </a:prstGeom>
          <a:noFill/>
          <a:ln>
            <a:noFill/>
          </a:ln>
        </p:spPr>
      </p:pic>
      <p:sp>
        <p:nvSpPr>
          <p:cNvPr id="10" name="Slide Number Placeholder 5"/>
          <p:cNvSpPr>
            <a:spLocks noGrp="1"/>
          </p:cNvSpPr>
          <p:nvPr>
            <p:ph type="sldNum" sz="quarter" idx="12"/>
          </p:nvPr>
        </p:nvSpPr>
        <p:spPr>
          <a:xfrm>
            <a:off x="6716976" y="6547467"/>
            <a:ext cx="2133600" cy="365125"/>
          </a:xfrm>
        </p:spPr>
        <p:txBody>
          <a:bodyPr/>
          <a:lstStyle>
            <a:lvl1pPr>
              <a:defRPr b="1">
                <a:solidFill>
                  <a:schemeClr val="bg1"/>
                </a:solidFill>
              </a:defRPr>
            </a:lvl1pPr>
          </a:lstStyle>
          <a:p>
            <a:pPr>
              <a:defRPr/>
            </a:pPr>
            <a:fld id="{75210FB3-34D4-4299-978C-265D0DC9D1A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210FB3-34D4-4299-978C-265D0DC9D1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AEBE8B-2225-4A85-AFD2-B9BEE48592D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A91DE9-4957-4BEB-A483-CEFB6953B17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3FB9C7-3CFB-4111-AC59-6921B572D8A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7AEB06-2439-4C24-B564-3F9EAA482FD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C10904-93EE-49BA-B74F-EB2BF4D39E5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D9590-AB11-4DA0-8628-0FE24C7828C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F9FAF7-DF19-4C43-9803-E00A4C03E7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1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Strategic Master Planning Process</a:t>
            </a:r>
            <a:r>
              <a:rPr lang="en-US" dirty="0" smtClean="0"/>
              <a:t/>
            </a:r>
            <a:br>
              <a:rPr lang="en-US" dirty="0" smtClean="0"/>
            </a:br>
            <a:r>
              <a:rPr lang="en-US" sz="2800" i="1" dirty="0" smtClean="0"/>
              <a:t>for City Parks, Recreation, Trails, Open Space, Events and Cultural Activities</a:t>
            </a:r>
            <a:endParaRPr lang="en-US" sz="2800" i="1" dirty="0"/>
          </a:p>
        </p:txBody>
      </p:sp>
      <p:sp>
        <p:nvSpPr>
          <p:cNvPr id="3" name="Subtitle 2"/>
          <p:cNvSpPr>
            <a:spLocks noGrp="1"/>
          </p:cNvSpPr>
          <p:nvPr>
            <p:ph type="subTitle" idx="1"/>
          </p:nvPr>
        </p:nvSpPr>
        <p:spPr/>
        <p:txBody>
          <a:bodyPr/>
          <a:lstStyle/>
          <a:p>
            <a:r>
              <a:rPr lang="en-US" sz="2800" b="1" dirty="0" smtClean="0">
                <a:solidFill>
                  <a:schemeClr val="bg1"/>
                </a:solidFill>
              </a:rPr>
              <a:t>Public Workshop #3: Facilities</a:t>
            </a:r>
          </a:p>
          <a:p>
            <a:r>
              <a:rPr lang="en-US" sz="2800" b="1" i="1" dirty="0" smtClean="0">
                <a:solidFill>
                  <a:schemeClr val="bg1"/>
                </a:solidFill>
              </a:rPr>
              <a:t>Indoor Spaces, Aquatic Facilities &amp; the Future of Green Acres</a:t>
            </a:r>
          </a:p>
          <a:p>
            <a:r>
              <a:rPr lang="en-US" sz="2400" dirty="0" smtClean="0">
                <a:solidFill>
                  <a:schemeClr val="bg1"/>
                </a:solidFill>
              </a:rPr>
              <a:t>Saturday, June 22, 2013 - 10 AM to noon</a:t>
            </a:r>
            <a:endParaRPr lang="en-US" sz="2400" dirty="0">
              <a:solidFill>
                <a:schemeClr val="bg1"/>
              </a:solidFill>
            </a:endParaRPr>
          </a:p>
        </p:txBody>
      </p:sp>
    </p:spTree>
    <p:extLst>
      <p:ext uri="{BB962C8B-B14F-4D97-AF65-F5344CB8AC3E}">
        <p14:creationId xmlns:p14="http://schemas.microsoft.com/office/powerpoint/2010/main" val="118019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Current Inventory </a:t>
            </a:r>
            <a:r>
              <a:rPr lang="en-US" sz="2800" dirty="0" smtClean="0"/>
              <a:t>– Indoor Spaces &amp; Aquatics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1955468"/>
              </p:ext>
            </p:extLst>
          </p:nvPr>
        </p:nvGraphicFramePr>
        <p:xfrm>
          <a:off x="228600" y="1600200"/>
          <a:ext cx="8686800" cy="4876800"/>
        </p:xfrm>
        <a:graphic>
          <a:graphicData uri="http://schemas.openxmlformats.org/drawingml/2006/table">
            <a:tbl>
              <a:tblPr firstRow="1" bandRow="1">
                <a:tableStyleId>{5C22544A-7EE6-4342-B048-85BDC9FD1C3A}</a:tableStyleId>
              </a:tblPr>
              <a:tblGrid>
                <a:gridCol w="2895600"/>
                <a:gridCol w="2895600"/>
                <a:gridCol w="2895600"/>
              </a:tblGrid>
              <a:tr h="370840">
                <a:tc>
                  <a:txBody>
                    <a:bodyPr/>
                    <a:lstStyle/>
                    <a:p>
                      <a:r>
                        <a:rPr lang="en-US" sz="2000" dirty="0" smtClean="0"/>
                        <a:t>City Parks &amp; Recreation</a:t>
                      </a:r>
                      <a:endParaRPr lang="en-US" sz="2000" dirty="0"/>
                    </a:p>
                  </a:txBody>
                  <a:tcPr>
                    <a:solidFill>
                      <a:schemeClr val="accent3">
                        <a:lumMod val="50000"/>
                      </a:schemeClr>
                    </a:solidFill>
                  </a:tcPr>
                </a:tc>
                <a:tc>
                  <a:txBody>
                    <a:bodyPr/>
                    <a:lstStyle/>
                    <a:p>
                      <a:r>
                        <a:rPr lang="en-US" sz="2000" dirty="0" smtClean="0"/>
                        <a:t>Other City Resources</a:t>
                      </a:r>
                      <a:endParaRPr lang="en-US" sz="2000" dirty="0"/>
                    </a:p>
                  </a:txBody>
                  <a:tcPr>
                    <a:solidFill>
                      <a:schemeClr val="accent3">
                        <a:lumMod val="50000"/>
                      </a:schemeClr>
                    </a:solidFill>
                  </a:tcPr>
                </a:tc>
                <a:tc>
                  <a:txBody>
                    <a:bodyPr/>
                    <a:lstStyle/>
                    <a:p>
                      <a:r>
                        <a:rPr lang="en-US" sz="2000" dirty="0" smtClean="0"/>
                        <a:t>Surrounding Area</a:t>
                      </a:r>
                      <a:endParaRPr lang="en-US" sz="2000" dirty="0"/>
                    </a:p>
                  </a:txBody>
                  <a:tcPr>
                    <a:solidFill>
                      <a:schemeClr val="accent3">
                        <a:lumMod val="50000"/>
                      </a:schemeClr>
                    </a:solidFill>
                  </a:tcPr>
                </a:tc>
              </a:tr>
              <a:tr h="370840">
                <a:tc>
                  <a:txBody>
                    <a:bodyPr/>
                    <a:lstStyle/>
                    <a:p>
                      <a:pPr marL="285750" indent="-285750">
                        <a:buFont typeface="Wingdings" pitchFamily="2" charset="2"/>
                        <a:buChar char="§"/>
                      </a:pPr>
                      <a:r>
                        <a:rPr lang="en-US" dirty="0" smtClean="0"/>
                        <a:t>Green Acres Center</a:t>
                      </a:r>
                    </a:p>
                    <a:p>
                      <a:pPr marL="285750" indent="-285750">
                        <a:buFont typeface="Wingdings" pitchFamily="2" charset="2"/>
                        <a:buChar char="§"/>
                      </a:pPr>
                      <a:r>
                        <a:rPr lang="en-US" dirty="0" smtClean="0"/>
                        <a:t>Sherwood Community Center</a:t>
                      </a:r>
                    </a:p>
                    <a:p>
                      <a:pPr marL="285750" indent="-285750">
                        <a:buFont typeface="Wingdings" pitchFamily="2" charset="2"/>
                        <a:buChar char="§"/>
                      </a:pPr>
                      <a:r>
                        <a:rPr lang="en-US" dirty="0" smtClean="0"/>
                        <a:t>Blenheim Civil War Interpretive Center</a:t>
                      </a:r>
                    </a:p>
                    <a:p>
                      <a:pPr marL="285750" indent="-285750">
                        <a:buFont typeface="Wingdings" pitchFamily="2" charset="2"/>
                        <a:buChar char="§"/>
                      </a:pPr>
                      <a:r>
                        <a:rPr lang="en-US" dirty="0" smtClean="0"/>
                        <a:t>Old Town</a:t>
                      </a:r>
                      <a:r>
                        <a:rPr lang="en-US" baseline="0" dirty="0" smtClean="0"/>
                        <a:t> Hall</a:t>
                      </a:r>
                      <a:endParaRPr lang="en-US" dirty="0" smtClean="0"/>
                    </a:p>
                  </a:txBody>
                  <a:tcPr>
                    <a:solidFill>
                      <a:schemeClr val="bg2">
                        <a:lumMod val="90000"/>
                      </a:schemeClr>
                    </a:solidFill>
                  </a:tcPr>
                </a:tc>
                <a:tc>
                  <a:txBody>
                    <a:bodyPr/>
                    <a:lstStyle/>
                    <a:p>
                      <a:pPr marL="285750" indent="-285750">
                        <a:buFont typeface="Wingdings" pitchFamily="2" charset="2"/>
                        <a:buChar char="§"/>
                      </a:pPr>
                      <a:r>
                        <a:rPr lang="en-US" dirty="0" smtClean="0"/>
                        <a:t>Fairfax High School</a:t>
                      </a:r>
                    </a:p>
                    <a:p>
                      <a:pPr marL="285750" indent="-285750">
                        <a:buFont typeface="Wingdings" pitchFamily="2" charset="2"/>
                        <a:buChar char="§"/>
                      </a:pPr>
                      <a:r>
                        <a:rPr lang="en-US" dirty="0" smtClean="0"/>
                        <a:t>Providence Elementary</a:t>
                      </a:r>
                    </a:p>
                    <a:p>
                      <a:pPr marL="285750" indent="-285750">
                        <a:buFont typeface="Wingdings" pitchFamily="2" charset="2"/>
                        <a:buChar char="§"/>
                      </a:pPr>
                      <a:r>
                        <a:rPr lang="en-US" dirty="0" smtClean="0"/>
                        <a:t>Daniels Run Elementary</a:t>
                      </a:r>
                    </a:p>
                    <a:p>
                      <a:pPr marL="285750" indent="-285750">
                        <a:buFont typeface="Wingdings" pitchFamily="2" charset="2"/>
                        <a:buChar char="§"/>
                      </a:pPr>
                      <a:r>
                        <a:rPr lang="en-US" dirty="0" smtClean="0"/>
                        <a:t>Lanier Middle School </a:t>
                      </a:r>
                    </a:p>
                  </a:txBody>
                  <a:tcPr>
                    <a:solidFill>
                      <a:schemeClr val="bg2">
                        <a:lumMod val="90000"/>
                      </a:schemeClr>
                    </a:solidFill>
                  </a:tcPr>
                </a:tc>
                <a:tc>
                  <a:txBody>
                    <a:bodyPr/>
                    <a:lstStyle/>
                    <a:p>
                      <a:pPr marL="285750" indent="-285750">
                        <a:buFont typeface="Wingdings" pitchFamily="2" charset="2"/>
                        <a:buChar char="§"/>
                      </a:pPr>
                      <a:r>
                        <a:rPr lang="en-US" dirty="0" smtClean="0"/>
                        <a:t>Oak Marr </a:t>
                      </a:r>
                      <a:r>
                        <a:rPr lang="en-US" dirty="0" err="1" smtClean="0"/>
                        <a:t>RECenter</a:t>
                      </a:r>
                      <a:endParaRPr lang="en-US" dirty="0" smtClean="0"/>
                    </a:p>
                    <a:p>
                      <a:pPr marL="285750" indent="-285750">
                        <a:buFont typeface="Wingdings" pitchFamily="2" charset="2"/>
                        <a:buChar char="§"/>
                      </a:pPr>
                      <a:r>
                        <a:rPr lang="en-US" baseline="0" dirty="0" smtClean="0"/>
                        <a:t>Cub Run </a:t>
                      </a:r>
                      <a:r>
                        <a:rPr lang="en-US" baseline="0" dirty="0" err="1" smtClean="0"/>
                        <a:t>RECenter</a:t>
                      </a:r>
                      <a:endParaRPr lang="en-US" baseline="0" dirty="0" smtClean="0"/>
                    </a:p>
                    <a:p>
                      <a:pPr marL="285750" indent="-285750">
                        <a:buFont typeface="Wingdings" pitchFamily="2" charset="2"/>
                        <a:buChar char="§"/>
                      </a:pPr>
                      <a:r>
                        <a:rPr lang="en-US" baseline="0" dirty="0" smtClean="0"/>
                        <a:t>Providence </a:t>
                      </a:r>
                      <a:r>
                        <a:rPr lang="en-US" baseline="0" dirty="0" err="1" smtClean="0"/>
                        <a:t>RECenter</a:t>
                      </a:r>
                      <a:endParaRPr lang="en-US" baseline="0" dirty="0" smtClean="0"/>
                    </a:p>
                    <a:p>
                      <a:pPr marL="285750" indent="-285750">
                        <a:buFont typeface="Wingdings" pitchFamily="2" charset="2"/>
                        <a:buChar char="§"/>
                      </a:pPr>
                      <a:r>
                        <a:rPr lang="en-US" baseline="0" dirty="0" smtClean="0"/>
                        <a:t>Audrey Moore </a:t>
                      </a:r>
                      <a:r>
                        <a:rPr lang="en-US" baseline="0" dirty="0" err="1" smtClean="0"/>
                        <a:t>RECenter</a:t>
                      </a:r>
                      <a:endParaRPr lang="en-US" baseline="0" dirty="0" smtClean="0"/>
                    </a:p>
                    <a:p>
                      <a:pPr marL="285750" indent="-285750">
                        <a:buFont typeface="Wingdings" pitchFamily="2" charset="2"/>
                        <a:buChar char="§"/>
                      </a:pPr>
                      <a:r>
                        <a:rPr lang="en-US" baseline="0" dirty="0" smtClean="0"/>
                        <a:t>Fairfax Senior Centers</a:t>
                      </a:r>
                    </a:p>
                    <a:p>
                      <a:pPr marL="285750" indent="-285750">
                        <a:buFont typeface="Wingdings" pitchFamily="2" charset="2"/>
                        <a:buChar char="§"/>
                      </a:pPr>
                      <a:r>
                        <a:rPr lang="en-US" baseline="0" dirty="0" smtClean="0"/>
                        <a:t>Fairfax County Community Centers</a:t>
                      </a:r>
                    </a:p>
                    <a:p>
                      <a:pPr marL="285750" indent="-285750">
                        <a:buFont typeface="Wingdings" pitchFamily="2" charset="2"/>
                        <a:buChar char="§"/>
                      </a:pPr>
                      <a:r>
                        <a:rPr lang="en-US" baseline="0" dirty="0" smtClean="0"/>
                        <a:t>Neighborhood Pools</a:t>
                      </a:r>
                    </a:p>
                    <a:p>
                      <a:pPr marL="742950" lvl="1" indent="-285750">
                        <a:buFont typeface="Wingdings" pitchFamily="2" charset="2"/>
                        <a:buChar char="§"/>
                      </a:pPr>
                      <a:r>
                        <a:rPr lang="en-US" baseline="0" dirty="0" smtClean="0"/>
                        <a:t>Country Club Hills</a:t>
                      </a:r>
                    </a:p>
                    <a:p>
                      <a:pPr marL="742950" lvl="1" indent="-285750">
                        <a:buFont typeface="Wingdings" pitchFamily="2" charset="2"/>
                        <a:buChar char="§"/>
                      </a:pPr>
                      <a:r>
                        <a:rPr lang="en-US" baseline="0" dirty="0" smtClean="0"/>
                        <a:t>Mosby Woods</a:t>
                      </a:r>
                    </a:p>
                    <a:p>
                      <a:pPr marL="742950" lvl="1" indent="-285750">
                        <a:buFont typeface="Wingdings" pitchFamily="2" charset="2"/>
                        <a:buChar char="§"/>
                      </a:pPr>
                      <a:r>
                        <a:rPr lang="en-US" baseline="0" dirty="0" smtClean="0"/>
                        <a:t>Fairfax Swimming Pool</a:t>
                      </a:r>
                    </a:p>
                    <a:p>
                      <a:pPr marL="285750" indent="-285750">
                        <a:buFont typeface="Wingdings" pitchFamily="2" charset="2"/>
                        <a:buChar char="§"/>
                      </a:pPr>
                      <a:r>
                        <a:rPr lang="en-US" baseline="0" dirty="0" smtClean="0"/>
                        <a:t>GMU RAC</a:t>
                      </a:r>
                    </a:p>
                    <a:p>
                      <a:pPr marL="285750" indent="-285750">
                        <a:buFont typeface="Wingdings" pitchFamily="2" charset="2"/>
                        <a:buChar char="§"/>
                      </a:pPr>
                      <a:r>
                        <a:rPr lang="en-US" baseline="0" dirty="0" smtClean="0"/>
                        <a:t>GMU AFT</a:t>
                      </a:r>
                    </a:p>
                    <a:p>
                      <a:pPr marL="285750" indent="-285750">
                        <a:buFont typeface="Wingdings" pitchFamily="2" charset="2"/>
                        <a:buChar char="§"/>
                      </a:pPr>
                      <a:r>
                        <a:rPr lang="en-US" baseline="0" dirty="0" smtClean="0"/>
                        <a:t>Fairfax County Water Mine at Lake Fairfax</a:t>
                      </a:r>
                    </a:p>
                  </a:txBody>
                  <a:tcPr>
                    <a:solidFill>
                      <a:schemeClr val="bg2">
                        <a:lumMod val="90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10</a:t>
            </a:fld>
            <a:endParaRPr lang="en-US" dirty="0"/>
          </a:p>
        </p:txBody>
      </p:sp>
    </p:spTree>
    <p:extLst>
      <p:ext uri="{BB962C8B-B14F-4D97-AF65-F5344CB8AC3E}">
        <p14:creationId xmlns:p14="http://schemas.microsoft.com/office/powerpoint/2010/main" val="4738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Input Received </a:t>
            </a:r>
            <a:endParaRPr lang="en-US" dirty="0"/>
          </a:p>
        </p:txBody>
      </p:sp>
      <p:sp>
        <p:nvSpPr>
          <p:cNvPr id="3" name="Content Placeholder 2"/>
          <p:cNvSpPr>
            <a:spLocks noGrp="1"/>
          </p:cNvSpPr>
          <p:nvPr>
            <p:ph idx="1"/>
          </p:nvPr>
        </p:nvSpPr>
        <p:spPr>
          <a:xfrm>
            <a:off x="228600" y="2286000"/>
            <a:ext cx="8686800" cy="3840165"/>
          </a:xfrm>
        </p:spPr>
        <p:txBody>
          <a:bodyPr/>
          <a:lstStyle/>
          <a:p>
            <a:r>
              <a:rPr lang="en-US" dirty="0" smtClean="0"/>
              <a:t>Recreation center</a:t>
            </a:r>
          </a:p>
          <a:p>
            <a:pPr lvl="1"/>
            <a:r>
              <a:rPr lang="en-US" dirty="0" smtClean="0"/>
              <a:t>In conjunction with a senior center</a:t>
            </a:r>
          </a:p>
          <a:p>
            <a:pPr lvl="1"/>
            <a:r>
              <a:rPr lang="en-US" dirty="0" smtClean="0"/>
              <a:t>Fitness machines / cardio area</a:t>
            </a:r>
          </a:p>
          <a:p>
            <a:pPr lvl="1"/>
            <a:r>
              <a:rPr lang="en-US" dirty="0" smtClean="0"/>
              <a:t>Walking track</a:t>
            </a:r>
          </a:p>
          <a:p>
            <a:pPr lvl="1"/>
            <a:r>
              <a:rPr lang="en-US" dirty="0" smtClean="0"/>
              <a:t>Game courts</a:t>
            </a:r>
          </a:p>
          <a:p>
            <a:pPr lvl="1"/>
            <a:r>
              <a:rPr lang="en-US" dirty="0" smtClean="0"/>
              <a:t>Lap / competition pool</a:t>
            </a:r>
          </a:p>
          <a:p>
            <a:pPr lvl="1"/>
            <a:r>
              <a:rPr lang="en-US" dirty="0" smtClean="0"/>
              <a:t>Therapy pool</a:t>
            </a:r>
          </a:p>
          <a:p>
            <a:pPr lvl="1"/>
            <a:r>
              <a:rPr lang="en-US" dirty="0" smtClean="0"/>
              <a:t>Indoor playground</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11</a:t>
            </a:fld>
            <a:endParaRPr lang="en-US" dirty="0"/>
          </a:p>
        </p:txBody>
      </p:sp>
      <p:sp>
        <p:nvSpPr>
          <p:cNvPr id="5" name="Title 3"/>
          <p:cNvSpPr txBox="1">
            <a:spLocks/>
          </p:cNvSpPr>
          <p:nvPr/>
        </p:nvSpPr>
        <p:spPr bwMode="auto">
          <a:xfrm>
            <a:off x="152400" y="1371600"/>
            <a:ext cx="8839200" cy="82296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600" b="1" i="1" dirty="0" smtClean="0">
                <a:solidFill>
                  <a:schemeClr val="bg1"/>
                </a:solidFill>
              </a:rPr>
              <a:t>Input received through public workshops, stakeholder meetings, and Our Parks. Our Future</a:t>
            </a:r>
            <a:endParaRPr lang="en-US" sz="2600" b="1" i="1" dirty="0">
              <a:solidFill>
                <a:schemeClr val="bg1"/>
              </a:solidFill>
            </a:endParaRPr>
          </a:p>
        </p:txBody>
      </p:sp>
    </p:spTree>
    <p:extLst>
      <p:ext uri="{BB962C8B-B14F-4D97-AF65-F5344CB8AC3E}">
        <p14:creationId xmlns:p14="http://schemas.microsoft.com/office/powerpoint/2010/main" val="386731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Input Received </a:t>
            </a:r>
            <a:endParaRPr lang="en-US" dirty="0"/>
          </a:p>
        </p:txBody>
      </p:sp>
      <p:sp>
        <p:nvSpPr>
          <p:cNvPr id="3" name="Content Placeholder 2"/>
          <p:cNvSpPr>
            <a:spLocks noGrp="1"/>
          </p:cNvSpPr>
          <p:nvPr>
            <p:ph idx="1"/>
          </p:nvPr>
        </p:nvSpPr>
        <p:spPr>
          <a:xfrm>
            <a:off x="228600" y="2286000"/>
            <a:ext cx="8686800" cy="3840165"/>
          </a:xfrm>
        </p:spPr>
        <p:txBody>
          <a:bodyPr numCol="2"/>
          <a:lstStyle/>
          <a:p>
            <a:r>
              <a:rPr lang="en-US" dirty="0" smtClean="0"/>
              <a:t>Senior center</a:t>
            </a:r>
          </a:p>
          <a:p>
            <a:pPr lvl="1"/>
            <a:r>
              <a:rPr lang="en-US" sz="2000" dirty="0" smtClean="0"/>
              <a:t>Wood dance floor</a:t>
            </a:r>
          </a:p>
          <a:p>
            <a:pPr lvl="1"/>
            <a:r>
              <a:rPr lang="en-US" sz="2000" dirty="0" smtClean="0"/>
              <a:t>Located on the CUE</a:t>
            </a:r>
          </a:p>
          <a:p>
            <a:pPr lvl="1"/>
            <a:r>
              <a:rPr lang="en-US" sz="2000" dirty="0" smtClean="0"/>
              <a:t>Larger fitness area/more machines</a:t>
            </a:r>
          </a:p>
          <a:p>
            <a:pPr lvl="1"/>
            <a:r>
              <a:rPr lang="en-US" sz="2000" dirty="0" smtClean="0"/>
              <a:t>Therapy pool</a:t>
            </a:r>
          </a:p>
          <a:p>
            <a:pPr lvl="1"/>
            <a:r>
              <a:rPr lang="en-US" sz="2000" dirty="0" smtClean="0"/>
              <a:t>Kitchen</a:t>
            </a:r>
          </a:p>
          <a:p>
            <a:pPr lvl="1"/>
            <a:r>
              <a:rPr lang="en-US" sz="2000" dirty="0" smtClean="0"/>
              <a:t>Adult restrooms</a:t>
            </a:r>
          </a:p>
          <a:p>
            <a:pPr lvl="1"/>
            <a:r>
              <a:rPr lang="en-US" sz="2000" dirty="0" smtClean="0"/>
              <a:t>Pool, sauna, steam room</a:t>
            </a:r>
          </a:p>
          <a:p>
            <a:pPr lvl="1"/>
            <a:r>
              <a:rPr lang="en-US" sz="2000" dirty="0" smtClean="0"/>
              <a:t>Wellness center</a:t>
            </a:r>
          </a:p>
          <a:p>
            <a:pPr lvl="1"/>
            <a:r>
              <a:rPr lang="en-US" sz="2000" dirty="0" smtClean="0"/>
              <a:t>Garden</a:t>
            </a:r>
          </a:p>
          <a:p>
            <a:pPr lvl="1"/>
            <a:r>
              <a:rPr lang="en-US" sz="2000" dirty="0" smtClean="0"/>
              <a:t>Computers</a:t>
            </a:r>
          </a:p>
          <a:p>
            <a:pPr lvl="1"/>
            <a:r>
              <a:rPr lang="en-US" sz="2000" dirty="0" smtClean="0"/>
              <a:t>TV area</a:t>
            </a:r>
          </a:p>
          <a:p>
            <a:pPr lvl="1"/>
            <a:r>
              <a:rPr lang="en-US" sz="2000" dirty="0" smtClean="0"/>
              <a:t>Transportation</a:t>
            </a:r>
          </a:p>
          <a:p>
            <a:pPr lvl="1"/>
            <a:r>
              <a:rPr lang="en-US" sz="2000" dirty="0" smtClean="0"/>
              <a:t>Programming</a:t>
            </a:r>
          </a:p>
          <a:p>
            <a:pPr lvl="1"/>
            <a:r>
              <a:rPr lang="en-US" sz="2000" dirty="0" smtClean="0"/>
              <a:t>Indoor track</a:t>
            </a:r>
          </a:p>
          <a:p>
            <a:pPr lvl="1"/>
            <a:r>
              <a:rPr lang="en-US" sz="2000" dirty="0" smtClean="0"/>
              <a:t>Paved parking</a:t>
            </a:r>
          </a:p>
          <a:p>
            <a:pPr lvl="1"/>
            <a:r>
              <a:rPr lang="en-US" sz="2000" dirty="0" smtClean="0"/>
              <a:t>Accessible – easy to find</a:t>
            </a:r>
          </a:p>
          <a:p>
            <a:pPr lvl="1"/>
            <a:endParaRPr lang="en-US" sz="2000"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12</a:t>
            </a:fld>
            <a:endParaRPr lang="en-US" dirty="0"/>
          </a:p>
        </p:txBody>
      </p:sp>
      <p:sp>
        <p:nvSpPr>
          <p:cNvPr id="5" name="Title 3"/>
          <p:cNvSpPr txBox="1">
            <a:spLocks/>
          </p:cNvSpPr>
          <p:nvPr/>
        </p:nvSpPr>
        <p:spPr bwMode="auto">
          <a:xfrm>
            <a:off x="152400" y="1371600"/>
            <a:ext cx="8839200" cy="82296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600" b="1" i="1" dirty="0" smtClean="0">
                <a:solidFill>
                  <a:schemeClr val="bg1"/>
                </a:solidFill>
              </a:rPr>
              <a:t>Input received through public workshops, stakeholder meetings, and Our Parks. Our Future</a:t>
            </a:r>
            <a:endParaRPr lang="en-US" sz="2600" b="1" i="1" dirty="0">
              <a:solidFill>
                <a:schemeClr val="bg1"/>
              </a:solidFill>
            </a:endParaRPr>
          </a:p>
        </p:txBody>
      </p:sp>
    </p:spTree>
    <p:extLst>
      <p:ext uri="{BB962C8B-B14F-4D97-AF65-F5344CB8AC3E}">
        <p14:creationId xmlns:p14="http://schemas.microsoft.com/office/powerpoint/2010/main" val="33691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Input Received </a:t>
            </a:r>
            <a:endParaRPr lang="en-US" dirty="0"/>
          </a:p>
        </p:txBody>
      </p:sp>
      <p:sp>
        <p:nvSpPr>
          <p:cNvPr id="3" name="Content Placeholder 2"/>
          <p:cNvSpPr>
            <a:spLocks noGrp="1"/>
          </p:cNvSpPr>
          <p:nvPr>
            <p:ph idx="1"/>
          </p:nvPr>
        </p:nvSpPr>
        <p:spPr>
          <a:xfrm>
            <a:off x="228600" y="2286000"/>
            <a:ext cx="8686800" cy="3840165"/>
          </a:xfrm>
        </p:spPr>
        <p:txBody>
          <a:bodyPr/>
          <a:lstStyle/>
          <a:p>
            <a:r>
              <a:rPr lang="en-US" dirty="0" smtClean="0"/>
              <a:t>Indoor / Outdoor Aquatics</a:t>
            </a:r>
          </a:p>
          <a:p>
            <a:pPr lvl="1"/>
            <a:r>
              <a:rPr lang="en-US" dirty="0" smtClean="0"/>
              <a:t>Indoor pool for competition and lap swimming</a:t>
            </a:r>
          </a:p>
          <a:p>
            <a:pPr lvl="1"/>
            <a:r>
              <a:rPr lang="en-US" dirty="0" smtClean="0"/>
              <a:t>Therapy pool</a:t>
            </a:r>
          </a:p>
          <a:p>
            <a:pPr lvl="1"/>
            <a:r>
              <a:rPr lang="en-US" dirty="0" smtClean="0"/>
              <a:t>Splash pads at parks</a:t>
            </a:r>
          </a:p>
          <a:p>
            <a:pPr lvl="1"/>
            <a:r>
              <a:rPr lang="en-US" dirty="0" smtClean="0"/>
              <a:t>Outdoor family aquatic center </a:t>
            </a:r>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13</a:t>
            </a:fld>
            <a:endParaRPr lang="en-US" dirty="0"/>
          </a:p>
        </p:txBody>
      </p:sp>
      <p:sp>
        <p:nvSpPr>
          <p:cNvPr id="5" name="Title 3"/>
          <p:cNvSpPr txBox="1">
            <a:spLocks/>
          </p:cNvSpPr>
          <p:nvPr/>
        </p:nvSpPr>
        <p:spPr bwMode="auto">
          <a:xfrm>
            <a:off x="152400" y="1371600"/>
            <a:ext cx="8839200" cy="82296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600" b="1" i="1" dirty="0" smtClean="0">
                <a:solidFill>
                  <a:schemeClr val="bg1"/>
                </a:solidFill>
              </a:rPr>
              <a:t>Input received through public workshops, stakeholder meetings, and Our </a:t>
            </a:r>
            <a:r>
              <a:rPr lang="en-US" sz="2600" b="1" i="1" dirty="0" smtClean="0">
                <a:solidFill>
                  <a:schemeClr val="bg1"/>
                </a:solidFill>
              </a:rPr>
              <a:t>Parks, </a:t>
            </a:r>
            <a:r>
              <a:rPr lang="en-US" sz="2600" b="1" i="1" dirty="0" smtClean="0">
                <a:solidFill>
                  <a:schemeClr val="bg1"/>
                </a:solidFill>
              </a:rPr>
              <a:t>Our Future</a:t>
            </a:r>
            <a:endParaRPr lang="en-US" sz="2600" b="1" i="1" dirty="0">
              <a:solidFill>
                <a:schemeClr val="bg1"/>
              </a:solidFill>
            </a:endParaRPr>
          </a:p>
        </p:txBody>
      </p:sp>
    </p:spTree>
    <p:extLst>
      <p:ext uri="{BB962C8B-B14F-4D97-AF65-F5344CB8AC3E}">
        <p14:creationId xmlns:p14="http://schemas.microsoft.com/office/powerpoint/2010/main" val="70672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Workshop Priorities</a:t>
            </a:r>
            <a:endParaRPr lang="en-US" dirty="0"/>
          </a:p>
        </p:txBody>
      </p:sp>
      <p:sp>
        <p:nvSpPr>
          <p:cNvPr id="3" name="Content Placeholder 2"/>
          <p:cNvSpPr>
            <a:spLocks noGrp="1"/>
          </p:cNvSpPr>
          <p:nvPr>
            <p:ph idx="1"/>
          </p:nvPr>
        </p:nvSpPr>
        <p:spPr/>
        <p:txBody>
          <a:bodyPr/>
          <a:lstStyle/>
          <a:p>
            <a:r>
              <a:rPr lang="en-US" dirty="0" smtClean="0"/>
              <a:t>Voting with Dollars - $1,000 each participant</a:t>
            </a:r>
          </a:p>
          <a:p>
            <a:pPr lvl="1"/>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14</a:t>
            </a:fld>
            <a:endParaRPr lang="en-US" dirty="0"/>
          </a:p>
        </p:txBody>
      </p:sp>
      <p:sp>
        <p:nvSpPr>
          <p:cNvPr id="6" name="Rectangle 5"/>
          <p:cNvSpPr/>
          <p:nvPr/>
        </p:nvSpPr>
        <p:spPr>
          <a:xfrm>
            <a:off x="495300" y="2362200"/>
            <a:ext cx="8153400" cy="3170099"/>
          </a:xfrm>
          <a:prstGeom prst="rect">
            <a:avLst/>
          </a:prstGeom>
        </p:spPr>
        <p:txBody>
          <a:bodyPr wrap="square">
            <a:spAutoFit/>
          </a:bodyPr>
          <a:lstStyle/>
          <a:p>
            <a:pPr>
              <a:spcBef>
                <a:spcPts val="0"/>
              </a:spcBef>
              <a:spcAft>
                <a:spcPts val="0"/>
              </a:spcAft>
            </a:pPr>
            <a:r>
              <a:rPr lang="en-US" sz="2000" dirty="0">
                <a:latin typeface="Calibri" panose="020F0502020204030204" pitchFamily="34" charset="0"/>
                <a:ea typeface="Calibri" panose="020F0502020204030204" pitchFamily="34" charset="0"/>
              </a:rPr>
              <a:t>Develop new or improved senior center facilities -                          $16,200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Improvements/maintenance of existing parks, playgrounds, </a:t>
            </a:r>
            <a:endParaRPr lang="en-US" sz="2000" dirty="0" smtClean="0">
              <a:latin typeface="Calibri" panose="020F0502020204030204" pitchFamily="34" charset="0"/>
              <a:ea typeface="Calibri" panose="020F0502020204030204" pitchFamily="34" charset="0"/>
            </a:endParaRPr>
          </a:p>
          <a:p>
            <a:pPr>
              <a:spcBef>
                <a:spcPts val="0"/>
              </a:spcBef>
              <a:spcAft>
                <a:spcPts val="0"/>
              </a:spcAft>
            </a:pPr>
            <a:r>
              <a:rPr lang="en-US" sz="2000" dirty="0" smtClean="0">
                <a:latin typeface="Calibri" panose="020F0502020204030204" pitchFamily="34" charset="0"/>
                <a:ea typeface="Calibri" panose="020F0502020204030204" pitchFamily="34" charset="0"/>
              </a:rPr>
              <a:t>game </a:t>
            </a:r>
            <a:r>
              <a:rPr lang="en-US" sz="2000" dirty="0">
                <a:latin typeface="Calibri" panose="020F0502020204030204" pitchFamily="34" charset="0"/>
                <a:ea typeface="Calibri" panose="020F0502020204030204" pitchFamily="34" charset="0"/>
              </a:rPr>
              <a:t>courts and picnic areas - </a:t>
            </a: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15,000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Development of a new outdoor family aquatic center -                  $13,000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Development of new walking and biking trails -                                $10,800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Improvements/construction of new athletic fields -                         $10,000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Development of new indoor recreation facilities -                            </a:t>
            </a:r>
            <a:r>
              <a:rPr lang="en-US" sz="2000" dirty="0" smtClean="0">
                <a:latin typeface="Calibri" panose="020F0502020204030204" pitchFamily="34" charset="0"/>
                <a:ea typeface="Calibri" panose="020F0502020204030204" pitchFamily="34" charset="0"/>
              </a:rPr>
              <a:t>$</a:t>
            </a:r>
            <a:r>
              <a:rPr lang="en-US" sz="2000" dirty="0">
                <a:latin typeface="Calibri" panose="020F0502020204030204" pitchFamily="34" charset="0"/>
                <a:ea typeface="Calibri" panose="020F0502020204030204" pitchFamily="34" charset="0"/>
              </a:rPr>
              <a:t>8,400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a:latin typeface="Calibri" panose="020F0502020204030204" pitchFamily="34" charset="0"/>
                <a:ea typeface="Calibri" panose="020F0502020204030204" pitchFamily="34" charset="0"/>
              </a:rPr>
              <a:t>Acquisition of land for open space/green space/future park </a:t>
            </a:r>
            <a:r>
              <a:rPr lang="en-US" sz="2000" dirty="0" smtClean="0">
                <a:latin typeface="Calibri" panose="020F0502020204030204" pitchFamily="34" charset="0"/>
                <a:ea typeface="Calibri" panose="020F0502020204030204" pitchFamily="34" charset="0"/>
              </a:rPr>
              <a:t>land </a:t>
            </a:r>
            <a:r>
              <a:rPr lang="en-US" sz="2000" dirty="0">
                <a:latin typeface="Calibri" panose="020F0502020204030204" pitchFamily="34" charset="0"/>
                <a:ea typeface="Calibri" panose="020F0502020204030204" pitchFamily="34" charset="0"/>
              </a:rPr>
              <a:t>$7,850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smtClean="0">
                <a:latin typeface="Calibri" panose="020F0502020204030204" pitchFamily="34" charset="0"/>
                <a:ea typeface="Calibri" panose="020F0502020204030204" pitchFamily="34" charset="0"/>
              </a:rPr>
              <a:t>Development </a:t>
            </a:r>
            <a:r>
              <a:rPr lang="en-US" sz="2000" dirty="0">
                <a:latin typeface="Calibri" panose="020F0502020204030204" pitchFamily="34" charset="0"/>
                <a:ea typeface="Calibri" panose="020F0502020204030204" pitchFamily="34" charset="0"/>
              </a:rPr>
              <a:t>of new outdoor Parks and Recreation Facilities -  </a:t>
            </a: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5,550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dirty="0">
                <a:solidFill>
                  <a:srgbClr val="1F497D"/>
                </a:solidFill>
                <a:latin typeface="Calibri" panose="020F0502020204030204" pitchFamily="34" charset="0"/>
                <a:ea typeface="Calibri" panose="020F0502020204030204" pitchFamily="34" charset="0"/>
              </a:rPr>
              <a:t> </a:t>
            </a: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50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Workshop Priorities</a:t>
            </a:r>
            <a:endParaRPr lang="en-US" dirty="0"/>
          </a:p>
        </p:txBody>
      </p:sp>
      <p:sp>
        <p:nvSpPr>
          <p:cNvPr id="3" name="Content Placeholder 2"/>
          <p:cNvSpPr>
            <a:spLocks noGrp="1"/>
          </p:cNvSpPr>
          <p:nvPr>
            <p:ph idx="1"/>
          </p:nvPr>
        </p:nvSpPr>
        <p:spPr/>
        <p:txBody>
          <a:bodyPr/>
          <a:lstStyle/>
          <a:p>
            <a:r>
              <a:rPr lang="en-US" dirty="0" smtClean="0"/>
              <a:t>Voting with Dollars - $1,000 each participant</a:t>
            </a:r>
          </a:p>
          <a:p>
            <a:pPr lvl="1"/>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15</a:t>
            </a:fld>
            <a:endParaRPr lang="en-US" dirty="0"/>
          </a:p>
        </p:txBody>
      </p:sp>
      <p:sp>
        <p:nvSpPr>
          <p:cNvPr id="6" name="Rectangle 5"/>
          <p:cNvSpPr/>
          <p:nvPr/>
        </p:nvSpPr>
        <p:spPr>
          <a:xfrm>
            <a:off x="228600" y="2364230"/>
            <a:ext cx="8382000" cy="4093428"/>
          </a:xfrm>
          <a:prstGeom prst="rect">
            <a:avLst/>
          </a:prstGeom>
        </p:spPr>
        <p:txBody>
          <a:bodyPr wrap="square" numCol="2">
            <a:spAutoFit/>
          </a:bodyPr>
          <a:lstStyle/>
          <a:p>
            <a:pPr marL="0" marR="0">
              <a:spcBef>
                <a:spcPts val="0"/>
              </a:spcBef>
              <a:spcAft>
                <a:spcPts val="0"/>
              </a:spcAft>
            </a:pPr>
            <a:r>
              <a:rPr lang="en-US" sz="2400" b="1" dirty="0" smtClean="0">
                <a:latin typeface="Calibri" panose="020F0502020204030204" pitchFamily="34" charset="0"/>
                <a:ea typeface="Calibri" panose="020F0502020204030204" pitchFamily="34" charset="0"/>
              </a:rPr>
              <a:t>Other</a:t>
            </a:r>
            <a:r>
              <a:rPr lang="en-US" sz="2400" b="1" dirty="0">
                <a:latin typeface="Calibri" panose="020F0502020204030204" pitchFamily="34" charset="0"/>
                <a:ea typeface="Calibri" panose="020F0502020204030204" pitchFamily="34" charset="0"/>
              </a:rPr>
              <a:t>:</a:t>
            </a:r>
            <a:endParaRPr lang="en-US" sz="2800" b="1"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smtClean="0">
                <a:latin typeface="Calibri" panose="020F0502020204030204" pitchFamily="34" charset="0"/>
                <a:ea typeface="Calibri" panose="020F0502020204030204" pitchFamily="34" charset="0"/>
              </a:rPr>
              <a:t>Bigger </a:t>
            </a:r>
            <a:r>
              <a:rPr lang="en-US" sz="2000" dirty="0">
                <a:latin typeface="Calibri" panose="020F0502020204030204" pitchFamily="34" charset="0"/>
                <a:ea typeface="Calibri" panose="020F0502020204030204" pitchFamily="34" charset="0"/>
              </a:rPr>
              <a:t>skate park - </a:t>
            </a: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2,150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Roller/hockey rink - </a:t>
            </a:r>
            <a:r>
              <a:rPr lang="en-US" sz="2000" dirty="0" smtClean="0">
                <a:latin typeface="Calibri" panose="020F0502020204030204" pitchFamily="34" charset="0"/>
                <a:ea typeface="Calibri" panose="020F0502020204030204" pitchFamily="34" charset="0"/>
              </a:rPr>
              <a:t>	$1,000</a:t>
            </a:r>
          </a:p>
          <a:p>
            <a:pPr>
              <a:spcBef>
                <a:spcPts val="0"/>
              </a:spcBef>
              <a:spcAft>
                <a:spcPts val="0"/>
              </a:spcAft>
            </a:pPr>
            <a:r>
              <a:rPr lang="en-US" sz="2000" dirty="0">
                <a:latin typeface="Calibri" panose="020F0502020204030204" pitchFamily="34" charset="0"/>
                <a:ea typeface="Calibri" panose="020F0502020204030204" pitchFamily="34" charset="0"/>
              </a:rPr>
              <a:t>Dog park - 		$1,000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smtClean="0">
                <a:latin typeface="Calibri" panose="020F0502020204030204" pitchFamily="34" charset="0"/>
                <a:ea typeface="Calibri" panose="020F0502020204030204" pitchFamily="34" charset="0"/>
              </a:rPr>
              <a:t>Blank </a:t>
            </a:r>
            <a:r>
              <a:rPr lang="en-US" sz="2000" dirty="0">
                <a:latin typeface="Calibri" panose="020F0502020204030204" pitchFamily="34" charset="0"/>
                <a:ea typeface="Calibri" panose="020F0502020204030204" pitchFamily="34" charset="0"/>
              </a:rPr>
              <a:t>-			 $850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smtClean="0">
                <a:latin typeface="Calibri" panose="020F0502020204030204" pitchFamily="34" charset="0"/>
                <a:ea typeface="Calibri" panose="020F0502020204030204" pitchFamily="34" charset="0"/>
              </a:rPr>
              <a:t>Festival </a:t>
            </a:r>
            <a:r>
              <a:rPr lang="en-US" sz="2000" dirty="0">
                <a:latin typeface="Calibri" panose="020F0502020204030204" pitchFamily="34" charset="0"/>
                <a:ea typeface="Calibri" panose="020F0502020204030204" pitchFamily="34" charset="0"/>
              </a:rPr>
              <a:t>center - </a:t>
            </a: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450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Edible landscape - </a:t>
            </a:r>
            <a:r>
              <a:rPr lang="en-US" sz="2000" dirty="0" smtClean="0">
                <a:latin typeface="Calibri" panose="020F0502020204030204" pitchFamily="34" charset="0"/>
                <a:ea typeface="Calibri" panose="020F0502020204030204" pitchFamily="34" charset="0"/>
              </a:rPr>
              <a:t>	$450</a:t>
            </a:r>
          </a:p>
          <a:p>
            <a:pPr>
              <a:spcBef>
                <a:spcPts val="0"/>
              </a:spcBef>
              <a:spcAft>
                <a:spcPts val="0"/>
              </a:spcAft>
            </a:pPr>
            <a:r>
              <a:rPr lang="en-US" sz="2000" dirty="0" smtClean="0">
                <a:latin typeface="Calibri" panose="020F0502020204030204" pitchFamily="34" charset="0"/>
                <a:ea typeface="Calibri" panose="020F0502020204030204" pitchFamily="34" charset="0"/>
              </a:rPr>
              <a:t>Community garden - 	$400</a:t>
            </a:r>
          </a:p>
          <a:p>
            <a:pPr>
              <a:spcBef>
                <a:spcPts val="0"/>
              </a:spcBef>
              <a:spcAft>
                <a:spcPts val="0"/>
              </a:spcAft>
            </a:pPr>
            <a:r>
              <a:rPr lang="en-US" sz="2000" dirty="0">
                <a:latin typeface="Calibri" panose="020F0502020204030204" pitchFamily="34" charset="0"/>
                <a:ea typeface="Calibri" panose="020F0502020204030204" pitchFamily="34" charset="0"/>
              </a:rPr>
              <a:t>Programming - 		$350</a:t>
            </a:r>
            <a:endParaRPr lang="en-US" sz="2400" dirty="0">
              <a:latin typeface="Times New Roman" panose="02020603050405020304" pitchFamily="18" charset="0"/>
              <a:ea typeface="Calibri" panose="020F0502020204030204" pitchFamily="34" charset="0"/>
            </a:endParaRPr>
          </a:p>
          <a:p>
            <a:pPr>
              <a:spcBef>
                <a:spcPts val="0"/>
              </a:spcBef>
              <a:spcAft>
                <a:spcPts val="0"/>
              </a:spcAft>
            </a:pPr>
            <a:r>
              <a:rPr lang="en-US" sz="2000" dirty="0" smtClean="0">
                <a:latin typeface="Calibri" panose="020F0502020204030204" pitchFamily="34" charset="0"/>
                <a:ea typeface="Calibri" panose="020F0502020204030204" pitchFamily="34" charset="0"/>
              </a:rPr>
              <a:t>Improve parking/access</a:t>
            </a:r>
          </a:p>
          <a:p>
            <a:pPr>
              <a:spcBef>
                <a:spcPts val="0"/>
              </a:spcBef>
              <a:spcAft>
                <a:spcPts val="0"/>
              </a:spcAft>
            </a:pPr>
            <a:r>
              <a:rPr lang="en-US" sz="2000" dirty="0" smtClean="0">
                <a:latin typeface="Calibri" panose="020F0502020204030204" pitchFamily="34" charset="0"/>
                <a:ea typeface="Calibri" panose="020F0502020204030204" pitchFamily="34" charset="0"/>
              </a:rPr>
              <a:t> to </a:t>
            </a:r>
            <a:r>
              <a:rPr lang="en-US" sz="2000" dirty="0" err="1" smtClean="0">
                <a:latin typeface="Calibri" panose="020F0502020204030204" pitchFamily="34" charset="0"/>
                <a:ea typeface="Calibri" panose="020F0502020204030204" pitchFamily="34" charset="0"/>
              </a:rPr>
              <a:t>Thaiss</a:t>
            </a:r>
            <a:r>
              <a:rPr lang="en-US" sz="2000" dirty="0" smtClean="0">
                <a:latin typeface="Calibri" panose="020F0502020204030204" pitchFamily="34" charset="0"/>
                <a:ea typeface="Calibri" panose="020F0502020204030204" pitchFamily="34" charset="0"/>
              </a:rPr>
              <a:t> Field - 		$200</a:t>
            </a:r>
            <a:endParaRPr lang="en-US" sz="2000" dirty="0" smtClean="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smtClean="0">
                <a:latin typeface="Calibri" panose="020F0502020204030204" pitchFamily="34" charset="0"/>
                <a:ea typeface="Calibri" panose="020F0502020204030204" pitchFamily="34" charset="0"/>
              </a:rPr>
              <a:t>More tennis courts - 	$200</a:t>
            </a:r>
          </a:p>
          <a:p>
            <a:pPr marL="0" marR="0">
              <a:spcBef>
                <a:spcPts val="0"/>
              </a:spcBef>
              <a:spcAft>
                <a:spcPts val="0"/>
              </a:spcAft>
            </a:pPr>
            <a:r>
              <a:rPr lang="en-US" sz="2000" dirty="0">
                <a:latin typeface="Calibri" panose="020F0502020204030204" pitchFamily="34" charset="0"/>
                <a:ea typeface="Calibri" panose="020F0502020204030204" pitchFamily="34" charset="0"/>
              </a:rPr>
              <a:t>Swings for adults - 	$150</a:t>
            </a:r>
            <a:endParaRPr lang="en-US" sz="20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Nature Center - 		$150</a:t>
            </a:r>
          </a:p>
          <a:p>
            <a:pPr marL="0" marR="0">
              <a:spcBef>
                <a:spcPts val="0"/>
              </a:spcBef>
              <a:spcAft>
                <a:spcPts val="0"/>
              </a:spcAft>
            </a:pPr>
            <a:r>
              <a:rPr lang="en-US" sz="2000" dirty="0" smtClean="0">
                <a:latin typeface="Calibri" panose="020F0502020204030204" pitchFamily="34" charset="0"/>
                <a:ea typeface="Calibri" panose="020F0502020204030204" pitchFamily="34" charset="0"/>
              </a:rPr>
              <a:t>Golf facility - 		$100</a:t>
            </a:r>
            <a:endParaRPr lang="en-US" sz="2400" dirty="0" smtClean="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smtClean="0">
                <a:latin typeface="Calibri" panose="020F0502020204030204" pitchFamily="34" charset="0"/>
                <a:ea typeface="Calibri" panose="020F0502020204030204" pitchFamily="34" charset="0"/>
              </a:rPr>
              <a:t>Cultural events at </a:t>
            </a:r>
          </a:p>
          <a:p>
            <a:pPr marL="0" marR="0">
              <a:spcBef>
                <a:spcPts val="0"/>
              </a:spcBef>
              <a:spcAft>
                <a:spcPts val="0"/>
              </a:spcAft>
            </a:pPr>
            <a:r>
              <a:rPr lang="en-US" sz="2000" dirty="0" smtClean="0">
                <a:latin typeface="Calibri" panose="020F0502020204030204" pitchFamily="34" charset="0"/>
                <a:ea typeface="Calibri" panose="020F0502020204030204" pitchFamily="34" charset="0"/>
              </a:rPr>
              <a:t>Sherwood -		$100</a:t>
            </a:r>
            <a:endParaRPr lang="en-US" sz="2400" dirty="0" smtClean="0">
              <a:latin typeface="Times New Roman" panose="02020603050405020304" pitchFamily="18" charset="0"/>
              <a:ea typeface="Calibri" panose="020F0502020204030204" pitchFamily="34" charset="0"/>
            </a:endParaRPr>
          </a:p>
          <a:p>
            <a:pPr>
              <a:spcBef>
                <a:spcPts val="0"/>
              </a:spcBef>
              <a:spcAft>
                <a:spcPts val="0"/>
              </a:spcAft>
            </a:pPr>
            <a:r>
              <a:rPr lang="en-US" sz="2000" dirty="0" smtClean="0">
                <a:latin typeface="Calibri" panose="020F0502020204030204" pitchFamily="34" charset="0"/>
                <a:ea typeface="Calibri" panose="020F0502020204030204" pitchFamily="34" charset="0"/>
              </a:rPr>
              <a:t>Good </a:t>
            </a:r>
            <a:r>
              <a:rPr lang="en-US" sz="2000" dirty="0">
                <a:latin typeface="Calibri" panose="020F0502020204030204" pitchFamily="34" charset="0"/>
                <a:ea typeface="Calibri" panose="020F0502020204030204" pitchFamily="34" charset="0"/>
              </a:rPr>
              <a:t>dance floors - 	$100</a:t>
            </a:r>
            <a:endParaRPr lang="en-US" sz="20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smtClean="0">
                <a:latin typeface="Calibri" panose="020F0502020204030204" pitchFamily="34" charset="0"/>
                <a:ea typeface="Calibri" panose="020F0502020204030204" pitchFamily="34" charset="0"/>
              </a:rPr>
              <a:t>Control </a:t>
            </a:r>
            <a:r>
              <a:rPr lang="en-US" sz="2000" dirty="0">
                <a:latin typeface="Calibri" panose="020F0502020204030204" pitchFamily="34" charset="0"/>
                <a:ea typeface="Calibri" panose="020F0502020204030204" pitchFamily="34" charset="0"/>
              </a:rPr>
              <a:t>Invasive plants - </a:t>
            </a: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50</a:t>
            </a:r>
            <a:endParaRPr lang="en-US" sz="2000" dirty="0">
              <a:latin typeface="Times New Roman" panose="02020603050405020304" pitchFamily="18" charset="0"/>
              <a:ea typeface="Calibri" panose="020F0502020204030204" pitchFamily="34" charset="0"/>
            </a:endParaRPr>
          </a:p>
          <a:p>
            <a:pPr>
              <a:spcBef>
                <a:spcPts val="0"/>
              </a:spcBef>
              <a:spcAft>
                <a:spcPts val="0"/>
              </a:spcAft>
            </a:pPr>
            <a:r>
              <a:rPr lang="en-US" sz="2000" dirty="0" smtClean="0">
                <a:latin typeface="Calibri" panose="020F0502020204030204" pitchFamily="34" charset="0"/>
                <a:ea typeface="Calibri" panose="020F0502020204030204" pitchFamily="34" charset="0"/>
              </a:rPr>
              <a:t>Sidewalks </a:t>
            </a:r>
            <a:r>
              <a:rPr lang="en-US" sz="2000" dirty="0">
                <a:latin typeface="Calibri" panose="020F0502020204030204" pitchFamily="34" charset="0"/>
                <a:ea typeface="Calibri" panose="020F0502020204030204" pitchFamily="34" charset="0"/>
              </a:rPr>
              <a:t>- 		$50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I-66 Overpass - 		$50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Asphalt track - 		$50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r>
              <a:rPr lang="en-US" sz="2000" dirty="0">
                <a:latin typeface="Calibri" panose="020F0502020204030204" pitchFamily="34" charset="0"/>
                <a:ea typeface="Calibri" panose="020F0502020204030204" pitchFamily="34" charset="0"/>
              </a:rPr>
              <a:t>Space for arts/City </a:t>
            </a:r>
            <a:r>
              <a:rPr lang="en-US" sz="2000" dirty="0" smtClean="0">
                <a:latin typeface="Calibri" panose="020F0502020204030204" pitchFamily="34" charset="0"/>
                <a:ea typeface="Calibri" panose="020F0502020204030204" pitchFamily="34" charset="0"/>
              </a:rPr>
              <a:t>Band</a:t>
            </a:r>
          </a:p>
          <a:p>
            <a:pPr marL="0" marR="0">
              <a:spcBef>
                <a:spcPts val="0"/>
              </a:spcBef>
              <a:spcAft>
                <a:spcPts val="0"/>
              </a:spcAft>
            </a:pP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office - </a:t>
            </a:r>
            <a:r>
              <a:rPr lang="en-US" sz="2000" dirty="0" smtClean="0">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50</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0953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Programs and Services</a:t>
            </a:r>
            <a:endParaRPr lang="en-US" dirty="0"/>
          </a:p>
        </p:txBody>
      </p:sp>
      <p:sp>
        <p:nvSpPr>
          <p:cNvPr id="3" name="Content Placeholder 2"/>
          <p:cNvSpPr>
            <a:spLocks noGrp="1"/>
          </p:cNvSpPr>
          <p:nvPr>
            <p:ph idx="1"/>
          </p:nvPr>
        </p:nvSpPr>
        <p:spPr>
          <a:xfrm>
            <a:off x="228600" y="2971800"/>
            <a:ext cx="2743200" cy="2743200"/>
          </a:xfrm>
          <a:solidFill>
            <a:schemeClr val="bg2">
              <a:lumMod val="75000"/>
            </a:schemeClr>
          </a:solidFill>
        </p:spPr>
        <p:txBody>
          <a:bodyPr/>
          <a:lstStyle/>
          <a:p>
            <a:pPr marL="0" indent="0" algn="ctr">
              <a:buNone/>
            </a:pPr>
            <a:r>
              <a:rPr lang="en-US" sz="2800" b="1" dirty="0" smtClean="0"/>
              <a:t>Indoor Rec </a:t>
            </a:r>
          </a:p>
          <a:p>
            <a:pPr marL="0" indent="0" algn="ctr">
              <a:buNone/>
            </a:pPr>
            <a:r>
              <a:rPr lang="en-US" sz="2800" b="1" dirty="0" smtClean="0"/>
              <a:t>Center</a:t>
            </a:r>
          </a:p>
          <a:p>
            <a:r>
              <a:rPr lang="en-US" sz="2800" dirty="0"/>
              <a:t> </a:t>
            </a:r>
            <a:endParaRPr lang="en-US" sz="2800" dirty="0" smtClean="0"/>
          </a:p>
          <a:p>
            <a:r>
              <a:rPr lang="en-US" sz="2800" dirty="0"/>
              <a:t> </a:t>
            </a:r>
            <a:endParaRPr lang="en-US" sz="2800" dirty="0" smtClean="0"/>
          </a:p>
          <a:p>
            <a:r>
              <a:rPr lang="en-US" sz="2800" dirty="0"/>
              <a:t> </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16</a:t>
            </a:fld>
            <a:endParaRPr lang="en-US" dirty="0"/>
          </a:p>
        </p:txBody>
      </p:sp>
      <p:sp>
        <p:nvSpPr>
          <p:cNvPr id="5" name="Title 3"/>
          <p:cNvSpPr txBox="1">
            <a:spLocks/>
          </p:cNvSpPr>
          <p:nvPr/>
        </p:nvSpPr>
        <p:spPr bwMode="auto">
          <a:xfrm>
            <a:off x="152400" y="1371600"/>
            <a:ext cx="8839200" cy="137160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600" b="1" i="1" dirty="0" smtClean="0">
                <a:solidFill>
                  <a:schemeClr val="bg1"/>
                </a:solidFill>
              </a:rPr>
              <a:t>What are the priority programs and services needed at an indoor recreation center, senior center and indoor/outdoor aquatic facility?</a:t>
            </a:r>
            <a:endParaRPr lang="en-US" sz="2600" b="1" i="1" dirty="0">
              <a:solidFill>
                <a:schemeClr val="bg1"/>
              </a:solidFill>
            </a:endParaRPr>
          </a:p>
        </p:txBody>
      </p:sp>
      <p:sp>
        <p:nvSpPr>
          <p:cNvPr id="6" name="Content Placeholder 2"/>
          <p:cNvSpPr txBox="1">
            <a:spLocks/>
          </p:cNvSpPr>
          <p:nvPr/>
        </p:nvSpPr>
        <p:spPr bwMode="auto">
          <a:xfrm>
            <a:off x="3200400" y="2971800"/>
            <a:ext cx="2743200" cy="2743200"/>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t>Senior </a:t>
            </a:r>
          </a:p>
          <a:p>
            <a:pPr marL="0" indent="0" algn="ctr">
              <a:buFont typeface="Arial" pitchFamily="34" charset="0"/>
              <a:buNone/>
            </a:pPr>
            <a:r>
              <a:rPr lang="en-US" sz="2800" b="1" dirty="0" smtClean="0"/>
              <a:t>Center</a:t>
            </a:r>
          </a:p>
          <a:p>
            <a:r>
              <a:rPr lang="en-US" sz="2800" dirty="0" smtClean="0"/>
              <a:t> </a:t>
            </a:r>
          </a:p>
          <a:p>
            <a:r>
              <a:rPr lang="en-US" sz="2800" dirty="0" smtClean="0"/>
              <a:t> </a:t>
            </a:r>
          </a:p>
          <a:p>
            <a:r>
              <a:rPr lang="en-US" sz="2800" dirty="0" smtClean="0"/>
              <a:t> </a:t>
            </a:r>
          </a:p>
          <a:p>
            <a:endParaRPr lang="en-US" sz="2800" dirty="0"/>
          </a:p>
        </p:txBody>
      </p:sp>
      <p:sp>
        <p:nvSpPr>
          <p:cNvPr id="7" name="Content Placeholder 2"/>
          <p:cNvSpPr txBox="1">
            <a:spLocks/>
          </p:cNvSpPr>
          <p:nvPr/>
        </p:nvSpPr>
        <p:spPr bwMode="auto">
          <a:xfrm>
            <a:off x="6172200" y="2971800"/>
            <a:ext cx="2743200" cy="2743200"/>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smtClean="0"/>
              <a:t>Indoor/Outdoor Aquatics</a:t>
            </a:r>
          </a:p>
          <a:p>
            <a:r>
              <a:rPr lang="en-US" sz="2800" dirty="0" smtClean="0"/>
              <a:t> </a:t>
            </a:r>
          </a:p>
          <a:p>
            <a:r>
              <a:rPr lang="en-US" sz="2800" dirty="0" smtClean="0"/>
              <a:t> </a:t>
            </a:r>
          </a:p>
          <a:p>
            <a:r>
              <a:rPr lang="en-US" sz="2800" dirty="0" smtClean="0"/>
              <a:t> </a:t>
            </a:r>
          </a:p>
          <a:p>
            <a:endParaRPr lang="en-US" sz="2800" dirty="0"/>
          </a:p>
        </p:txBody>
      </p:sp>
    </p:spTree>
    <p:extLst>
      <p:ext uri="{BB962C8B-B14F-4D97-AF65-F5344CB8AC3E}">
        <p14:creationId xmlns:p14="http://schemas.microsoft.com/office/powerpoint/2010/main" val="109791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Criteria</a:t>
            </a:r>
            <a:endParaRPr lang="en-US" dirty="0"/>
          </a:p>
        </p:txBody>
      </p:sp>
      <p:sp>
        <p:nvSpPr>
          <p:cNvPr id="3" name="Content Placeholder 2"/>
          <p:cNvSpPr>
            <a:spLocks noGrp="1"/>
          </p:cNvSpPr>
          <p:nvPr>
            <p:ph idx="1"/>
          </p:nvPr>
        </p:nvSpPr>
        <p:spPr>
          <a:xfrm>
            <a:off x="228600" y="2819400"/>
            <a:ext cx="8686800" cy="3154365"/>
          </a:xfrm>
        </p:spPr>
        <p:txBody>
          <a:bodyPr/>
          <a:lstStyle/>
          <a:p>
            <a:pPr marL="0" indent="0">
              <a:buNone/>
            </a:pPr>
            <a:r>
              <a:rPr lang="en-US" b="1" dirty="0" smtClean="0"/>
              <a:t>Examples:</a:t>
            </a:r>
          </a:p>
          <a:p>
            <a:r>
              <a:rPr lang="en-US" dirty="0" smtClean="0"/>
              <a:t>Use existing facilities</a:t>
            </a:r>
          </a:p>
          <a:p>
            <a:r>
              <a:rPr lang="en-US" dirty="0" smtClean="0"/>
              <a:t>Renovate existing facilities</a:t>
            </a:r>
          </a:p>
          <a:p>
            <a:r>
              <a:rPr lang="en-US" dirty="0" smtClean="0"/>
              <a:t>Build new facilities in the City</a:t>
            </a:r>
          </a:p>
          <a:p>
            <a:r>
              <a:rPr lang="en-US" dirty="0" smtClean="0"/>
              <a:t>Partner with others to build new facilities</a:t>
            </a:r>
          </a:p>
          <a:p>
            <a:r>
              <a:rPr lang="en-US" dirty="0" smtClean="0"/>
              <a:t>Etc.</a:t>
            </a:r>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17</a:t>
            </a:fld>
            <a:endParaRPr lang="en-US" dirty="0"/>
          </a:p>
        </p:txBody>
      </p:sp>
      <p:sp>
        <p:nvSpPr>
          <p:cNvPr id="5" name="Title 3"/>
          <p:cNvSpPr txBox="1">
            <a:spLocks/>
          </p:cNvSpPr>
          <p:nvPr/>
        </p:nvSpPr>
        <p:spPr bwMode="auto">
          <a:xfrm>
            <a:off x="152400" y="1371600"/>
            <a:ext cx="8839200" cy="137160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600" b="1" i="1" dirty="0" smtClean="0">
                <a:solidFill>
                  <a:schemeClr val="bg1"/>
                </a:solidFill>
              </a:rPr>
              <a:t>When planning for investments related to indoor spaces, what decision making criteria should the City use?</a:t>
            </a:r>
            <a:endParaRPr lang="en-US" sz="2600" b="1" i="1" dirty="0">
              <a:solidFill>
                <a:schemeClr val="bg1"/>
              </a:solidFill>
            </a:endParaRPr>
          </a:p>
        </p:txBody>
      </p:sp>
    </p:spTree>
    <p:extLst>
      <p:ext uri="{BB962C8B-B14F-4D97-AF65-F5344CB8AC3E}">
        <p14:creationId xmlns:p14="http://schemas.microsoft.com/office/powerpoint/2010/main" val="83211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Acres – Future Use</a:t>
            </a:r>
            <a:endParaRPr lang="en-US" dirty="0"/>
          </a:p>
        </p:txBody>
      </p:sp>
      <p:sp>
        <p:nvSpPr>
          <p:cNvPr id="3" name="Content Placeholder 2"/>
          <p:cNvSpPr>
            <a:spLocks noGrp="1"/>
          </p:cNvSpPr>
          <p:nvPr>
            <p:ph idx="1"/>
          </p:nvPr>
        </p:nvSpPr>
        <p:spPr>
          <a:xfrm>
            <a:off x="228600" y="3048000"/>
            <a:ext cx="8686800" cy="3078165"/>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18</a:t>
            </a:fld>
            <a:endParaRPr lang="en-US" dirty="0"/>
          </a:p>
        </p:txBody>
      </p:sp>
      <p:sp>
        <p:nvSpPr>
          <p:cNvPr id="5" name="Title 3"/>
          <p:cNvSpPr txBox="1">
            <a:spLocks/>
          </p:cNvSpPr>
          <p:nvPr/>
        </p:nvSpPr>
        <p:spPr bwMode="auto">
          <a:xfrm>
            <a:off x="152400" y="1371600"/>
            <a:ext cx="8839200" cy="137160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3200" b="1" i="1" dirty="0" smtClean="0">
                <a:solidFill>
                  <a:schemeClr val="bg1"/>
                </a:solidFill>
              </a:rPr>
              <a:t>What are your ideas for the best use and future of Green Acres?</a:t>
            </a:r>
            <a:endParaRPr lang="en-US" sz="3200" b="1" i="1" dirty="0">
              <a:solidFill>
                <a:schemeClr val="bg1"/>
              </a:solidFill>
            </a:endParaRPr>
          </a:p>
        </p:txBody>
      </p:sp>
    </p:spTree>
    <p:extLst>
      <p:ext uri="{BB962C8B-B14F-4D97-AF65-F5344CB8AC3E}">
        <p14:creationId xmlns:p14="http://schemas.microsoft.com/office/powerpoint/2010/main" val="309638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8419" y="-152400"/>
            <a:ext cx="7010400" cy="7010400"/>
          </a:xfrm>
        </p:spPr>
      </p:pic>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19</a:t>
            </a:fld>
            <a:endParaRPr lang="en-US" dirty="0"/>
          </a:p>
        </p:txBody>
      </p:sp>
    </p:spTree>
    <p:extLst>
      <p:ext uri="{BB962C8B-B14F-4D97-AF65-F5344CB8AC3E}">
        <p14:creationId xmlns:p14="http://schemas.microsoft.com/office/powerpoint/2010/main" val="336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title"/>
          </p:nvPr>
        </p:nvSpPr>
        <p:spPr/>
        <p:txBody>
          <a:bodyPr/>
          <a:lstStyle/>
          <a:p>
            <a:pPr algn="l"/>
            <a:r>
              <a:rPr lang="en-US" dirty="0" smtClean="0"/>
              <a:t>Agenda</a:t>
            </a:r>
          </a:p>
        </p:txBody>
      </p:sp>
      <p:sp>
        <p:nvSpPr>
          <p:cNvPr id="4099" name="Content Placeholder 8"/>
          <p:cNvSpPr>
            <a:spLocks noGrp="1"/>
          </p:cNvSpPr>
          <p:nvPr>
            <p:ph idx="1"/>
          </p:nvPr>
        </p:nvSpPr>
        <p:spPr>
          <a:xfrm>
            <a:off x="228600" y="1524000"/>
            <a:ext cx="8686800" cy="4525963"/>
          </a:xfrm>
        </p:spPr>
        <p:txBody>
          <a:bodyPr/>
          <a:lstStyle/>
          <a:p>
            <a:r>
              <a:rPr lang="en-US" dirty="0" smtClean="0"/>
              <a:t>Welcome and Overview</a:t>
            </a:r>
          </a:p>
          <a:p>
            <a:r>
              <a:rPr lang="en-US" dirty="0" smtClean="0"/>
              <a:t>Inventory of Current Programs &amp; Facilities</a:t>
            </a:r>
          </a:p>
          <a:p>
            <a:r>
              <a:rPr lang="en-US" dirty="0" smtClean="0"/>
              <a:t>Summary of Community Input Received To-Date</a:t>
            </a:r>
          </a:p>
          <a:p>
            <a:r>
              <a:rPr lang="en-US" dirty="0" smtClean="0"/>
              <a:t>Priority Programs &amp; Services – Recreation Center, Senior Center, Indoor/Outdoor Aquatics</a:t>
            </a:r>
          </a:p>
          <a:p>
            <a:r>
              <a:rPr lang="en-US" dirty="0" smtClean="0"/>
              <a:t>Decision Making Criteria</a:t>
            </a:r>
          </a:p>
          <a:p>
            <a:r>
              <a:rPr lang="en-US" dirty="0" smtClean="0"/>
              <a:t>Future of Green Acres</a:t>
            </a:r>
          </a:p>
          <a:p>
            <a:r>
              <a:rPr lang="en-US" dirty="0" smtClean="0"/>
              <a:t>Wrap-Up</a:t>
            </a:r>
          </a:p>
        </p:txBody>
      </p:sp>
      <p:sp>
        <p:nvSpPr>
          <p:cNvPr id="6" name="Slide Number Placeholder 5"/>
          <p:cNvSpPr>
            <a:spLocks noGrp="1"/>
          </p:cNvSpPr>
          <p:nvPr>
            <p:ph type="sldNum" sz="quarter" idx="12"/>
          </p:nvPr>
        </p:nvSpPr>
        <p:spPr>
          <a:xfrm>
            <a:off x="7010400" y="6492875"/>
            <a:ext cx="2133600" cy="365125"/>
          </a:xfrm>
        </p:spPr>
        <p:txBody>
          <a:bodyPr/>
          <a:lstStyle/>
          <a:p>
            <a:pPr>
              <a:defRPr/>
            </a:pPr>
            <a:fld id="{A44BD1AC-5B88-4C0D-B9A4-69DCC5D9CC91}" type="slidenum">
              <a:rPr lang="en-US"/>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Content Placeholder 96"/>
          <p:cNvGraphicFramePr>
            <a:graphicFrameLocks/>
          </p:cNvGraphicFramePr>
          <p:nvPr>
            <p:extLst>
              <p:ext uri="{D42A27DB-BD31-4B8C-83A1-F6EECF244321}">
                <p14:modId xmlns:p14="http://schemas.microsoft.com/office/powerpoint/2010/main" val="1931086031"/>
              </p:ext>
            </p:extLst>
          </p:nvPr>
        </p:nvGraphicFramePr>
        <p:xfrm>
          <a:off x="304803" y="1682784"/>
          <a:ext cx="8610613" cy="4770120"/>
        </p:xfrm>
        <a:graphic>
          <a:graphicData uri="http://schemas.openxmlformats.org/drawingml/2006/table">
            <a:tbl>
              <a:tblPr firstRow="1" bandRow="1">
                <a:tableStyleId>{F5AB1C69-6EDB-4FF4-983F-18BD219EF322}</a:tableStyleId>
              </a:tblPr>
              <a:tblGrid>
                <a:gridCol w="2666997"/>
                <a:gridCol w="676277"/>
                <a:gridCol w="752477"/>
                <a:gridCol w="752477"/>
                <a:gridCol w="866769"/>
                <a:gridCol w="638185"/>
                <a:gridCol w="752477"/>
                <a:gridCol w="752477"/>
                <a:gridCol w="752477"/>
              </a:tblGrid>
              <a:tr h="557497">
                <a:tc>
                  <a:txBody>
                    <a:bodyPr/>
                    <a:lstStyle/>
                    <a:p>
                      <a:pPr algn="l"/>
                      <a:r>
                        <a:rPr lang="en-US" sz="1700" b="0" dirty="0" smtClean="0">
                          <a:solidFill>
                            <a:schemeClr val="tx1"/>
                          </a:solidFill>
                        </a:rPr>
                        <a:t>Steering Committee Meetings</a:t>
                      </a:r>
                      <a:endParaRPr lang="en-US" sz="1700" b="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FF3EA"/>
                    </a:solidFill>
                  </a:tcPr>
                </a:tc>
                <a:tc>
                  <a:txBody>
                    <a:bodyPr/>
                    <a:lstStyle/>
                    <a:p>
                      <a:pPr algn="ctr"/>
                      <a:r>
                        <a:rPr lang="en-US" sz="1600" b="0" dirty="0" smtClean="0">
                          <a:solidFill>
                            <a:schemeClr val="tx1"/>
                          </a:solidFill>
                        </a:rPr>
                        <a:t>3/20</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rgbClr val="EFF3EA"/>
                    </a:solidFill>
                  </a:tcPr>
                </a:tc>
                <a:tc>
                  <a:txBody>
                    <a:bodyPr/>
                    <a:lstStyle/>
                    <a:p>
                      <a:pPr algn="ctr"/>
                      <a:endParaRPr lang="en-US" sz="1600" b="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FF3EA"/>
                    </a:solidFill>
                  </a:tcPr>
                </a:tc>
              </a:tr>
              <a:tr h="320561">
                <a:tc>
                  <a:txBody>
                    <a:bodyPr/>
                    <a:lstStyle/>
                    <a:p>
                      <a:pPr algn="l"/>
                      <a:r>
                        <a:rPr lang="en-US" sz="1700" dirty="0" smtClean="0"/>
                        <a:t>Mind Mixer</a:t>
                      </a:r>
                      <a:r>
                        <a:rPr lang="en-US" sz="1700" baseline="0" dirty="0" smtClean="0"/>
                        <a:t> Kick Off</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r>
                        <a:rPr lang="en-US" sz="1600" dirty="0" smtClean="0"/>
                        <a:t>4/1</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320561">
                <a:tc>
                  <a:txBody>
                    <a:bodyPr/>
                    <a:lstStyle/>
                    <a:p>
                      <a:pPr algn="l"/>
                      <a:r>
                        <a:rPr lang="en-US" sz="1700" dirty="0" smtClean="0"/>
                        <a:t>Public Workshops</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5/2-3</a:t>
                      </a:r>
                      <a:endParaRPr lang="en-US" sz="1600" dirty="0"/>
                    </a:p>
                  </a:txBody>
                  <a:tcPr/>
                </a:tc>
                <a:tc>
                  <a:txBody>
                    <a:bodyPr/>
                    <a:lstStyle/>
                    <a:p>
                      <a:pPr algn="ctr"/>
                      <a:r>
                        <a:rPr lang="en-US" sz="1600" dirty="0" smtClean="0"/>
                        <a:t>6/22-23</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solidFill>
                      <a:srgbClr val="EFF3EA"/>
                    </a:solidFill>
                  </a:tcPr>
                </a:tc>
              </a:tr>
              <a:tr h="320561">
                <a:tc>
                  <a:txBody>
                    <a:bodyPr/>
                    <a:lstStyle/>
                    <a:p>
                      <a:pPr algn="l"/>
                      <a:r>
                        <a:rPr lang="en-US" sz="1700" dirty="0" smtClean="0"/>
                        <a:t>Prior</a:t>
                      </a:r>
                      <a:r>
                        <a:rPr lang="en-US" sz="1700" baseline="0" dirty="0" smtClean="0"/>
                        <a:t> Studies, Demographic, Inventory,  and Trends</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320561">
                <a:tc>
                  <a:txBody>
                    <a:bodyPr/>
                    <a:lstStyle/>
                    <a:p>
                      <a:pPr algn="l"/>
                      <a:r>
                        <a:rPr lang="en-US" sz="1700" dirty="0" smtClean="0"/>
                        <a:t>Stakeholder Meetings</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May</a:t>
                      </a:r>
                      <a:endParaRPr lang="en-US" sz="1600" dirty="0"/>
                    </a:p>
                  </a:txBody>
                  <a:tcPr/>
                </a:tc>
                <a:tc>
                  <a:txBody>
                    <a:bodyPr/>
                    <a:lstStyle/>
                    <a:p>
                      <a:pPr algn="ctr"/>
                      <a:r>
                        <a:rPr lang="en-US" sz="1600" dirty="0" smtClean="0"/>
                        <a:t>June</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320561">
                <a:tc>
                  <a:txBody>
                    <a:bodyPr/>
                    <a:lstStyle/>
                    <a:p>
                      <a:pPr algn="l"/>
                      <a:r>
                        <a:rPr lang="en-US" sz="1700" dirty="0" smtClean="0"/>
                        <a:t>Needs Assessment Survey</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r>
                        <a:rPr lang="en-US" sz="1600" dirty="0" smtClean="0"/>
                        <a:t>April</a:t>
                      </a:r>
                      <a:endParaRPr lang="en-US" sz="1600" dirty="0"/>
                    </a:p>
                  </a:txBody>
                  <a:tcPr/>
                </a:tc>
                <a:tc>
                  <a:txBody>
                    <a:bodyPr/>
                    <a:lstStyle/>
                    <a:p>
                      <a:pPr algn="ctr"/>
                      <a:r>
                        <a:rPr lang="en-US" sz="1600" dirty="0" smtClean="0"/>
                        <a:t>May</a:t>
                      </a:r>
                      <a:endParaRPr lang="en-US" sz="1600" dirty="0"/>
                    </a:p>
                  </a:txBody>
                  <a:tcPr/>
                </a:tc>
                <a:tc>
                  <a:txBody>
                    <a:bodyPr/>
                    <a:lstStyle/>
                    <a:p>
                      <a:pPr algn="ctr"/>
                      <a:r>
                        <a:rPr lang="en-US" sz="1600" dirty="0" smtClean="0"/>
                        <a:t>June</a:t>
                      </a:r>
                      <a:endParaRPr lang="en-US" sz="1600" dirty="0"/>
                    </a:p>
                  </a:txBody>
                  <a:tcPr/>
                </a:tc>
                <a:tc>
                  <a:txBody>
                    <a:bodyPr/>
                    <a:lstStyle/>
                    <a:p>
                      <a:pPr algn="ctr"/>
                      <a:r>
                        <a:rPr lang="en-US" sz="1600" dirty="0" smtClean="0"/>
                        <a:t>July</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529623">
                <a:tc>
                  <a:txBody>
                    <a:bodyPr/>
                    <a:lstStyle/>
                    <a:p>
                      <a:pPr algn="l"/>
                      <a:r>
                        <a:rPr lang="en-US" sz="1700" dirty="0" smtClean="0"/>
                        <a:t>Public</a:t>
                      </a:r>
                      <a:r>
                        <a:rPr lang="en-US" sz="1700" baseline="0" dirty="0" smtClean="0"/>
                        <a:t> Workshop</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Mid Aug</a:t>
                      </a: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557497">
                <a:tc>
                  <a:txBody>
                    <a:bodyPr/>
                    <a:lstStyle/>
                    <a:p>
                      <a:pPr algn="l"/>
                      <a:r>
                        <a:rPr lang="en-US" sz="1700" dirty="0" smtClean="0"/>
                        <a:t>Mission, Vision,</a:t>
                      </a:r>
                      <a:r>
                        <a:rPr lang="en-US" sz="1700" baseline="0" dirty="0" smtClean="0"/>
                        <a:t> Goals, Objectives</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Late Aug</a:t>
                      </a: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320561">
                <a:tc>
                  <a:txBody>
                    <a:bodyPr/>
                    <a:lstStyle/>
                    <a:p>
                      <a:pPr algn="l"/>
                      <a:r>
                        <a:rPr lang="en-US" sz="1700" dirty="0" smtClean="0"/>
                        <a:t>Final Presentations</a:t>
                      </a:r>
                      <a:endParaRPr lang="en-US" sz="1700" dirty="0"/>
                    </a:p>
                  </a:txBody>
                  <a:tcPr>
                    <a:lnL w="12700" cap="flat" cmpd="sng" algn="ctr">
                      <a:solidFill>
                        <a:schemeClr val="tx1"/>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Sep</a:t>
                      </a:r>
                      <a:endParaRPr lang="en-US" sz="1600" dirty="0"/>
                    </a:p>
                  </a:txBody>
                  <a:tcPr/>
                </a:tc>
                <a:tc>
                  <a:txBody>
                    <a:bodyPr/>
                    <a:lstStyle/>
                    <a:p>
                      <a:pPr algn="ctr"/>
                      <a:endParaRPr lang="en-US" sz="1600" dirty="0"/>
                    </a:p>
                  </a:txBody>
                  <a:tcPr>
                    <a:lnR w="12700" cap="flat" cmpd="sng" algn="ctr">
                      <a:solidFill>
                        <a:schemeClr val="tx1"/>
                      </a:solidFill>
                      <a:prstDash val="solid"/>
                      <a:round/>
                      <a:headEnd type="none" w="med" len="med"/>
                      <a:tailEnd type="none" w="med" len="med"/>
                    </a:lnR>
                  </a:tcPr>
                </a:tc>
              </a:tr>
              <a:tr h="458503">
                <a:tc>
                  <a:txBody>
                    <a:bodyPr/>
                    <a:lstStyle/>
                    <a:p>
                      <a:pPr algn="l"/>
                      <a:r>
                        <a:rPr lang="en-US" sz="1700" dirty="0" smtClean="0"/>
                        <a:t>Ongoing Public Review Comments</a:t>
                      </a:r>
                      <a:endParaRPr lang="en-US" sz="17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Phase I Timeline</a:t>
            </a:r>
            <a:endParaRPr lang="en-US" dirty="0"/>
          </a:p>
        </p:txBody>
      </p:sp>
      <p:graphicFrame>
        <p:nvGraphicFramePr>
          <p:cNvPr id="97" name="Content Placeholder 96"/>
          <p:cNvGraphicFramePr>
            <a:graphicFrameLocks noGrp="1"/>
          </p:cNvGraphicFramePr>
          <p:nvPr>
            <p:ph idx="1"/>
            <p:extLst>
              <p:ext uri="{D42A27DB-BD31-4B8C-83A1-F6EECF244321}">
                <p14:modId xmlns:p14="http://schemas.microsoft.com/office/powerpoint/2010/main" val="1483331338"/>
              </p:ext>
            </p:extLst>
          </p:nvPr>
        </p:nvGraphicFramePr>
        <p:xfrm>
          <a:off x="2971802" y="1295400"/>
          <a:ext cx="5943614" cy="370840"/>
        </p:xfrm>
        <a:graphic>
          <a:graphicData uri="http://schemas.openxmlformats.org/drawingml/2006/table">
            <a:tbl>
              <a:tblPr firstRow="1" bandRow="1">
                <a:tableStyleId>{F5AB1C69-6EDB-4FF4-983F-18BD219EF322}</a:tableStyleId>
              </a:tblPr>
              <a:tblGrid>
                <a:gridCol w="679529"/>
                <a:gridCol w="752012"/>
                <a:gridCol w="752012"/>
                <a:gridCol w="901101"/>
                <a:gridCol w="602924"/>
                <a:gridCol w="752012"/>
                <a:gridCol w="752012"/>
                <a:gridCol w="752012"/>
              </a:tblGrid>
              <a:tr h="370840">
                <a:tc>
                  <a:txBody>
                    <a:bodyPr/>
                    <a:lstStyle/>
                    <a:p>
                      <a:pPr algn="ctr"/>
                      <a:r>
                        <a:rPr lang="en-US" sz="1600" dirty="0" smtClean="0"/>
                        <a:t>Mar</a:t>
                      </a:r>
                      <a:endParaRPr lang="en-US" sz="1600" dirty="0"/>
                    </a:p>
                  </a:txBody>
                  <a:tcPr/>
                </a:tc>
                <a:tc>
                  <a:txBody>
                    <a:bodyPr/>
                    <a:lstStyle/>
                    <a:p>
                      <a:pPr algn="ctr"/>
                      <a:r>
                        <a:rPr lang="en-US" sz="1600" dirty="0" smtClean="0"/>
                        <a:t>Apr</a:t>
                      </a:r>
                      <a:endParaRPr lang="en-US" sz="1600" dirty="0"/>
                    </a:p>
                  </a:txBody>
                  <a:tcPr/>
                </a:tc>
                <a:tc>
                  <a:txBody>
                    <a:bodyPr/>
                    <a:lstStyle/>
                    <a:p>
                      <a:pPr algn="ctr"/>
                      <a:r>
                        <a:rPr lang="en-US" sz="1600" dirty="0" smtClean="0"/>
                        <a:t>May</a:t>
                      </a:r>
                      <a:endParaRPr lang="en-US" sz="1600" dirty="0"/>
                    </a:p>
                  </a:txBody>
                  <a:tcPr/>
                </a:tc>
                <a:tc>
                  <a:txBody>
                    <a:bodyPr/>
                    <a:lstStyle/>
                    <a:p>
                      <a:pPr algn="ctr"/>
                      <a:r>
                        <a:rPr lang="en-US" sz="1600" dirty="0" smtClean="0"/>
                        <a:t>Jun</a:t>
                      </a:r>
                      <a:endParaRPr lang="en-US" sz="1600" dirty="0"/>
                    </a:p>
                  </a:txBody>
                  <a:tcPr/>
                </a:tc>
                <a:tc>
                  <a:txBody>
                    <a:bodyPr/>
                    <a:lstStyle/>
                    <a:p>
                      <a:pPr algn="ctr"/>
                      <a:r>
                        <a:rPr lang="en-US" sz="1600" dirty="0" smtClean="0"/>
                        <a:t>Jul</a:t>
                      </a:r>
                      <a:endParaRPr lang="en-US" sz="1600" dirty="0"/>
                    </a:p>
                  </a:txBody>
                  <a:tcPr/>
                </a:tc>
                <a:tc>
                  <a:txBody>
                    <a:bodyPr/>
                    <a:lstStyle/>
                    <a:p>
                      <a:pPr algn="ctr"/>
                      <a:r>
                        <a:rPr lang="en-US" sz="1600" dirty="0" smtClean="0"/>
                        <a:t>Aug</a:t>
                      </a:r>
                      <a:endParaRPr lang="en-US" sz="1600" dirty="0"/>
                    </a:p>
                  </a:txBody>
                  <a:tcPr/>
                </a:tc>
                <a:tc>
                  <a:txBody>
                    <a:bodyPr/>
                    <a:lstStyle/>
                    <a:p>
                      <a:pPr algn="ctr"/>
                      <a:r>
                        <a:rPr lang="en-US" sz="1600" dirty="0" smtClean="0"/>
                        <a:t>Sep</a:t>
                      </a:r>
                      <a:endParaRPr lang="en-US" sz="1600" dirty="0"/>
                    </a:p>
                  </a:txBody>
                  <a:tcPr/>
                </a:tc>
                <a:tc>
                  <a:txBody>
                    <a:bodyPr/>
                    <a:lstStyle/>
                    <a:p>
                      <a:pPr algn="ctr"/>
                      <a:r>
                        <a:rPr lang="en-US" sz="1600" dirty="0" smtClean="0"/>
                        <a:t>Oct</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20</a:t>
            </a:fld>
            <a:endParaRPr lang="en-US" dirty="0"/>
          </a:p>
        </p:txBody>
      </p:sp>
      <p:sp>
        <p:nvSpPr>
          <p:cNvPr id="101" name="6-Point Star 100"/>
          <p:cNvSpPr/>
          <p:nvPr/>
        </p:nvSpPr>
        <p:spPr>
          <a:xfrm>
            <a:off x="4800600" y="1828800"/>
            <a:ext cx="304800" cy="228600"/>
          </a:xfrm>
          <a:prstGeom prst="star6">
            <a:avLst/>
          </a:prstGeom>
          <a:solidFill>
            <a:srgbClr val="F8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6-Point Star 101"/>
          <p:cNvSpPr/>
          <p:nvPr/>
        </p:nvSpPr>
        <p:spPr>
          <a:xfrm>
            <a:off x="6172200" y="1828800"/>
            <a:ext cx="304800" cy="228600"/>
          </a:xfrm>
          <a:prstGeom prst="star6">
            <a:avLst/>
          </a:prstGeom>
          <a:solidFill>
            <a:srgbClr val="F8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6-Point Star 102"/>
          <p:cNvSpPr/>
          <p:nvPr/>
        </p:nvSpPr>
        <p:spPr>
          <a:xfrm>
            <a:off x="7620000" y="1828800"/>
            <a:ext cx="304800" cy="228600"/>
          </a:xfrm>
          <a:prstGeom prst="star6">
            <a:avLst/>
          </a:prstGeom>
          <a:solidFill>
            <a:srgbClr val="F8F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048000" y="3124200"/>
            <a:ext cx="1295400" cy="381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ight Arrow 11"/>
          <p:cNvSpPr/>
          <p:nvPr/>
        </p:nvSpPr>
        <p:spPr>
          <a:xfrm>
            <a:off x="7467600" y="5943600"/>
            <a:ext cx="1295400" cy="3810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34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pPr algn="ctr"/>
            <a:r>
              <a:rPr lang="en-US" dirty="0" smtClean="0"/>
              <a:t>Closing Thoughts/Comments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89235"/>
            <a:ext cx="8686800" cy="3763965"/>
          </a:xfrm>
        </p:spPr>
        <p:txBody>
          <a:bodyPr/>
          <a:lstStyle/>
          <a:p>
            <a:r>
              <a:rPr lang="en-US" dirty="0" smtClean="0"/>
              <a:t>Identify </a:t>
            </a:r>
            <a:r>
              <a:rPr lang="en-US" b="1" dirty="0"/>
              <a:t>priority programs and services </a:t>
            </a:r>
            <a:r>
              <a:rPr lang="en-US" dirty="0"/>
              <a:t>offered in indoor spaces and aquatic features/facilities</a:t>
            </a:r>
          </a:p>
          <a:p>
            <a:r>
              <a:rPr lang="en-US" dirty="0"/>
              <a:t>Identify </a:t>
            </a:r>
            <a:r>
              <a:rPr lang="en-US" b="1" dirty="0"/>
              <a:t>decision making criteria </a:t>
            </a:r>
            <a:r>
              <a:rPr lang="en-US" dirty="0"/>
              <a:t>for determining where and how services are provided</a:t>
            </a:r>
          </a:p>
          <a:p>
            <a:r>
              <a:rPr lang="en-US" dirty="0"/>
              <a:t>Generate specific ideas for the future of the </a:t>
            </a:r>
            <a:r>
              <a:rPr lang="en-US" b="1" dirty="0"/>
              <a:t>Green Acres </a:t>
            </a:r>
            <a:r>
              <a:rPr lang="en-US" dirty="0"/>
              <a:t>site</a:t>
            </a:r>
          </a:p>
        </p:txBody>
      </p:sp>
      <p:sp>
        <p:nvSpPr>
          <p:cNvPr id="4" name="Title 3"/>
          <p:cNvSpPr>
            <a:spLocks noGrp="1"/>
          </p:cNvSpPr>
          <p:nvPr>
            <p:ph type="title"/>
          </p:nvPr>
        </p:nvSpPr>
        <p:spPr/>
        <p:txBody>
          <a:bodyPr/>
          <a:lstStyle/>
          <a:p>
            <a:r>
              <a:rPr lang="en-US" sz="4000" dirty="0" smtClean="0"/>
              <a:t>Meeting Purpose and Outcomes</a:t>
            </a:r>
            <a:endParaRPr lang="en-US" sz="4000" dirty="0"/>
          </a:p>
        </p:txBody>
      </p:sp>
      <p:sp>
        <p:nvSpPr>
          <p:cNvPr id="5" name="Title 3"/>
          <p:cNvSpPr txBox="1">
            <a:spLocks/>
          </p:cNvSpPr>
          <p:nvPr/>
        </p:nvSpPr>
        <p:spPr bwMode="auto">
          <a:xfrm>
            <a:off x="152400" y="1447800"/>
            <a:ext cx="8839200" cy="1143000"/>
          </a:xfrm>
          <a:prstGeom prst="rect">
            <a:avLst/>
          </a:prstGeom>
          <a:solidFill>
            <a:schemeClr val="accent3">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800" b="1" i="1" dirty="0" smtClean="0">
                <a:solidFill>
                  <a:schemeClr val="bg1"/>
                </a:solidFill>
              </a:rPr>
              <a:t>Collect more detailed community input on park and recreation facilities </a:t>
            </a:r>
            <a:endParaRPr lang="en-US" sz="2800"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Strategic Plan?</a:t>
            </a:r>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4</a:t>
            </a:fld>
            <a:endParaRPr lang="en-US" dirty="0"/>
          </a:p>
        </p:txBody>
      </p:sp>
      <p:sp>
        <p:nvSpPr>
          <p:cNvPr id="6" name="Content Placeholder 5"/>
          <p:cNvSpPr>
            <a:spLocks noGrp="1"/>
          </p:cNvSpPr>
          <p:nvPr>
            <p:ph idx="1"/>
          </p:nvPr>
        </p:nvSpPr>
        <p:spPr>
          <a:xfrm>
            <a:off x="228600" y="1447800"/>
            <a:ext cx="8686800" cy="4525963"/>
          </a:xfrm>
        </p:spPr>
        <p:txBody>
          <a:bodyPr/>
          <a:lstStyle/>
          <a:p>
            <a:r>
              <a:rPr lang="en-US" sz="2800" b="1" dirty="0" smtClean="0"/>
              <a:t>What is it?</a:t>
            </a:r>
          </a:p>
          <a:p>
            <a:pPr marL="457200" lvl="1" indent="0">
              <a:buNone/>
            </a:pPr>
            <a:r>
              <a:rPr lang="en-US" sz="2400" dirty="0" smtClean="0"/>
              <a:t>A clear, concise and measureable set of goals, policies and objectives</a:t>
            </a:r>
          </a:p>
          <a:p>
            <a:r>
              <a:rPr lang="en-US" sz="2800" b="1" dirty="0" smtClean="0"/>
              <a:t>For what purpose?</a:t>
            </a:r>
          </a:p>
          <a:p>
            <a:pPr marL="457200" lvl="1" indent="0">
              <a:buNone/>
            </a:pPr>
            <a:r>
              <a:rPr lang="en-US" sz="2400" dirty="0" smtClean="0"/>
              <a:t>To provide direction to the City Council, Staff, Parks and Recreation Advisory Board and Commission on the Arts</a:t>
            </a:r>
          </a:p>
          <a:p>
            <a:pPr>
              <a:tabLst>
                <a:tab pos="4524375" algn="l"/>
              </a:tabLst>
            </a:pPr>
            <a:r>
              <a:rPr lang="en-US" sz="2800" b="1" dirty="0" smtClean="0"/>
              <a:t>How will it be used?</a:t>
            </a:r>
          </a:p>
          <a:p>
            <a:pPr marL="400050" lvl="1" indent="0">
              <a:buNone/>
              <a:tabLst>
                <a:tab pos="4524375" algn="l"/>
              </a:tabLst>
            </a:pPr>
            <a:r>
              <a:rPr lang="en-US" sz="2400" dirty="0" smtClean="0"/>
              <a:t>To inform decision making related to the future development, redevelopment and enhancement of the City’s parks system, open space, recreation facilities, act ivies, events and services.</a:t>
            </a:r>
          </a:p>
          <a:p>
            <a:pPr marL="0" indent="0">
              <a:buNone/>
            </a:pPr>
            <a:endParaRPr lang="en-US" sz="2800" dirty="0" smtClean="0"/>
          </a:p>
        </p:txBody>
      </p:sp>
    </p:spTree>
    <p:extLst>
      <p:ext uri="{BB962C8B-B14F-4D97-AF65-F5344CB8AC3E}">
        <p14:creationId xmlns:p14="http://schemas.microsoft.com/office/powerpoint/2010/main" val="12908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it include?</a:t>
            </a:r>
            <a:endParaRPr lang="en-US" dirty="0"/>
          </a:p>
        </p:txBody>
      </p:sp>
      <p:sp>
        <p:nvSpPr>
          <p:cNvPr id="3" name="Content Placeholder 2"/>
          <p:cNvSpPr>
            <a:spLocks noGrp="1"/>
          </p:cNvSpPr>
          <p:nvPr>
            <p:ph idx="1"/>
          </p:nvPr>
        </p:nvSpPr>
        <p:spPr>
          <a:xfrm>
            <a:off x="228600" y="1646237"/>
            <a:ext cx="8686800" cy="4525963"/>
          </a:xfrm>
        </p:spPr>
        <p:txBody>
          <a:bodyPr/>
          <a:lstStyle/>
          <a:p>
            <a:pPr marL="0" indent="0">
              <a:buNone/>
            </a:pPr>
            <a:r>
              <a:rPr lang="en-US" sz="2800" dirty="0" smtClean="0"/>
              <a:t>Development of a comprehensive </a:t>
            </a:r>
            <a:r>
              <a:rPr lang="en-US" sz="2800" b="1" dirty="0" smtClean="0"/>
              <a:t>inventory,</a:t>
            </a:r>
            <a:r>
              <a:rPr lang="en-US" sz="2800" dirty="0" smtClean="0"/>
              <a:t> an </a:t>
            </a:r>
            <a:r>
              <a:rPr lang="en-US" sz="2800" b="1" dirty="0" smtClean="0"/>
              <a:t>analysis</a:t>
            </a:r>
            <a:r>
              <a:rPr lang="en-US" sz="2800" dirty="0" smtClean="0"/>
              <a:t> of current and forecasted </a:t>
            </a:r>
            <a:r>
              <a:rPr lang="en-US" sz="2800" b="1" dirty="0" smtClean="0"/>
              <a:t>needs</a:t>
            </a:r>
            <a:r>
              <a:rPr lang="en-US" sz="2800" dirty="0" smtClean="0"/>
              <a:t> and </a:t>
            </a:r>
            <a:r>
              <a:rPr lang="en-US" sz="2800" b="1" dirty="0" smtClean="0"/>
              <a:t>implementation</a:t>
            </a:r>
            <a:r>
              <a:rPr lang="en-US" sz="2800" dirty="0" smtClean="0"/>
              <a:t> strategies</a:t>
            </a:r>
          </a:p>
          <a:p>
            <a:pPr marL="0" indent="0">
              <a:buNone/>
            </a:pPr>
            <a:endParaRPr lang="en-US" sz="2000" dirty="0" smtClean="0"/>
          </a:p>
          <a:p>
            <a:r>
              <a:rPr lang="en-US" sz="2800" dirty="0" smtClean="0"/>
              <a:t>Parks System, Open Space and Trails</a:t>
            </a:r>
          </a:p>
          <a:p>
            <a:r>
              <a:rPr lang="en-US" sz="2800" dirty="0" smtClean="0"/>
              <a:t>Recreation Facilities</a:t>
            </a:r>
          </a:p>
          <a:p>
            <a:r>
              <a:rPr lang="en-US" sz="2800" dirty="0" smtClean="0"/>
              <a:t>Recreational/Cultural Activities, Events and Services</a:t>
            </a:r>
          </a:p>
          <a:p>
            <a:r>
              <a:rPr lang="en-US" sz="2800" dirty="0" smtClean="0"/>
              <a:t>Capital Development</a:t>
            </a:r>
          </a:p>
          <a:p>
            <a:r>
              <a:rPr lang="en-US" sz="2800" dirty="0" smtClean="0"/>
              <a:t>Costs and Funding Sources</a:t>
            </a:r>
          </a:p>
          <a:p>
            <a:pPr marL="0" indent="0">
              <a:buNone/>
            </a:pPr>
            <a:endParaRPr lang="en-US" sz="2800" dirty="0" smtClean="0"/>
          </a:p>
          <a:p>
            <a:endParaRPr lang="en-US" sz="2800"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5</a:t>
            </a:fld>
            <a:endParaRPr lang="en-US" dirty="0"/>
          </a:p>
        </p:txBody>
      </p:sp>
    </p:spTree>
    <p:extLst>
      <p:ext uri="{BB962C8B-B14F-4D97-AF65-F5344CB8AC3E}">
        <p14:creationId xmlns:p14="http://schemas.microsoft.com/office/powerpoint/2010/main" val="313952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doing this now?</a:t>
            </a:r>
            <a:endParaRPr lang="en-US" dirty="0"/>
          </a:p>
        </p:txBody>
      </p:sp>
      <p:sp>
        <p:nvSpPr>
          <p:cNvPr id="3" name="Content Placeholder 2"/>
          <p:cNvSpPr>
            <a:spLocks noGrp="1"/>
          </p:cNvSpPr>
          <p:nvPr>
            <p:ph idx="1"/>
          </p:nvPr>
        </p:nvSpPr>
        <p:spPr>
          <a:xfrm>
            <a:off x="228600" y="1600202"/>
            <a:ext cx="8686800" cy="4571997"/>
          </a:xfrm>
        </p:spPr>
        <p:txBody>
          <a:bodyPr/>
          <a:lstStyle/>
          <a:p>
            <a:r>
              <a:rPr lang="en-US" sz="2800" dirty="0" smtClean="0"/>
              <a:t>Significant change in our City…our residents…our users’ needs…the ways people recreate…and the requirements and impact to our natural environment</a:t>
            </a:r>
          </a:p>
          <a:p>
            <a:r>
              <a:rPr lang="en-US" sz="2800" dirty="0" smtClean="0"/>
              <a:t>Economic conditions forced deferral of capital maintenance and replacement…built up needs require comprehensive and objective evaluation</a:t>
            </a:r>
          </a:p>
          <a:p>
            <a:pPr marL="0" indent="0" algn="r">
              <a:buNone/>
            </a:pPr>
            <a:endParaRPr lang="en-US" sz="1800" b="1" i="1" dirty="0" smtClean="0"/>
          </a:p>
          <a:p>
            <a:pPr marL="0" indent="0" algn="r">
              <a:buNone/>
            </a:pPr>
            <a:r>
              <a:rPr lang="en-US" sz="2800" b="1" i="1" dirty="0" smtClean="0"/>
              <a:t>Strategic Plan will help identify trends and needs in the community and how we will meet them</a:t>
            </a:r>
            <a:endParaRPr lang="en-US" sz="2800" b="1" i="1" dirty="0"/>
          </a:p>
          <a:p>
            <a:endParaRPr lang="en-US" sz="2800"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6</a:t>
            </a:fld>
            <a:endParaRPr lang="en-US" dirty="0"/>
          </a:p>
        </p:txBody>
      </p:sp>
    </p:spTree>
    <p:extLst>
      <p:ext uri="{BB962C8B-B14F-4D97-AF65-F5344CB8AC3E}">
        <p14:creationId xmlns:p14="http://schemas.microsoft.com/office/powerpoint/2010/main" val="20634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scope of this plan?</a:t>
            </a:r>
            <a:endParaRPr lang="en-US"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7</a:t>
            </a:fld>
            <a:endParaRPr lang="en-US" dirty="0"/>
          </a:p>
        </p:txBody>
      </p:sp>
      <p:sp>
        <p:nvSpPr>
          <p:cNvPr id="5" name="Content Placeholder 4"/>
          <p:cNvSpPr>
            <a:spLocks noGrp="1"/>
          </p:cNvSpPr>
          <p:nvPr>
            <p:ph idx="1"/>
          </p:nvPr>
        </p:nvSpPr>
        <p:spPr/>
        <p:txBody>
          <a:bodyPr/>
          <a:lstStyle/>
          <a:p>
            <a:pPr marL="0" indent="0">
              <a:buNone/>
            </a:pPr>
            <a:r>
              <a:rPr lang="en-US" dirty="0" smtClean="0"/>
              <a:t>Two Phase Approach</a:t>
            </a:r>
          </a:p>
          <a:p>
            <a:r>
              <a:rPr lang="en-US" sz="2800" dirty="0" smtClean="0"/>
              <a:t>Phase I: Strategic Vision</a:t>
            </a:r>
          </a:p>
          <a:p>
            <a:pPr lvl="1"/>
            <a:r>
              <a:rPr lang="en-US" sz="2400" dirty="0" smtClean="0"/>
              <a:t>ENGAGE the community in a variety of interactive public participation processes</a:t>
            </a:r>
          </a:p>
          <a:p>
            <a:pPr lvl="1"/>
            <a:r>
              <a:rPr lang="en-US" sz="2400" dirty="0" smtClean="0"/>
              <a:t>Identify WHAT citizens and City Council want and will support</a:t>
            </a:r>
          </a:p>
          <a:p>
            <a:pPr lvl="1"/>
            <a:r>
              <a:rPr lang="en-US" sz="2400" dirty="0" smtClean="0"/>
              <a:t>Establish clear and concise VISION, GOALS and OBJECTIVES</a:t>
            </a:r>
          </a:p>
          <a:p>
            <a:r>
              <a:rPr lang="en-US" sz="2800" dirty="0" smtClean="0"/>
              <a:t>Phase II: Strategic Action Plan</a:t>
            </a:r>
          </a:p>
          <a:p>
            <a:pPr lvl="1"/>
            <a:r>
              <a:rPr lang="en-US" sz="2400" dirty="0" smtClean="0"/>
              <a:t>Action steps to answer WHO, WHERE, WHEN and HOW to implement the Vision</a:t>
            </a:r>
            <a:endParaRPr lang="en-US" sz="2400" dirty="0"/>
          </a:p>
        </p:txBody>
      </p:sp>
      <p:sp>
        <p:nvSpPr>
          <p:cNvPr id="18" name="Rounded Rectangle 17"/>
          <p:cNvSpPr/>
          <p:nvPr/>
        </p:nvSpPr>
        <p:spPr>
          <a:xfrm>
            <a:off x="212834" y="2146736"/>
            <a:ext cx="8610600" cy="2286000"/>
          </a:xfrm>
          <a:prstGeom prst="round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9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are the Phase I deliverables?</a:t>
            </a:r>
            <a:endParaRPr lang="en-US" sz="4000"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8</a:t>
            </a:fld>
            <a:endParaRPr lang="en-US" dirty="0"/>
          </a:p>
        </p:txBody>
      </p:sp>
      <p:sp>
        <p:nvSpPr>
          <p:cNvPr id="6" name="Content Placeholder 5"/>
          <p:cNvSpPr>
            <a:spLocks noGrp="1"/>
          </p:cNvSpPr>
          <p:nvPr>
            <p:ph idx="1"/>
          </p:nvPr>
        </p:nvSpPr>
        <p:spPr>
          <a:xfrm>
            <a:off x="276727" y="1600201"/>
            <a:ext cx="8686800" cy="4191000"/>
          </a:xfrm>
        </p:spPr>
        <p:txBody>
          <a:bodyPr/>
          <a:lstStyle/>
          <a:p>
            <a:r>
              <a:rPr lang="en-US" dirty="0"/>
              <a:t>4 public workshops</a:t>
            </a:r>
          </a:p>
          <a:p>
            <a:r>
              <a:rPr lang="en-US" dirty="0"/>
              <a:t>20 stakeholder meetings</a:t>
            </a:r>
          </a:p>
          <a:p>
            <a:r>
              <a:rPr lang="en-US" dirty="0"/>
              <a:t>3 reports</a:t>
            </a:r>
          </a:p>
          <a:p>
            <a:r>
              <a:rPr lang="en-US" dirty="0"/>
              <a:t>Online civic  engagement</a:t>
            </a:r>
          </a:p>
          <a:p>
            <a:r>
              <a:rPr lang="en-US" dirty="0"/>
              <a:t>Statistically valid survey</a:t>
            </a:r>
          </a:p>
          <a:p>
            <a:r>
              <a:rPr lang="en-US" dirty="0"/>
              <a:t>Preliminary park classification definitions</a:t>
            </a:r>
          </a:p>
          <a:p>
            <a:r>
              <a:rPr lang="en-US" dirty="0"/>
              <a:t>Preliminary </a:t>
            </a:r>
            <a:r>
              <a:rPr lang="en-US" dirty="0" smtClean="0"/>
              <a:t>levels </a:t>
            </a:r>
            <a:r>
              <a:rPr lang="en-US" dirty="0"/>
              <a:t>of </a:t>
            </a:r>
            <a:r>
              <a:rPr lang="en-US" dirty="0" smtClean="0"/>
              <a:t>service</a:t>
            </a:r>
            <a:endParaRPr lang="en-US" dirty="0"/>
          </a:p>
        </p:txBody>
      </p:sp>
    </p:spTree>
    <p:extLst>
      <p:ext uri="{BB962C8B-B14F-4D97-AF65-F5344CB8AC3E}">
        <p14:creationId xmlns:p14="http://schemas.microsoft.com/office/powerpoint/2010/main" val="232887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involved?</a:t>
            </a:r>
            <a:endParaRPr lang="en-US" dirty="0"/>
          </a:p>
        </p:txBody>
      </p:sp>
      <p:sp>
        <p:nvSpPr>
          <p:cNvPr id="3" name="Content Placeholder 2"/>
          <p:cNvSpPr>
            <a:spLocks noGrp="1"/>
          </p:cNvSpPr>
          <p:nvPr>
            <p:ph idx="1"/>
          </p:nvPr>
        </p:nvSpPr>
        <p:spPr/>
        <p:txBody>
          <a:bodyPr/>
          <a:lstStyle/>
          <a:p>
            <a:r>
              <a:rPr lang="en-US" sz="2800" dirty="0" smtClean="0"/>
              <a:t>Bottom line…EVERYONE in the community</a:t>
            </a:r>
          </a:p>
          <a:p>
            <a:r>
              <a:rPr lang="en-US" sz="2800" dirty="0" smtClean="0"/>
              <a:t>Led by PRAB and staff…advised by Steering Committee sounding board…facilitated by professional planning consultants</a:t>
            </a:r>
          </a:p>
          <a:p>
            <a:r>
              <a:rPr lang="en-US" sz="2800" dirty="0" smtClean="0"/>
              <a:t>Community-wide input process – residents, “users,” participants, business, special interest groups…etc.</a:t>
            </a:r>
          </a:p>
          <a:p>
            <a:r>
              <a:rPr lang="en-US" sz="2800" dirty="0" smtClean="0"/>
              <a:t>Partners – George Mason University, Fairfax County Park Authority, Northern Virginia Regional Park Authority</a:t>
            </a:r>
          </a:p>
          <a:p>
            <a:endParaRPr lang="en-US" sz="2800" dirty="0"/>
          </a:p>
        </p:txBody>
      </p:sp>
      <p:sp>
        <p:nvSpPr>
          <p:cNvPr id="4" name="Slide Number Placeholder 3"/>
          <p:cNvSpPr>
            <a:spLocks noGrp="1"/>
          </p:cNvSpPr>
          <p:nvPr>
            <p:ph type="sldNum" sz="quarter" idx="12"/>
          </p:nvPr>
        </p:nvSpPr>
        <p:spPr/>
        <p:txBody>
          <a:bodyPr/>
          <a:lstStyle/>
          <a:p>
            <a:pPr>
              <a:defRPr/>
            </a:pPr>
            <a:fld id="{75210FB3-34D4-4299-978C-265D0DC9D1A7}" type="slidenum">
              <a:rPr lang="en-US" smtClean="0"/>
              <a:pPr>
                <a:defRPr/>
              </a:pPr>
              <a:t>9</a:t>
            </a:fld>
            <a:endParaRPr lang="en-US" dirty="0"/>
          </a:p>
        </p:txBody>
      </p:sp>
    </p:spTree>
    <p:extLst>
      <p:ext uri="{BB962C8B-B14F-4D97-AF65-F5344CB8AC3E}">
        <p14:creationId xmlns:p14="http://schemas.microsoft.com/office/powerpoint/2010/main" val="264968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10817</TotalTime>
  <Words>1668</Words>
  <Application>Microsoft Office PowerPoint</Application>
  <PresentationFormat>On-screen Show (4:3)</PresentationFormat>
  <Paragraphs>283</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Strategic Master Planning Process for City Parks, Recreation, Trails, Open Space, Events and Cultural Activities</vt:lpstr>
      <vt:lpstr>Agenda</vt:lpstr>
      <vt:lpstr>Meeting Purpose and Outcomes</vt:lpstr>
      <vt:lpstr>What is the Strategic Plan?</vt:lpstr>
      <vt:lpstr>What will it include?</vt:lpstr>
      <vt:lpstr>Why are we doing this now?</vt:lpstr>
      <vt:lpstr>What is the scope of this plan?</vt:lpstr>
      <vt:lpstr>What are the Phase I deliverables?</vt:lpstr>
      <vt:lpstr>Who is involved?</vt:lpstr>
      <vt:lpstr>Current Inventory – Indoor Spaces &amp; Aquatics</vt:lpstr>
      <vt:lpstr>Summary of Input Received </vt:lpstr>
      <vt:lpstr>Summary of Input Received </vt:lpstr>
      <vt:lpstr>Summary of Input Received </vt:lpstr>
      <vt:lpstr>Public Workshop Priorities</vt:lpstr>
      <vt:lpstr>Public Workshop Priorities</vt:lpstr>
      <vt:lpstr>Priority Programs and Services</vt:lpstr>
      <vt:lpstr>Decision Making Criteria</vt:lpstr>
      <vt:lpstr>Green Acres – Future Use</vt:lpstr>
      <vt:lpstr>PowerPoint Presentation</vt:lpstr>
      <vt:lpstr>Phase I Timeline</vt:lpstr>
      <vt:lpstr>Closing Thoughts/Comments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Compensation to Performance: Merit Increases</dc:title>
  <dc:creator>Katie Grove</dc:creator>
  <cp:lastModifiedBy>Pat Hoagland</cp:lastModifiedBy>
  <cp:revision>516</cp:revision>
  <dcterms:created xsi:type="dcterms:W3CDTF">2009-04-17T17:46:50Z</dcterms:created>
  <dcterms:modified xsi:type="dcterms:W3CDTF">2013-06-21T21:16:08Z</dcterms:modified>
</cp:coreProperties>
</file>