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Abril Fatface" charset="1" panose="02000503000000020003"/>
      <p:regular r:id="rId22"/>
    </p:embeddedFont>
    <p:embeddedFont>
      <p:font typeface="Roboto Bold Italics" charset="1" panose="02000000000000000000"/>
      <p:regular r:id="rId23"/>
    </p:embeddedFont>
    <p:embeddedFont>
      <p:font typeface="Roboto Bold" charset="1" panose="02000000000000000000"/>
      <p:regular r:id="rId24"/>
    </p:embeddedFont>
    <p:embeddedFont>
      <p:font typeface="Roboto" charset="1" panose="02000000000000000000"/>
      <p:regular r:id="rId25"/>
    </p:embeddedFont>
    <p:embeddedFont>
      <p:font typeface="Glacial Indifference" charset="1" panose="00000000000000000000"/>
      <p:regular r:id="rId26"/>
    </p:embeddedFont>
    <p:embeddedFont>
      <p:font typeface="Glacial Indifference Bold" charset="1" panose="000008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E8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81200" y="-1790700"/>
            <a:ext cx="11125200" cy="13449300"/>
            <a:chOff x="0" y="0"/>
            <a:chExt cx="2587296" cy="31277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87296" cy="3127792"/>
            </a:xfrm>
            <a:custGeom>
              <a:avLst/>
              <a:gdLst/>
              <a:ahLst/>
              <a:cxnLst/>
              <a:rect r="r" b="b" t="t" l="l"/>
              <a:pathLst>
                <a:path h="3127792" w="2587296">
                  <a:moveTo>
                    <a:pt x="0" y="0"/>
                  </a:moveTo>
                  <a:lnTo>
                    <a:pt x="2587296" y="0"/>
                  </a:lnTo>
                  <a:lnTo>
                    <a:pt x="2587296" y="3127792"/>
                  </a:lnTo>
                  <a:lnTo>
                    <a:pt x="0" y="3127792"/>
                  </a:lnTo>
                  <a:close/>
                </a:path>
              </a:pathLst>
            </a:custGeom>
            <a:solidFill>
              <a:srgbClr val="6DB89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533400" y="8267699"/>
            <a:ext cx="19316699" cy="2590800"/>
            <a:chOff x="0" y="0"/>
            <a:chExt cx="4492325" cy="6025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92325" cy="602521"/>
            </a:xfrm>
            <a:custGeom>
              <a:avLst/>
              <a:gdLst/>
              <a:ahLst/>
              <a:cxnLst/>
              <a:rect r="r" b="b" t="t" l="l"/>
              <a:pathLst>
                <a:path h="602521" w="4492325">
                  <a:moveTo>
                    <a:pt x="0" y="0"/>
                  </a:moveTo>
                  <a:lnTo>
                    <a:pt x="4492325" y="0"/>
                  </a:lnTo>
                  <a:lnTo>
                    <a:pt x="4492325" y="602521"/>
                  </a:lnTo>
                  <a:lnTo>
                    <a:pt x="0" y="602521"/>
                  </a:lnTo>
                  <a:close/>
                </a:path>
              </a:pathLst>
            </a:custGeom>
            <a:solidFill>
              <a:srgbClr val="FFFFFF">
                <a:alpha val="83922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6746678" y="-715037"/>
            <a:ext cx="1025244" cy="5858537"/>
          </a:xfrm>
          <a:custGeom>
            <a:avLst/>
            <a:gdLst/>
            <a:ahLst/>
            <a:cxnLst/>
            <a:rect r="r" b="b" t="t" l="l"/>
            <a:pathLst>
              <a:path h="5858537" w="1025244">
                <a:moveTo>
                  <a:pt x="0" y="0"/>
                </a:moveTo>
                <a:lnTo>
                  <a:pt x="1025244" y="0"/>
                </a:lnTo>
                <a:lnTo>
                  <a:pt x="1025244" y="5858537"/>
                </a:lnTo>
                <a:lnTo>
                  <a:pt x="0" y="5858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30148" y="1459788"/>
            <a:ext cx="10953750" cy="310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37"/>
              </a:lnSpc>
            </a:pPr>
            <a:r>
              <a:rPr lang="en-US" sz="21173">
                <a:solidFill>
                  <a:srgbClr val="FFFFFF"/>
                </a:solidFill>
                <a:latin typeface="Abril Fatface"/>
              </a:rPr>
              <a:t>invasive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13922" y="3263853"/>
            <a:ext cx="10811000" cy="310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37"/>
              </a:lnSpc>
            </a:pPr>
            <a:r>
              <a:rPr lang="en-US" sz="21173">
                <a:solidFill>
                  <a:srgbClr val="FFFFFF"/>
                </a:solidFill>
                <a:latin typeface="Abril Fatface"/>
              </a:rPr>
              <a:t>species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8656197"/>
            <a:ext cx="18288000" cy="396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3"/>
              </a:lnSpc>
            </a:pPr>
            <a:r>
              <a:rPr lang="en-US" sz="2863" spc="28">
                <a:solidFill>
                  <a:srgbClr val="010A4F"/>
                </a:solidFill>
                <a:latin typeface="Roboto Bold Italics"/>
              </a:rPr>
              <a:t>CITY OF FAIRFAX | URBAN FORESTRY MANAGEMENT PLAN | INSTITUTE FOR A SUSTAINABLE EARTH (GMU)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89625" y="7139900"/>
            <a:ext cx="16599699" cy="408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0"/>
              </a:lnSpc>
            </a:pPr>
            <a:r>
              <a:rPr lang="en-US" sz="3030" spc="30">
                <a:solidFill>
                  <a:srgbClr val="010A4F"/>
                </a:solidFill>
                <a:latin typeface="Roboto Bold"/>
              </a:rPr>
              <a:t>FOR NEIGHBORHOOD GROUPS OF THE CITY OF FAIRFAX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-4625494" y="1142967"/>
            <a:ext cx="17526000" cy="433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9"/>
              </a:lnSpc>
            </a:pPr>
            <a:r>
              <a:rPr lang="en-US" sz="3199" spc="31">
                <a:solidFill>
                  <a:srgbClr val="010A4F"/>
                </a:solidFill>
                <a:latin typeface="Roboto Bold"/>
              </a:rPr>
              <a:t>A MANAGEMENT GUIDE FOR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-19050" y="9296400"/>
            <a:ext cx="18288000" cy="396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63"/>
              </a:lnSpc>
            </a:pPr>
            <a:r>
              <a:rPr lang="en-US" sz="2863" spc="28">
                <a:solidFill>
                  <a:srgbClr val="010A4F"/>
                </a:solidFill>
                <a:latin typeface="Roboto"/>
              </a:rPr>
              <a:t>ANNA SAFFORD | MELISSA PENNETT | LEAH SATTLER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5903860" y="-208211"/>
            <a:ext cx="721063" cy="4120359"/>
          </a:xfrm>
          <a:custGeom>
            <a:avLst/>
            <a:gdLst/>
            <a:ahLst/>
            <a:cxnLst/>
            <a:rect r="r" b="b" t="t" l="l"/>
            <a:pathLst>
              <a:path h="4120359" w="721063">
                <a:moveTo>
                  <a:pt x="721063" y="0"/>
                </a:moveTo>
                <a:lnTo>
                  <a:pt x="0" y="0"/>
                </a:lnTo>
                <a:lnTo>
                  <a:pt x="0" y="4120359"/>
                </a:lnTo>
                <a:lnTo>
                  <a:pt x="721063" y="4120359"/>
                </a:lnTo>
                <a:lnTo>
                  <a:pt x="721063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B8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69728"/>
            <a:ext cx="16230600" cy="8747544"/>
            <a:chOff x="0" y="0"/>
            <a:chExt cx="2680843" cy="14448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0843" cy="1444851"/>
            </a:xfrm>
            <a:custGeom>
              <a:avLst/>
              <a:gdLst/>
              <a:ahLst/>
              <a:cxnLst/>
              <a:rect r="r" b="b" t="t" l="l"/>
              <a:pathLst>
                <a:path h="1444851" w="2680843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4" id="4"/>
          <p:cNvSpPr/>
          <p:nvPr/>
        </p:nvSpPr>
        <p:spPr>
          <a:xfrm rot="-5400000">
            <a:off x="6281761" y="5251397"/>
            <a:ext cx="6292009" cy="0"/>
          </a:xfrm>
          <a:prstGeom prst="line">
            <a:avLst/>
          </a:prstGeom>
          <a:ln cap="flat" w="38100">
            <a:solidFill>
              <a:srgbClr val="010A4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true" flipV="false" rot="647546">
            <a:off x="-976739" y="-2099835"/>
            <a:ext cx="15392300" cy="6888054"/>
          </a:xfrm>
          <a:custGeom>
            <a:avLst/>
            <a:gdLst/>
            <a:ahLst/>
            <a:cxnLst/>
            <a:rect r="r" b="b" t="t" l="l"/>
            <a:pathLst>
              <a:path h="6888054" w="15392300">
                <a:moveTo>
                  <a:pt x="15392300" y="0"/>
                </a:moveTo>
                <a:lnTo>
                  <a:pt x="0" y="0"/>
                </a:lnTo>
                <a:lnTo>
                  <a:pt x="0" y="6888054"/>
                </a:lnTo>
                <a:lnTo>
                  <a:pt x="15392300" y="6888054"/>
                </a:lnTo>
                <a:lnTo>
                  <a:pt x="153923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91795" y="4383878"/>
            <a:ext cx="7927358" cy="1195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6"/>
              </a:lnSpc>
            </a:pPr>
            <a:r>
              <a:rPr lang="en-US" sz="10914">
                <a:solidFill>
                  <a:srgbClr val="010A4F"/>
                </a:solidFill>
                <a:latin typeface="Abril Fatface"/>
              </a:rPr>
              <a:t>deliverables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65800" y="3168547"/>
            <a:ext cx="5407454" cy="515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4400" spc="26">
                <a:solidFill>
                  <a:srgbClr val="010A4F"/>
                </a:solidFill>
                <a:latin typeface="Abril Fatface"/>
              </a:rPr>
              <a:t>1. EVENTS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36158" y="4397036"/>
            <a:ext cx="7379800" cy="982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4400" spc="26">
                <a:solidFill>
                  <a:srgbClr val="010A4F"/>
                </a:solidFill>
                <a:latin typeface="Abril Fatface"/>
              </a:rPr>
              <a:t>2. EDUCATIONAL MATERIALS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65800" y="6064763"/>
            <a:ext cx="5209234" cy="982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4400" spc="26">
                <a:solidFill>
                  <a:srgbClr val="010A4F"/>
                </a:solidFill>
                <a:latin typeface="Abril Fatface"/>
              </a:rPr>
              <a:t>3. PHYSICAL TOOLS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81079" y="5579098"/>
            <a:ext cx="4751642" cy="666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247">
                <a:solidFill>
                  <a:srgbClr val="000000"/>
                </a:solidFill>
                <a:latin typeface="Glacial Indifference"/>
              </a:rPr>
              <a:t>What are possible deliverables from this project?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E1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3596" y="725499"/>
            <a:ext cx="7450621" cy="72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010A4F"/>
                </a:solidFill>
                <a:latin typeface="Abril Fatface"/>
              </a:rPr>
              <a:t>deliverables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568928" y="1667269"/>
            <a:ext cx="6391130" cy="42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 Bold"/>
              </a:rPr>
              <a:t>options for deliverables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30480" y="3034237"/>
            <a:ext cx="6391130" cy="886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8"/>
              </a:lnSpc>
            </a:pPr>
            <a:r>
              <a:rPr lang="en-US" sz="3418" spc="34">
                <a:solidFill>
                  <a:srgbClr val="010A4F"/>
                </a:solidFill>
                <a:latin typeface="Glacial Indifference Bold"/>
              </a:rPr>
              <a:t>1. Events</a:t>
            </a:r>
          </a:p>
          <a:p>
            <a:pPr algn="l">
              <a:lnSpc>
                <a:spcPts val="3418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905337" y="3978095"/>
            <a:ext cx="5771694" cy="458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8"/>
              </a:lnSpc>
            </a:pPr>
            <a:r>
              <a:rPr lang="en-US" sz="3418" spc="34">
                <a:solidFill>
                  <a:srgbClr val="010A4F"/>
                </a:solidFill>
                <a:latin typeface="Glacial Indifference Bold"/>
              </a:rPr>
              <a:t>2. Educational materials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704854" y="4921953"/>
            <a:ext cx="6391130" cy="458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8"/>
              </a:lnSpc>
            </a:pPr>
            <a:r>
              <a:rPr lang="en-US" sz="3418" spc="34">
                <a:solidFill>
                  <a:srgbClr val="010A4F"/>
                </a:solidFill>
                <a:latin typeface="Glacial Indifference Bold"/>
              </a:rPr>
              <a:t>3. Physical tools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1196" y="3626277"/>
            <a:ext cx="6203288" cy="217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Neighborhood invasive removals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Community events on how to identify and manage invasives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86884" y="4493438"/>
            <a:ext cx="5771694" cy="3886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How to remove invasives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How to identify invasives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Native/pollinator-friendly gardening tips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Guide to planning neighborhood invasive events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Maps of locations in need of invasive management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486400" y="5437297"/>
            <a:ext cx="5325699" cy="1315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Hand tools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Gloves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Disposal bags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469363" y="1253185"/>
            <a:ext cx="15386208" cy="9583098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4019344" y="3774253"/>
            <a:ext cx="3040050" cy="515884"/>
            <a:chOff x="0" y="0"/>
            <a:chExt cx="800672" cy="1358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00672" cy="135871"/>
            </a:xfrm>
            <a:custGeom>
              <a:avLst/>
              <a:gdLst/>
              <a:ahLst/>
              <a:cxnLst/>
              <a:rect r="r" b="b" t="t" l="l"/>
              <a:pathLst>
                <a:path h="135871" w="800672">
                  <a:moveTo>
                    <a:pt x="0" y="0"/>
                  </a:moveTo>
                  <a:lnTo>
                    <a:pt x="800672" y="0"/>
                  </a:lnTo>
                  <a:lnTo>
                    <a:pt x="800672" y="135871"/>
                  </a:lnTo>
                  <a:lnTo>
                    <a:pt x="0" y="135871"/>
                  </a:lnTo>
                  <a:close/>
                </a:path>
              </a:pathLst>
            </a:custGeom>
            <a:solidFill>
              <a:srgbClr val="1A6D7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00672" cy="1358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83596" y="725499"/>
            <a:ext cx="7450621" cy="72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010A4F"/>
                </a:solidFill>
                <a:latin typeface="Abril Fatface"/>
              </a:rPr>
              <a:t>deliverables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68928" y="1667269"/>
            <a:ext cx="6391130" cy="42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 Bold"/>
              </a:rPr>
              <a:t>methods for delivery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203706" y="3821878"/>
            <a:ext cx="2671327" cy="42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8"/>
              </a:lnSpc>
            </a:pPr>
            <a:r>
              <a:rPr lang="en-US" sz="3118" spc="31">
                <a:solidFill>
                  <a:srgbClr val="FFFFFF"/>
                </a:solidFill>
                <a:latin typeface="Glacial Indifference"/>
              </a:rPr>
              <a:t>currently used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019344" y="4627616"/>
            <a:ext cx="3040050" cy="515884"/>
            <a:chOff x="0" y="0"/>
            <a:chExt cx="800672" cy="13587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00672" cy="135871"/>
            </a:xfrm>
            <a:custGeom>
              <a:avLst/>
              <a:gdLst/>
              <a:ahLst/>
              <a:cxnLst/>
              <a:rect r="r" b="b" t="t" l="l"/>
              <a:pathLst>
                <a:path h="135871" w="800672">
                  <a:moveTo>
                    <a:pt x="0" y="0"/>
                  </a:moveTo>
                  <a:lnTo>
                    <a:pt x="800672" y="0"/>
                  </a:lnTo>
                  <a:lnTo>
                    <a:pt x="800672" y="135871"/>
                  </a:lnTo>
                  <a:lnTo>
                    <a:pt x="0" y="135871"/>
                  </a:lnTo>
                  <a:close/>
                </a:path>
              </a:pathLst>
            </a:custGeom>
            <a:solidFill>
              <a:srgbClr val="00CAD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800672" cy="1358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6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4203706" y="4675241"/>
            <a:ext cx="2671327" cy="42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8"/>
              </a:lnSpc>
            </a:pPr>
            <a:r>
              <a:rPr lang="en-US" sz="3118" spc="31">
                <a:solidFill>
                  <a:srgbClr val="FFFFFF"/>
                </a:solidFill>
                <a:latin typeface="Glacial Indifference"/>
              </a:rPr>
              <a:t>requested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0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5800" y="-1295400"/>
            <a:ext cx="9829800" cy="12306300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E1EEFE">
                <a:alpha val="92941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914124" y="2408384"/>
            <a:ext cx="6073620" cy="4958283"/>
          </a:xfrm>
          <a:custGeom>
            <a:avLst/>
            <a:gdLst/>
            <a:ahLst/>
            <a:cxnLst/>
            <a:rect r="r" b="b" t="t" l="l"/>
            <a:pathLst>
              <a:path h="4958283" w="6073620">
                <a:moveTo>
                  <a:pt x="0" y="0"/>
                </a:moveTo>
                <a:lnTo>
                  <a:pt x="6073620" y="0"/>
                </a:lnTo>
                <a:lnTo>
                  <a:pt x="6073620" y="4958283"/>
                </a:lnTo>
                <a:lnTo>
                  <a:pt x="0" y="49582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21893" y="4135352"/>
            <a:ext cx="8179499" cy="176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85"/>
              </a:lnSpc>
            </a:pPr>
            <a:r>
              <a:rPr lang="en-US" sz="13285">
                <a:solidFill>
                  <a:srgbClr val="010A4F"/>
                </a:solidFill>
                <a:latin typeface="Abril Fatface"/>
              </a:rPr>
              <a:t>feedback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0146" y="5944498"/>
            <a:ext cx="6497908" cy="42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What thoughts do you have?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E8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4277" y="5993391"/>
            <a:ext cx="4526280" cy="4114800"/>
          </a:xfrm>
          <a:custGeom>
            <a:avLst/>
            <a:gdLst/>
            <a:ahLst/>
            <a:cxnLst/>
            <a:rect r="r" b="b" t="t" l="l"/>
            <a:pathLst>
              <a:path h="4114800" w="4526280">
                <a:moveTo>
                  <a:pt x="0" y="0"/>
                </a:moveTo>
                <a:lnTo>
                  <a:pt x="4526280" y="0"/>
                </a:lnTo>
                <a:lnTo>
                  <a:pt x="4526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3596" y="725499"/>
            <a:ext cx="7450621" cy="72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010A4F"/>
                </a:solidFill>
                <a:latin typeface="Abril Fatface"/>
              </a:rPr>
              <a:t>feedback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948435" y="1678891"/>
            <a:ext cx="6391130" cy="458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8"/>
              </a:lnSpc>
            </a:pPr>
            <a:r>
              <a:rPr lang="en-US" sz="3418" spc="34">
                <a:solidFill>
                  <a:srgbClr val="010A4F"/>
                </a:solidFill>
                <a:latin typeface="Glacial Indifference Bold"/>
              </a:rPr>
              <a:t>Questions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46802" y="2456973"/>
            <a:ext cx="11594395" cy="3197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8044" indent="-369022" lvl="1">
              <a:lnSpc>
                <a:spcPts val="4273"/>
              </a:lnSpc>
              <a:buAutoNum type="arabicPeriod" startAt="1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What resources do you think will be most helpful to you in invasive plant education and management?</a:t>
            </a:r>
          </a:p>
          <a:p>
            <a:pPr algn="l" marL="738044" indent="-369022" lvl="1">
              <a:lnSpc>
                <a:spcPts val="4273"/>
              </a:lnSpc>
              <a:buAutoNum type="arabicPeriod" startAt="1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Are there any particular species or locations you feel need more attention?</a:t>
            </a:r>
          </a:p>
          <a:p>
            <a:pPr algn="l" marL="738044" indent="-369022" lvl="1">
              <a:lnSpc>
                <a:spcPts val="4273"/>
              </a:lnSpc>
              <a:buAutoNum type="arabicPeriod" startAt="1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What would make you more inclined to participate in invasive plant management?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E8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3596" y="725499"/>
            <a:ext cx="7450621" cy="72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010A4F"/>
                </a:solidFill>
                <a:latin typeface="Abril Fatface"/>
              </a:rPr>
              <a:t>survey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508170" y="507670"/>
            <a:ext cx="9271659" cy="9271659"/>
          </a:xfrm>
          <a:custGeom>
            <a:avLst/>
            <a:gdLst/>
            <a:ahLst/>
            <a:cxnLst/>
            <a:rect r="r" b="b" t="t" l="l"/>
            <a:pathLst>
              <a:path h="9271659" w="9271659">
                <a:moveTo>
                  <a:pt x="0" y="0"/>
                </a:moveTo>
                <a:lnTo>
                  <a:pt x="9271660" y="0"/>
                </a:lnTo>
                <a:lnTo>
                  <a:pt x="9271660" y="9271660"/>
                </a:lnTo>
                <a:lnTo>
                  <a:pt x="0" y="9271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3439" y="955526"/>
            <a:ext cx="15541122" cy="8375948"/>
            <a:chOff x="0" y="0"/>
            <a:chExt cx="2680843" cy="14448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0843" cy="1444851"/>
            </a:xfrm>
            <a:custGeom>
              <a:avLst/>
              <a:gdLst/>
              <a:ahLst/>
              <a:cxnLst/>
              <a:rect r="r" b="b" t="t" l="l"/>
              <a:pathLst>
                <a:path h="1444851" w="2680843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4" id="4"/>
          <p:cNvSpPr/>
          <p:nvPr/>
        </p:nvSpPr>
        <p:spPr>
          <a:xfrm rot="-5400000">
            <a:off x="5537376" y="5263632"/>
            <a:ext cx="6185910" cy="0"/>
          </a:xfrm>
          <a:prstGeom prst="line">
            <a:avLst/>
          </a:prstGeom>
          <a:ln cap="flat" w="38100">
            <a:solidFill>
              <a:srgbClr val="010A4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626129" y="337345"/>
            <a:ext cx="3241701" cy="3140398"/>
          </a:xfrm>
          <a:custGeom>
            <a:avLst/>
            <a:gdLst/>
            <a:ahLst/>
            <a:cxnLst/>
            <a:rect r="r" b="b" t="t" l="l"/>
            <a:pathLst>
              <a:path h="3140398" w="3241701">
                <a:moveTo>
                  <a:pt x="0" y="0"/>
                </a:moveTo>
                <a:lnTo>
                  <a:pt x="3241702" y="0"/>
                </a:lnTo>
                <a:lnTo>
                  <a:pt x="3241702" y="3140398"/>
                </a:lnTo>
                <a:lnTo>
                  <a:pt x="0" y="3140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51394" y="4374699"/>
            <a:ext cx="6881967" cy="1244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82"/>
              </a:lnSpc>
            </a:pPr>
            <a:r>
              <a:rPr lang="en-US" sz="11443">
                <a:solidFill>
                  <a:srgbClr val="010A4F"/>
                </a:solidFill>
                <a:latin typeface="Abril Fatface"/>
              </a:rPr>
              <a:t>THANK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144340" y="2987983"/>
            <a:ext cx="2631187" cy="2631187"/>
          </a:xfrm>
          <a:custGeom>
            <a:avLst/>
            <a:gdLst/>
            <a:ahLst/>
            <a:cxnLst/>
            <a:rect r="r" b="b" t="t" l="l"/>
            <a:pathLst>
              <a:path h="2631187" w="2631187">
                <a:moveTo>
                  <a:pt x="0" y="0"/>
                </a:moveTo>
                <a:lnTo>
                  <a:pt x="2631187" y="0"/>
                </a:lnTo>
                <a:lnTo>
                  <a:pt x="2631187" y="2631187"/>
                </a:lnTo>
                <a:lnTo>
                  <a:pt x="0" y="2631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70487" y="2614181"/>
            <a:ext cx="4644075" cy="3004989"/>
          </a:xfrm>
          <a:custGeom>
            <a:avLst/>
            <a:gdLst/>
            <a:ahLst/>
            <a:cxnLst/>
            <a:rect r="r" b="b" t="t" l="l"/>
            <a:pathLst>
              <a:path h="3004989" w="4644075">
                <a:moveTo>
                  <a:pt x="0" y="0"/>
                </a:moveTo>
                <a:lnTo>
                  <a:pt x="4644074" y="0"/>
                </a:lnTo>
                <a:lnTo>
                  <a:pt x="4644074" y="3004989"/>
                </a:lnTo>
                <a:lnTo>
                  <a:pt x="0" y="3004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44000" y="6473624"/>
            <a:ext cx="8105775" cy="1901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2477">
                <a:solidFill>
                  <a:srgbClr val="010A4F"/>
                </a:solidFill>
                <a:latin typeface="Glacial Indifference Bold"/>
              </a:rPr>
              <a:t>CONTACT: </a:t>
            </a:r>
          </a:p>
          <a:p>
            <a:pPr algn="l">
              <a:lnSpc>
                <a:spcPts val="2477"/>
              </a:lnSpc>
            </a:pPr>
            <a:r>
              <a:rPr lang="en-US" sz="2477">
                <a:solidFill>
                  <a:srgbClr val="010A4F"/>
                </a:solidFill>
                <a:latin typeface="Glacial Indifference"/>
              </a:rPr>
              <a:t>LEAH SATTLER </a:t>
            </a:r>
          </a:p>
          <a:p>
            <a:pPr algn="l">
              <a:lnSpc>
                <a:spcPts val="2477"/>
              </a:lnSpc>
            </a:pPr>
            <a:r>
              <a:rPr lang="en-US" sz="2477">
                <a:solidFill>
                  <a:srgbClr val="010A4F"/>
                </a:solidFill>
                <a:latin typeface="Glacial Indifference"/>
              </a:rPr>
              <a:t>651-276-4162</a:t>
            </a:r>
          </a:p>
          <a:p>
            <a:pPr algn="l">
              <a:lnSpc>
                <a:spcPts val="2477"/>
              </a:lnSpc>
            </a:pPr>
            <a:r>
              <a:rPr lang="en-US" sz="2477">
                <a:solidFill>
                  <a:srgbClr val="010A4F"/>
                </a:solidFill>
                <a:latin typeface="Glacial Indifference"/>
              </a:rPr>
              <a:t>LEAHSATTLERBC@GMAIL.COM</a:t>
            </a:r>
          </a:p>
          <a:p>
            <a:pPr algn="l">
              <a:lnSpc>
                <a:spcPts val="2477"/>
              </a:lnSpc>
            </a:pPr>
            <a:r>
              <a:rPr lang="en-US" sz="2477">
                <a:solidFill>
                  <a:srgbClr val="010A4F"/>
                </a:solidFill>
                <a:latin typeface="Glacial Indifference"/>
                <a:ea typeface="Glacial Indifference"/>
              </a:rPr>
              <a:t>ENGAGE.FAIRFAXVA.GOV/U﻿RBANFORESTMASTERPLAN</a:t>
            </a:r>
          </a:p>
          <a:p>
            <a:pPr algn="l">
              <a:lnSpc>
                <a:spcPts val="2477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283639" y="5725630"/>
            <a:ext cx="6881967" cy="1307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32"/>
              </a:lnSpc>
            </a:pPr>
            <a:r>
              <a:rPr lang="en-US" sz="12043">
                <a:solidFill>
                  <a:srgbClr val="010A4F"/>
                </a:solidFill>
                <a:latin typeface="Abril Fatface"/>
              </a:rPr>
              <a:t>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3103968" y="7569885"/>
            <a:ext cx="18582162" cy="3878520"/>
          </a:xfrm>
          <a:custGeom>
            <a:avLst/>
            <a:gdLst/>
            <a:ahLst/>
            <a:cxnLst/>
            <a:rect r="r" b="b" t="t" l="l"/>
            <a:pathLst>
              <a:path h="3878520" w="18582162">
                <a:moveTo>
                  <a:pt x="0" y="0"/>
                </a:moveTo>
                <a:lnTo>
                  <a:pt x="18582162" y="0"/>
                </a:lnTo>
                <a:lnTo>
                  <a:pt x="18582162" y="3878520"/>
                </a:lnTo>
                <a:lnTo>
                  <a:pt x="0" y="387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4298254" y="5317241"/>
            <a:ext cx="14235737" cy="2633200"/>
          </a:xfrm>
          <a:custGeom>
            <a:avLst/>
            <a:gdLst/>
            <a:ahLst/>
            <a:cxnLst/>
            <a:rect r="r" b="b" t="t" l="l"/>
            <a:pathLst>
              <a:path h="2633200" w="14235737">
                <a:moveTo>
                  <a:pt x="0" y="0"/>
                </a:moveTo>
                <a:lnTo>
                  <a:pt x="14235738" y="0"/>
                </a:lnTo>
                <a:lnTo>
                  <a:pt x="14235738" y="2633200"/>
                </a:lnTo>
                <a:lnTo>
                  <a:pt x="0" y="263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56110">
            <a:off x="1525240" y="-926719"/>
            <a:ext cx="15471555" cy="10382228"/>
          </a:xfrm>
          <a:custGeom>
            <a:avLst/>
            <a:gdLst/>
            <a:ahLst/>
            <a:cxnLst/>
            <a:rect r="r" b="b" t="t" l="l"/>
            <a:pathLst>
              <a:path h="10382228" w="15471555">
                <a:moveTo>
                  <a:pt x="0" y="0"/>
                </a:moveTo>
                <a:lnTo>
                  <a:pt x="15471556" y="0"/>
                </a:lnTo>
                <a:lnTo>
                  <a:pt x="15471556" y="10382228"/>
                </a:lnTo>
                <a:lnTo>
                  <a:pt x="0" y="1038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366904" y="3617987"/>
            <a:ext cx="11167443" cy="11280626"/>
          </a:xfrm>
          <a:custGeom>
            <a:avLst/>
            <a:gdLst/>
            <a:ahLst/>
            <a:cxnLst/>
            <a:rect r="r" b="b" t="t" l="l"/>
            <a:pathLst>
              <a:path h="11280626" w="11167443">
                <a:moveTo>
                  <a:pt x="0" y="0"/>
                </a:moveTo>
                <a:lnTo>
                  <a:pt x="11167443" y="0"/>
                </a:lnTo>
                <a:lnTo>
                  <a:pt x="11167443" y="11280626"/>
                </a:lnTo>
                <a:lnTo>
                  <a:pt x="0" y="11280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65377" y="-134346"/>
            <a:ext cx="15059344" cy="3402111"/>
          </a:xfrm>
          <a:custGeom>
            <a:avLst/>
            <a:gdLst/>
            <a:ahLst/>
            <a:cxnLst/>
            <a:rect r="r" b="b" t="t" l="l"/>
            <a:pathLst>
              <a:path h="3402111" w="15059344">
                <a:moveTo>
                  <a:pt x="0" y="0"/>
                </a:moveTo>
                <a:lnTo>
                  <a:pt x="15059344" y="0"/>
                </a:lnTo>
                <a:lnTo>
                  <a:pt x="15059344" y="3402111"/>
                </a:lnTo>
                <a:lnTo>
                  <a:pt x="0" y="3402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80894" y="4807651"/>
            <a:ext cx="6862215" cy="9363166"/>
          </a:xfrm>
          <a:custGeom>
            <a:avLst/>
            <a:gdLst/>
            <a:ahLst/>
            <a:cxnLst/>
            <a:rect r="r" b="b" t="t" l="l"/>
            <a:pathLst>
              <a:path h="9363166" w="6862215">
                <a:moveTo>
                  <a:pt x="0" y="0"/>
                </a:moveTo>
                <a:lnTo>
                  <a:pt x="6862215" y="0"/>
                </a:lnTo>
                <a:lnTo>
                  <a:pt x="6862215" y="9363166"/>
                </a:lnTo>
                <a:lnTo>
                  <a:pt x="0" y="9363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686966" y="-134346"/>
            <a:ext cx="4017559" cy="3404882"/>
          </a:xfrm>
          <a:custGeom>
            <a:avLst/>
            <a:gdLst/>
            <a:ahLst/>
            <a:cxnLst/>
            <a:rect r="r" b="b" t="t" l="l"/>
            <a:pathLst>
              <a:path h="3404882" w="4017559">
                <a:moveTo>
                  <a:pt x="0" y="0"/>
                </a:moveTo>
                <a:lnTo>
                  <a:pt x="4017559" y="0"/>
                </a:lnTo>
                <a:lnTo>
                  <a:pt x="4017559" y="3404881"/>
                </a:lnTo>
                <a:lnTo>
                  <a:pt x="0" y="34048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822390" y="658537"/>
            <a:ext cx="16384887" cy="8830698"/>
            <a:chOff x="0" y="0"/>
            <a:chExt cx="2680843" cy="144485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80843" cy="1444851"/>
            </a:xfrm>
            <a:custGeom>
              <a:avLst/>
              <a:gdLst/>
              <a:ahLst/>
              <a:cxnLst/>
              <a:rect r="r" b="b" t="t" l="l"/>
              <a:pathLst>
                <a:path h="1444851" w="2680843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-10800000">
            <a:off x="1108776" y="4114086"/>
            <a:ext cx="7499172" cy="1387130"/>
          </a:xfrm>
          <a:custGeom>
            <a:avLst/>
            <a:gdLst/>
            <a:ahLst/>
            <a:cxnLst/>
            <a:rect r="r" b="b" t="t" l="l"/>
            <a:pathLst>
              <a:path h="1387130" w="7499172">
                <a:moveTo>
                  <a:pt x="0" y="0"/>
                </a:moveTo>
                <a:lnTo>
                  <a:pt x="7499171" y="0"/>
                </a:lnTo>
                <a:lnTo>
                  <a:pt x="7499171" y="1387130"/>
                </a:lnTo>
                <a:lnTo>
                  <a:pt x="0" y="13871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103196" y="4285743"/>
            <a:ext cx="7388130" cy="1385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57"/>
              </a:lnSpc>
            </a:pPr>
            <a:r>
              <a:rPr lang="en-US" sz="12743">
                <a:solidFill>
                  <a:srgbClr val="010A4F"/>
                </a:solidFill>
                <a:latin typeface="Abril Fatface"/>
              </a:rPr>
              <a:t>agenda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05239" y="2240701"/>
            <a:ext cx="4751642" cy="666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6"/>
              </a:lnSpc>
            </a:pPr>
            <a:r>
              <a:rPr lang="en-US" sz="2247">
                <a:solidFill>
                  <a:srgbClr val="000000"/>
                </a:solidFill>
                <a:latin typeface="Glacial Indifference"/>
              </a:rPr>
              <a:t>Why are invasive species important? What is this project doing to help?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508710" y="1573684"/>
            <a:ext cx="5407454" cy="515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4400" spc="26">
                <a:solidFill>
                  <a:srgbClr val="010A4F"/>
                </a:solidFill>
                <a:latin typeface="Abril Fatface"/>
              </a:rPr>
              <a:t>1. PROJECT SCOPE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105239" y="4181942"/>
            <a:ext cx="4751642" cy="666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6"/>
              </a:lnSpc>
            </a:pPr>
            <a:r>
              <a:rPr lang="en-US" sz="2247">
                <a:solidFill>
                  <a:srgbClr val="000000"/>
                </a:solidFill>
                <a:latin typeface="Glacial Indifference"/>
              </a:rPr>
              <a:t>What do neighborhoods have to say about invasive species?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08710" y="3436473"/>
            <a:ext cx="4391578" cy="515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4400" spc="26">
                <a:solidFill>
                  <a:srgbClr val="010A4F"/>
                </a:solidFill>
                <a:latin typeface="Abril Fatface"/>
              </a:rPr>
              <a:t>2. SURVEY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105239" y="6208254"/>
            <a:ext cx="4751642" cy="666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6"/>
              </a:lnSpc>
            </a:pPr>
            <a:r>
              <a:rPr lang="en-US" sz="2247">
                <a:solidFill>
                  <a:srgbClr val="000000"/>
                </a:solidFill>
                <a:latin typeface="Glacial Indifference"/>
              </a:rPr>
              <a:t>How can we provide the most efficient tools?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08710" y="5355108"/>
            <a:ext cx="5209234" cy="515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4400" spc="26">
                <a:solidFill>
                  <a:srgbClr val="010A4F"/>
                </a:solidFill>
                <a:latin typeface="Abril Fatface"/>
              </a:rPr>
              <a:t>3. DELIVERABLES</a:t>
            </a:r>
          </a:p>
        </p:txBody>
      </p:sp>
      <p:sp>
        <p:nvSpPr>
          <p:cNvPr name="AutoShape 19" id="19"/>
          <p:cNvSpPr/>
          <p:nvPr/>
        </p:nvSpPr>
        <p:spPr>
          <a:xfrm rot="-5400000">
            <a:off x="6566255" y="5067482"/>
            <a:ext cx="6292009" cy="0"/>
          </a:xfrm>
          <a:prstGeom prst="line">
            <a:avLst/>
          </a:prstGeom>
          <a:ln cap="flat" w="38100">
            <a:solidFill>
              <a:srgbClr val="010A4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0" id="20"/>
          <p:cNvSpPr txBox="true"/>
          <p:nvPr/>
        </p:nvSpPr>
        <p:spPr>
          <a:xfrm rot="0">
            <a:off x="11105239" y="8047452"/>
            <a:ext cx="4751642" cy="33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6"/>
              </a:lnSpc>
            </a:pPr>
            <a:r>
              <a:rPr lang="en-US" sz="2247">
                <a:solidFill>
                  <a:srgbClr val="000000"/>
                </a:solidFill>
                <a:latin typeface="Glacial Indifference"/>
              </a:rPr>
              <a:t>What suggestions do you have?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08710" y="7359301"/>
            <a:ext cx="4391578" cy="515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4400" spc="26">
                <a:solidFill>
                  <a:srgbClr val="010A4F"/>
                </a:solidFill>
                <a:latin typeface="Abril Fatface"/>
              </a:rPr>
              <a:t>4. FEEDBACK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0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5800" y="-1295400"/>
            <a:ext cx="9829800" cy="12306300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E1EEFE">
                <a:alpha val="92941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006420" y="4937770"/>
            <a:ext cx="7426322" cy="4919938"/>
          </a:xfrm>
          <a:custGeom>
            <a:avLst/>
            <a:gdLst/>
            <a:ahLst/>
            <a:cxnLst/>
            <a:rect r="r" b="b" t="t" l="l"/>
            <a:pathLst>
              <a:path h="4919938" w="7426322">
                <a:moveTo>
                  <a:pt x="0" y="0"/>
                </a:moveTo>
                <a:lnTo>
                  <a:pt x="7426322" y="0"/>
                </a:lnTo>
                <a:lnTo>
                  <a:pt x="7426322" y="4919938"/>
                </a:lnTo>
                <a:lnTo>
                  <a:pt x="0" y="4919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006420" y="429292"/>
            <a:ext cx="7426322" cy="4038062"/>
          </a:xfrm>
          <a:custGeom>
            <a:avLst/>
            <a:gdLst/>
            <a:ahLst/>
            <a:cxnLst/>
            <a:rect r="r" b="b" t="t" l="l"/>
            <a:pathLst>
              <a:path h="4038062" w="7426322">
                <a:moveTo>
                  <a:pt x="0" y="0"/>
                </a:moveTo>
                <a:lnTo>
                  <a:pt x="7426322" y="0"/>
                </a:lnTo>
                <a:lnTo>
                  <a:pt x="7426322" y="4038063"/>
                </a:lnTo>
                <a:lnTo>
                  <a:pt x="0" y="4038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705833"/>
            <a:ext cx="7450621" cy="176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85"/>
              </a:lnSpc>
            </a:pPr>
            <a:r>
              <a:rPr lang="en-US" sz="13285">
                <a:solidFill>
                  <a:srgbClr val="010A4F"/>
                </a:solidFill>
                <a:latin typeface="Abril Fatface"/>
              </a:rPr>
              <a:t>scope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265199"/>
            <a:ext cx="7450621" cy="1564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82"/>
              </a:lnSpc>
            </a:pPr>
            <a:r>
              <a:rPr lang="en-US" sz="11782">
                <a:solidFill>
                  <a:srgbClr val="010A4F"/>
                </a:solidFill>
                <a:latin typeface="Abril Fatface"/>
              </a:rPr>
              <a:t>of project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178708"/>
            <a:ext cx="6497908" cy="1203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Invasive species management has both environmental and economical benefits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70877" y="1833149"/>
            <a:ext cx="11946247" cy="6217637"/>
          </a:xfrm>
          <a:custGeom>
            <a:avLst/>
            <a:gdLst/>
            <a:ahLst/>
            <a:cxnLst/>
            <a:rect r="r" b="b" t="t" l="l"/>
            <a:pathLst>
              <a:path h="6217637" w="11946247">
                <a:moveTo>
                  <a:pt x="0" y="0"/>
                </a:moveTo>
                <a:lnTo>
                  <a:pt x="11946246" y="0"/>
                </a:lnTo>
                <a:lnTo>
                  <a:pt x="11946246" y="6217637"/>
                </a:lnTo>
                <a:lnTo>
                  <a:pt x="0" y="62176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3596" y="725499"/>
            <a:ext cx="7450621" cy="72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010A4F"/>
                </a:solidFill>
                <a:latin typeface="Abril Fatface"/>
              </a:rPr>
              <a:t>scope of project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76921" y="8485359"/>
            <a:ext cx="16153447" cy="1593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 Bold"/>
              </a:rPr>
              <a:t>Current awareness of invasive plants in neighborhoods:</a:t>
            </a:r>
          </a:p>
          <a:p>
            <a:pPr algn="l" marL="673276" indent="-336638" lvl="1">
              <a:lnSpc>
                <a:spcPts val="3118"/>
              </a:lnSpc>
              <a:buFont typeface="Arial"/>
              <a:buChar char="•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Many city members self-identify as familiar with managing and removing invasives</a:t>
            </a:r>
          </a:p>
          <a:p>
            <a:pPr algn="l" marL="673276" indent="-336638" lvl="1">
              <a:lnSpc>
                <a:spcPts val="3118"/>
              </a:lnSpc>
              <a:buFont typeface="Arial"/>
              <a:buChar char="•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Critical to get the right tools in their hands</a:t>
            </a:r>
          </a:p>
          <a:p>
            <a:pPr algn="l" marL="0" indent="0" lvl="0">
              <a:lnSpc>
                <a:spcPts val="3118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3968" y="3784837"/>
            <a:ext cx="11520063" cy="2764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 Bold"/>
              </a:rPr>
              <a:t>Purpose of project:</a:t>
            </a:r>
          </a:p>
          <a:p>
            <a:pPr algn="l" marL="673276" indent="-336638" lvl="1">
              <a:lnSpc>
                <a:spcPts val="3118"/>
              </a:lnSpc>
              <a:buAutoNum type="arabicPeriod" startAt="1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Increase awareness of invasive plants and the importance of their management </a:t>
            </a:r>
          </a:p>
          <a:p>
            <a:pPr algn="l" marL="673276" indent="-336638" lvl="1">
              <a:lnSpc>
                <a:spcPts val="3118"/>
              </a:lnSpc>
              <a:buAutoNum type="arabicPeriod" startAt="1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Assess what tools and deliverables are most needed to manage invasive plants</a:t>
            </a:r>
          </a:p>
          <a:p>
            <a:pPr algn="l" marL="673276" indent="-336638" lvl="1">
              <a:lnSpc>
                <a:spcPts val="3118"/>
              </a:lnSpc>
              <a:buAutoNum type="arabicPeriod" startAt="1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Provide deliverables which will assist neighborhood groups across the City of Fairfax with invasive plant management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246432" y="7396054"/>
            <a:ext cx="7315200" cy="3126348"/>
          </a:xfrm>
          <a:custGeom>
            <a:avLst/>
            <a:gdLst/>
            <a:ahLst/>
            <a:cxnLst/>
            <a:rect r="r" b="b" t="t" l="l"/>
            <a:pathLst>
              <a:path h="3126348" w="7315200">
                <a:moveTo>
                  <a:pt x="0" y="0"/>
                </a:moveTo>
                <a:lnTo>
                  <a:pt x="7315200" y="0"/>
                </a:lnTo>
                <a:lnTo>
                  <a:pt x="7315200" y="3126348"/>
                </a:lnTo>
                <a:lnTo>
                  <a:pt x="0" y="3126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3596" y="725499"/>
            <a:ext cx="7450621" cy="72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010A4F"/>
                </a:solidFill>
                <a:latin typeface="Abril Fatface"/>
              </a:rPr>
              <a:t>scope of project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3596" y="725499"/>
            <a:ext cx="7450621" cy="72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010A4F"/>
                </a:solidFill>
                <a:latin typeface="Abril Fatface"/>
              </a:rPr>
              <a:t>scope of project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839148" y="2464174"/>
            <a:ext cx="8609704" cy="1296587"/>
            <a:chOff x="0" y="0"/>
            <a:chExt cx="11479606" cy="17287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152400"/>
              <a:ext cx="2130246" cy="1576382"/>
            </a:xfrm>
            <a:custGeom>
              <a:avLst/>
              <a:gdLst/>
              <a:ahLst/>
              <a:cxnLst/>
              <a:rect r="r" b="b" t="t" l="l"/>
              <a:pathLst>
                <a:path h="1576382" w="2130246">
                  <a:moveTo>
                    <a:pt x="0" y="0"/>
                  </a:moveTo>
                  <a:lnTo>
                    <a:pt x="2130246" y="0"/>
                  </a:lnTo>
                  <a:lnTo>
                    <a:pt x="2130246" y="1576382"/>
                  </a:lnTo>
                  <a:lnTo>
                    <a:pt x="0" y="1576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474043" y="47625"/>
              <a:ext cx="8521507" cy="1266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3118" spc="31">
                  <a:solidFill>
                    <a:srgbClr val="010A4F"/>
                  </a:solidFill>
                  <a:latin typeface="Glacial Indifference"/>
                </a:rPr>
                <a:t>2 parts to project: </a:t>
              </a:r>
            </a:p>
            <a:p>
              <a:pPr algn="ctr" marL="0" indent="0" lvl="0">
                <a:lnSpc>
                  <a:spcPts val="4018"/>
                </a:lnSpc>
              </a:pPr>
              <a:r>
                <a:rPr lang="en-US" sz="4018" spc="40">
                  <a:solidFill>
                    <a:srgbClr val="010A4F"/>
                  </a:solidFill>
                  <a:latin typeface="Glacial Indifference Bold"/>
                </a:rPr>
                <a:t>survey + deliverables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true" flipV="false" rot="0">
              <a:off x="9349360" y="152400"/>
              <a:ext cx="2130246" cy="1576382"/>
            </a:xfrm>
            <a:custGeom>
              <a:avLst/>
              <a:gdLst/>
              <a:ahLst/>
              <a:cxnLst/>
              <a:rect r="r" b="b" t="t" l="l"/>
              <a:pathLst>
                <a:path h="1576382" w="2130246">
                  <a:moveTo>
                    <a:pt x="2130246" y="0"/>
                  </a:moveTo>
                  <a:lnTo>
                    <a:pt x="0" y="0"/>
                  </a:lnTo>
                  <a:lnTo>
                    <a:pt x="0" y="1576382"/>
                  </a:lnTo>
                  <a:lnTo>
                    <a:pt x="2130246" y="1576382"/>
                  </a:lnTo>
                  <a:lnTo>
                    <a:pt x="213024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525659" y="4472648"/>
            <a:ext cx="5771694" cy="198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3276" indent="-336638" lvl="1">
              <a:lnSpc>
                <a:spcPts val="3118"/>
              </a:lnSpc>
              <a:buFont typeface="Arial"/>
              <a:buChar char="•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tells us what people know</a:t>
            </a:r>
          </a:p>
          <a:p>
            <a:pPr algn="l" marL="673276" indent="-336638" lvl="1">
              <a:lnSpc>
                <a:spcPts val="3118"/>
              </a:lnSpc>
              <a:buFont typeface="Arial"/>
              <a:buChar char="•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informs how we can provide support</a:t>
            </a:r>
          </a:p>
          <a:p>
            <a:pPr algn="l" marL="673276" indent="-336638" lvl="1">
              <a:lnSpc>
                <a:spcPts val="3118"/>
              </a:lnSpc>
              <a:buFont typeface="Arial"/>
              <a:buChar char="•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reveals where &amp; why people are interested in helping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58555" y="4472648"/>
            <a:ext cx="4780595" cy="198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3276" indent="-336638" lvl="1">
              <a:lnSpc>
                <a:spcPts val="3118"/>
              </a:lnSpc>
              <a:buFont typeface="Arial"/>
              <a:buChar char="•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provides real materials to assist in invasive plant management</a:t>
            </a:r>
          </a:p>
          <a:p>
            <a:pPr algn="l" marL="673276" indent="-336638" lvl="1">
              <a:lnSpc>
                <a:spcPts val="3118"/>
              </a:lnSpc>
              <a:buFont typeface="Arial"/>
              <a:buChar char="•"/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offers opportunities for community building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66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3596" y="-426905"/>
            <a:ext cx="17868899" cy="15278099"/>
          </a:xfrm>
          <a:custGeom>
            <a:avLst/>
            <a:gdLst/>
            <a:ahLst/>
            <a:cxnLst/>
            <a:rect r="r" b="b" t="t" l="l"/>
            <a:pathLst>
              <a:path h="15278099" w="17868899">
                <a:moveTo>
                  <a:pt x="0" y="0"/>
                </a:moveTo>
                <a:lnTo>
                  <a:pt x="17868899" y="0"/>
                </a:lnTo>
                <a:lnTo>
                  <a:pt x="17868899" y="15278099"/>
                </a:lnTo>
                <a:lnTo>
                  <a:pt x="0" y="15278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513" t="-29162" r="-5278" b="-172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769728"/>
            <a:ext cx="16230600" cy="8747544"/>
            <a:chOff x="0" y="0"/>
            <a:chExt cx="2680843" cy="14448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80843" cy="1444851"/>
            </a:xfrm>
            <a:custGeom>
              <a:avLst/>
              <a:gdLst/>
              <a:ahLst/>
              <a:cxnLst/>
              <a:rect r="r" b="b" t="t" l="l"/>
              <a:pathLst>
                <a:path h="1444851" w="2680843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5" id="5"/>
          <p:cNvSpPr/>
          <p:nvPr/>
        </p:nvSpPr>
        <p:spPr>
          <a:xfrm rot="-5400000">
            <a:off x="6397415" y="5190458"/>
            <a:ext cx="6185910" cy="0"/>
          </a:xfrm>
          <a:prstGeom prst="line">
            <a:avLst/>
          </a:prstGeom>
          <a:ln cap="flat" w="38100">
            <a:solidFill>
              <a:srgbClr val="010A4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299354" y="2067302"/>
            <a:ext cx="8119368" cy="6859438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4359143"/>
            <a:ext cx="7536390" cy="1455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63"/>
              </a:lnSpc>
            </a:pPr>
            <a:r>
              <a:rPr lang="en-US" sz="13417">
                <a:solidFill>
                  <a:srgbClr val="010A4F"/>
                </a:solidFill>
                <a:latin typeface="Abril Fatface"/>
              </a:rPr>
              <a:t>survey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30938" y="5862750"/>
            <a:ext cx="6231208" cy="1203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What are we looking for, and what have we found so far? </a:t>
            </a:r>
          </a:p>
          <a:p>
            <a:pPr algn="l" marL="0" indent="0" lvl="0">
              <a:lnSpc>
                <a:spcPts val="3118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31158" y="1451773"/>
            <a:ext cx="6231208" cy="812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“How you you describe your invasive plant knowledge?”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E8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41382" y="433686"/>
            <a:ext cx="1679761" cy="2025030"/>
          </a:xfrm>
          <a:custGeom>
            <a:avLst/>
            <a:gdLst/>
            <a:ahLst/>
            <a:cxnLst/>
            <a:rect r="r" b="b" t="t" l="l"/>
            <a:pathLst>
              <a:path h="2025030" w="1679761">
                <a:moveTo>
                  <a:pt x="0" y="0"/>
                </a:moveTo>
                <a:lnTo>
                  <a:pt x="1679762" y="0"/>
                </a:lnTo>
                <a:lnTo>
                  <a:pt x="1679762" y="2025030"/>
                </a:lnTo>
                <a:lnTo>
                  <a:pt x="0" y="2025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3596" y="725499"/>
            <a:ext cx="7450621" cy="72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010A4F"/>
                </a:solidFill>
                <a:latin typeface="Abril Fatface"/>
              </a:rPr>
              <a:t>survey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13341" y="2273549"/>
            <a:ext cx="6391130" cy="886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8"/>
              </a:lnSpc>
            </a:pPr>
            <a:r>
              <a:rPr lang="en-US" sz="3418" spc="34">
                <a:solidFill>
                  <a:srgbClr val="010A4F"/>
                </a:solidFill>
                <a:latin typeface="Glacial Indifference Bold"/>
              </a:rPr>
              <a:t>1. Self-identification</a:t>
            </a:r>
          </a:p>
          <a:p>
            <a:pPr algn="l">
              <a:lnSpc>
                <a:spcPts val="3418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7088198" y="3217408"/>
            <a:ext cx="2228517" cy="458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8"/>
              </a:lnSpc>
            </a:pPr>
            <a:r>
              <a:rPr lang="en-US" sz="3418" spc="34">
                <a:solidFill>
                  <a:srgbClr val="010A4F"/>
                </a:solidFill>
                <a:latin typeface="Glacial Indifference Bold"/>
              </a:rPr>
              <a:t>2. Tools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344109" y="4117852"/>
            <a:ext cx="6391130" cy="458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8"/>
              </a:lnSpc>
            </a:pPr>
            <a:r>
              <a:rPr lang="en-US" sz="3418" spc="34">
                <a:solidFill>
                  <a:srgbClr val="010A4F"/>
                </a:solidFill>
                <a:latin typeface="Glacial Indifference Bold"/>
              </a:rPr>
              <a:t>3. Motivation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6457" y="2788893"/>
            <a:ext cx="6203288" cy="431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How would you describe your knowledge of invasives?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Are you aware of any invasives in your own yard?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Do you live in an HOA/neighborhood group?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How does your neighborhood share information?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69745" y="3732751"/>
            <a:ext cx="5325699" cy="3029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Do you feel you have the right tools?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What resources do you need? 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What method is best to disperse resources to you?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95444" y="4633195"/>
            <a:ext cx="5325699" cy="2600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Why are you interested in helping to manage invasives?</a:t>
            </a:r>
          </a:p>
          <a:p>
            <a:pPr algn="l" marL="738044" indent="-369022" lvl="1">
              <a:lnSpc>
                <a:spcPts val="3418"/>
              </a:lnSpc>
              <a:buFont typeface="Arial"/>
              <a:buChar char="•"/>
            </a:pPr>
            <a:r>
              <a:rPr lang="en-US" sz="3418" spc="34">
                <a:solidFill>
                  <a:srgbClr val="010A4F"/>
                </a:solidFill>
                <a:latin typeface="Glacial Indifference"/>
              </a:rPr>
              <a:t>Where in the city do you have an interest in helping?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E8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3596" y="725499"/>
            <a:ext cx="7450621" cy="720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010A4F"/>
                </a:solidFill>
                <a:latin typeface="Abril Fatface"/>
              </a:rPr>
              <a:t>survey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903774" y="1258982"/>
            <a:ext cx="6391130" cy="42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 Bold"/>
              </a:rPr>
              <a:t>survey results through 6/17: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78358" y="2341297"/>
            <a:ext cx="5500716" cy="630893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31371" y="2208572"/>
            <a:ext cx="6391130" cy="42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“Do you have the right tools?”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616460" y="2645563"/>
            <a:ext cx="9094452" cy="788084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978999" y="2678262"/>
            <a:ext cx="6391130" cy="42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Glacial Indifference"/>
              </a:rPr>
              <a:t>“What tools do you need?”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DAGH1dU2OPM</dc:identifier>
  <dcterms:modified xsi:type="dcterms:W3CDTF">2011-08-01T06:04:30Z</dcterms:modified>
  <cp:revision>1</cp:revision>
  <dc:title>ESC meeting presentation</dc:title>
</cp:coreProperties>
</file>