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566" r:id="rId2"/>
    <p:sldId id="570" r:id="rId3"/>
    <p:sldId id="571" r:id="rId4"/>
    <p:sldId id="567" r:id="rId5"/>
    <p:sldId id="564" r:id="rId6"/>
    <p:sldId id="569" r:id="rId7"/>
    <p:sldId id="568" r:id="rId8"/>
    <p:sldId id="5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0E19F6-C5F2-4F29-AA9F-628FEF09F324}" type="doc">
      <dgm:prSet loTypeId="urn:microsoft.com/office/officeart/2005/8/layout/bProcess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A426BDD-EECE-471B-8790-4B8A78DDD259}">
      <dgm:prSet/>
      <dgm:spPr/>
      <dgm:t>
        <a:bodyPr/>
        <a:lstStyle/>
        <a:p>
          <a:r>
            <a:rPr lang="en-US" dirty="0"/>
            <a:t>PHASE  1 – what do we have? </a:t>
          </a:r>
        </a:p>
        <a:p>
          <a:r>
            <a:rPr lang="en-US" dirty="0"/>
            <a:t>what do we want?</a:t>
          </a:r>
        </a:p>
      </dgm:t>
    </dgm:pt>
    <dgm:pt modelId="{332FB987-778D-4BE0-A970-2236653935D8}" type="parTrans" cxnId="{D8E491F0-F26B-4368-A65A-B2302B731193}">
      <dgm:prSet/>
      <dgm:spPr/>
      <dgm:t>
        <a:bodyPr/>
        <a:lstStyle/>
        <a:p>
          <a:endParaRPr lang="en-US"/>
        </a:p>
      </dgm:t>
    </dgm:pt>
    <dgm:pt modelId="{0F0382D6-2BB3-404E-B095-8A716461783D}" type="sibTrans" cxnId="{D8E491F0-F26B-4368-A65A-B2302B731193}">
      <dgm:prSet/>
      <dgm:spPr/>
      <dgm:t>
        <a:bodyPr/>
        <a:lstStyle/>
        <a:p>
          <a:endParaRPr lang="en-US"/>
        </a:p>
      </dgm:t>
    </dgm:pt>
    <dgm:pt modelId="{22EFAE92-8001-49F9-92B2-DB8436ECC460}">
      <dgm:prSet/>
      <dgm:spPr/>
      <dgm:t>
        <a:bodyPr/>
        <a:lstStyle/>
        <a:p>
          <a:r>
            <a:rPr lang="en-US" dirty="0"/>
            <a:t>PHASE 2 – how do we get there?</a:t>
          </a:r>
        </a:p>
      </dgm:t>
    </dgm:pt>
    <dgm:pt modelId="{C83BE69D-8651-4A11-B45A-AED5B9D37965}" type="parTrans" cxnId="{5FCF9A00-6F3F-4F66-8E97-9BEC7D11F5F9}">
      <dgm:prSet/>
      <dgm:spPr/>
      <dgm:t>
        <a:bodyPr/>
        <a:lstStyle/>
        <a:p>
          <a:endParaRPr lang="en-US"/>
        </a:p>
      </dgm:t>
    </dgm:pt>
    <dgm:pt modelId="{F1628538-766D-43D7-B6B8-5405823F5063}" type="sibTrans" cxnId="{5FCF9A00-6F3F-4F66-8E97-9BEC7D11F5F9}">
      <dgm:prSet/>
      <dgm:spPr/>
      <dgm:t>
        <a:bodyPr/>
        <a:lstStyle/>
        <a:p>
          <a:endParaRPr lang="en-US"/>
        </a:p>
      </dgm:t>
    </dgm:pt>
    <dgm:pt modelId="{BF897B1E-E976-431D-ABBD-FAE4F22ED764}" type="pres">
      <dgm:prSet presAssocID="{E70E19F6-C5F2-4F29-AA9F-628FEF09F324}" presName="diagram" presStyleCnt="0">
        <dgm:presLayoutVars>
          <dgm:dir/>
          <dgm:resizeHandles/>
        </dgm:presLayoutVars>
      </dgm:prSet>
      <dgm:spPr/>
    </dgm:pt>
    <dgm:pt modelId="{61B1F81A-C20B-4C7B-8D59-E6A806DBB332}" type="pres">
      <dgm:prSet presAssocID="{1A426BDD-EECE-471B-8790-4B8A78DDD259}" presName="firstNode" presStyleLbl="node1" presStyleIdx="0" presStyleCnt="2">
        <dgm:presLayoutVars>
          <dgm:bulletEnabled val="1"/>
        </dgm:presLayoutVars>
      </dgm:prSet>
      <dgm:spPr/>
    </dgm:pt>
    <dgm:pt modelId="{5846074A-5D14-4470-936E-A6026DCBF66A}" type="pres">
      <dgm:prSet presAssocID="{0F0382D6-2BB3-404E-B095-8A716461783D}" presName="sibTrans" presStyleLbl="sibTrans2D1" presStyleIdx="0" presStyleCnt="1"/>
      <dgm:spPr/>
    </dgm:pt>
    <dgm:pt modelId="{A8BDF369-0369-4BCD-B0B7-40CCF002646A}" type="pres">
      <dgm:prSet presAssocID="{22EFAE92-8001-49F9-92B2-DB8436ECC460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5FCF9A00-6F3F-4F66-8E97-9BEC7D11F5F9}" srcId="{E70E19F6-C5F2-4F29-AA9F-628FEF09F324}" destId="{22EFAE92-8001-49F9-92B2-DB8436ECC460}" srcOrd="1" destOrd="0" parTransId="{C83BE69D-8651-4A11-B45A-AED5B9D37965}" sibTransId="{F1628538-766D-43D7-B6B8-5405823F5063}"/>
    <dgm:cxn modelId="{A5A9D81B-18E7-4AD2-9AA3-F0FB9A08AFF0}" type="presOf" srcId="{E70E19F6-C5F2-4F29-AA9F-628FEF09F324}" destId="{BF897B1E-E976-431D-ABBD-FAE4F22ED764}" srcOrd="0" destOrd="0" presId="urn:microsoft.com/office/officeart/2005/8/layout/bProcess2"/>
    <dgm:cxn modelId="{2E58B185-2E50-4D5B-9E7A-1A53D2A115C7}" type="presOf" srcId="{22EFAE92-8001-49F9-92B2-DB8436ECC460}" destId="{A8BDF369-0369-4BCD-B0B7-40CCF002646A}" srcOrd="0" destOrd="0" presId="urn:microsoft.com/office/officeart/2005/8/layout/bProcess2"/>
    <dgm:cxn modelId="{A18F3DD3-907F-409B-8A8B-E7DD6BE0D109}" type="presOf" srcId="{0F0382D6-2BB3-404E-B095-8A716461783D}" destId="{5846074A-5D14-4470-936E-A6026DCBF66A}" srcOrd="0" destOrd="0" presId="urn:microsoft.com/office/officeart/2005/8/layout/bProcess2"/>
    <dgm:cxn modelId="{D8E491F0-F26B-4368-A65A-B2302B731193}" srcId="{E70E19F6-C5F2-4F29-AA9F-628FEF09F324}" destId="{1A426BDD-EECE-471B-8790-4B8A78DDD259}" srcOrd="0" destOrd="0" parTransId="{332FB987-778D-4BE0-A970-2236653935D8}" sibTransId="{0F0382D6-2BB3-404E-B095-8A716461783D}"/>
    <dgm:cxn modelId="{440BC4FD-DD89-4721-B7F5-1D3B899BAEB3}" type="presOf" srcId="{1A426BDD-EECE-471B-8790-4B8A78DDD259}" destId="{61B1F81A-C20B-4C7B-8D59-E6A806DBB332}" srcOrd="0" destOrd="0" presId="urn:microsoft.com/office/officeart/2005/8/layout/bProcess2"/>
    <dgm:cxn modelId="{103855EC-764F-4D4D-94A3-43E082180D02}" type="presParOf" srcId="{BF897B1E-E976-431D-ABBD-FAE4F22ED764}" destId="{61B1F81A-C20B-4C7B-8D59-E6A806DBB332}" srcOrd="0" destOrd="0" presId="urn:microsoft.com/office/officeart/2005/8/layout/bProcess2"/>
    <dgm:cxn modelId="{A99C888B-DB3C-4911-90E6-12AB690560AB}" type="presParOf" srcId="{BF897B1E-E976-431D-ABBD-FAE4F22ED764}" destId="{5846074A-5D14-4470-936E-A6026DCBF66A}" srcOrd="1" destOrd="0" presId="urn:microsoft.com/office/officeart/2005/8/layout/bProcess2"/>
    <dgm:cxn modelId="{73DF98FB-F453-4A85-AAC5-CEAFCC830D83}" type="presParOf" srcId="{BF897B1E-E976-431D-ABBD-FAE4F22ED764}" destId="{A8BDF369-0369-4BCD-B0B7-40CCF002646A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A223D8-509A-4365-926B-C63A4FC7E6F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C6B364-B988-4923-ADA3-70F6D4A9FC8C}">
      <dgm:prSet/>
      <dgm:spPr/>
      <dgm:t>
        <a:bodyPr/>
        <a:lstStyle/>
        <a:p>
          <a:r>
            <a:rPr lang="en-US"/>
            <a:t>Steering Committee – Ben and Rusty</a:t>
          </a:r>
        </a:p>
      </dgm:t>
    </dgm:pt>
    <dgm:pt modelId="{EE53320C-3BDC-41D3-A6CD-16DA087EB267}" type="parTrans" cxnId="{B0E47BDF-66B2-41DB-9710-C9A1C872E74E}">
      <dgm:prSet/>
      <dgm:spPr/>
      <dgm:t>
        <a:bodyPr/>
        <a:lstStyle/>
        <a:p>
          <a:endParaRPr lang="en-US"/>
        </a:p>
      </dgm:t>
    </dgm:pt>
    <dgm:pt modelId="{02095468-3A4A-4427-87AF-00E4F5818A8C}" type="sibTrans" cxnId="{B0E47BDF-66B2-41DB-9710-C9A1C872E74E}">
      <dgm:prSet/>
      <dgm:spPr/>
      <dgm:t>
        <a:bodyPr/>
        <a:lstStyle/>
        <a:p>
          <a:endParaRPr lang="en-US"/>
        </a:p>
      </dgm:t>
    </dgm:pt>
    <dgm:pt modelId="{FBA9BAC0-F63E-4128-BD9A-5FF5AF3C4447}">
      <dgm:prSet/>
      <dgm:spPr/>
      <dgm:t>
        <a:bodyPr/>
        <a:lstStyle/>
        <a:p>
          <a:r>
            <a:rPr lang="en-US" dirty="0"/>
            <a:t>Project Tabling – Arbor Day 2024</a:t>
          </a:r>
        </a:p>
      </dgm:t>
    </dgm:pt>
    <dgm:pt modelId="{4CD5E679-4DCD-4F15-AB09-A5E4E79FFB9D}" type="parTrans" cxnId="{DADC50AE-F35C-4069-AFA6-832F11FBE823}">
      <dgm:prSet/>
      <dgm:spPr/>
      <dgm:t>
        <a:bodyPr/>
        <a:lstStyle/>
        <a:p>
          <a:endParaRPr lang="en-US"/>
        </a:p>
      </dgm:t>
    </dgm:pt>
    <dgm:pt modelId="{0793A81F-B91D-4A10-B9F3-CF37EF26CF88}" type="sibTrans" cxnId="{DADC50AE-F35C-4069-AFA6-832F11FBE823}">
      <dgm:prSet/>
      <dgm:spPr/>
      <dgm:t>
        <a:bodyPr/>
        <a:lstStyle/>
        <a:p>
          <a:endParaRPr lang="en-US"/>
        </a:p>
      </dgm:t>
    </dgm:pt>
    <dgm:pt modelId="{165F1E33-73D5-44DF-81DF-D7372938452A}">
      <dgm:prSet/>
      <dgm:spPr/>
      <dgm:t>
        <a:bodyPr/>
        <a:lstStyle/>
        <a:p>
          <a:r>
            <a:rPr lang="en-US" dirty="0"/>
            <a:t>Stakeholder interview – late Fall/winter 2025 </a:t>
          </a:r>
        </a:p>
      </dgm:t>
    </dgm:pt>
    <dgm:pt modelId="{AB0517CA-CA9F-4794-B2FC-23A74825728B}" type="parTrans" cxnId="{28947019-4BB2-474D-A6EE-78C44144EF02}">
      <dgm:prSet/>
      <dgm:spPr/>
      <dgm:t>
        <a:bodyPr/>
        <a:lstStyle/>
        <a:p>
          <a:endParaRPr lang="en-US"/>
        </a:p>
      </dgm:t>
    </dgm:pt>
    <dgm:pt modelId="{9B44E6E7-4317-4936-9A32-BB5DF3D4EB10}" type="sibTrans" cxnId="{28947019-4BB2-474D-A6EE-78C44144EF02}">
      <dgm:prSet/>
      <dgm:spPr/>
      <dgm:t>
        <a:bodyPr/>
        <a:lstStyle/>
        <a:p>
          <a:endParaRPr lang="en-US"/>
        </a:p>
      </dgm:t>
    </dgm:pt>
    <dgm:pt modelId="{99F86F7F-C6D8-460E-AC45-C5FA3FF53119}">
      <dgm:prSet/>
      <dgm:spPr/>
      <dgm:t>
        <a:bodyPr/>
        <a:lstStyle/>
        <a:p>
          <a:r>
            <a:rPr lang="en-US" dirty="0"/>
            <a:t>Adoption – support</a:t>
          </a:r>
        </a:p>
      </dgm:t>
    </dgm:pt>
    <dgm:pt modelId="{1DFD62A6-9DCD-4141-8A21-A8EB226F1307}" type="parTrans" cxnId="{BA1DFF45-03E1-44D5-A42E-379449854DD3}">
      <dgm:prSet/>
      <dgm:spPr/>
      <dgm:t>
        <a:bodyPr/>
        <a:lstStyle/>
        <a:p>
          <a:endParaRPr lang="en-US"/>
        </a:p>
      </dgm:t>
    </dgm:pt>
    <dgm:pt modelId="{25E9C96C-AF6C-479B-9B16-2BA35354E8E1}" type="sibTrans" cxnId="{BA1DFF45-03E1-44D5-A42E-379449854DD3}">
      <dgm:prSet/>
      <dgm:spPr/>
      <dgm:t>
        <a:bodyPr/>
        <a:lstStyle/>
        <a:p>
          <a:endParaRPr lang="en-US"/>
        </a:p>
      </dgm:t>
    </dgm:pt>
    <dgm:pt modelId="{BE745D32-7DED-4113-9FE3-FFD9F7C9CF66}" type="pres">
      <dgm:prSet presAssocID="{3EA223D8-509A-4365-926B-C63A4FC7E6FB}" presName="vert0" presStyleCnt="0">
        <dgm:presLayoutVars>
          <dgm:dir/>
          <dgm:animOne val="branch"/>
          <dgm:animLvl val="lvl"/>
        </dgm:presLayoutVars>
      </dgm:prSet>
      <dgm:spPr/>
    </dgm:pt>
    <dgm:pt modelId="{622C5640-F604-42E3-AF4B-3F04C2D715C0}" type="pres">
      <dgm:prSet presAssocID="{79C6B364-B988-4923-ADA3-70F6D4A9FC8C}" presName="thickLine" presStyleLbl="alignNode1" presStyleIdx="0" presStyleCnt="4"/>
      <dgm:spPr/>
    </dgm:pt>
    <dgm:pt modelId="{AB0C8D68-0354-4B6B-A6FF-1D474595D733}" type="pres">
      <dgm:prSet presAssocID="{79C6B364-B988-4923-ADA3-70F6D4A9FC8C}" presName="horz1" presStyleCnt="0"/>
      <dgm:spPr/>
    </dgm:pt>
    <dgm:pt modelId="{99F7BF4E-CF62-4F09-8CA5-070282F3F12D}" type="pres">
      <dgm:prSet presAssocID="{79C6B364-B988-4923-ADA3-70F6D4A9FC8C}" presName="tx1" presStyleLbl="revTx" presStyleIdx="0" presStyleCnt="4"/>
      <dgm:spPr/>
    </dgm:pt>
    <dgm:pt modelId="{00FB5FA9-D8CB-4338-B86C-394D972DB89D}" type="pres">
      <dgm:prSet presAssocID="{79C6B364-B988-4923-ADA3-70F6D4A9FC8C}" presName="vert1" presStyleCnt="0"/>
      <dgm:spPr/>
    </dgm:pt>
    <dgm:pt modelId="{1855F852-5455-403C-8421-7389DCF1304D}" type="pres">
      <dgm:prSet presAssocID="{FBA9BAC0-F63E-4128-BD9A-5FF5AF3C4447}" presName="thickLine" presStyleLbl="alignNode1" presStyleIdx="1" presStyleCnt="4"/>
      <dgm:spPr/>
    </dgm:pt>
    <dgm:pt modelId="{D800985B-C698-44FC-8783-2EF2FB38377A}" type="pres">
      <dgm:prSet presAssocID="{FBA9BAC0-F63E-4128-BD9A-5FF5AF3C4447}" presName="horz1" presStyleCnt="0"/>
      <dgm:spPr/>
    </dgm:pt>
    <dgm:pt modelId="{3C1F7A49-06E3-4A44-9F59-3D5F7FE8C63D}" type="pres">
      <dgm:prSet presAssocID="{FBA9BAC0-F63E-4128-BD9A-5FF5AF3C4447}" presName="tx1" presStyleLbl="revTx" presStyleIdx="1" presStyleCnt="4"/>
      <dgm:spPr/>
    </dgm:pt>
    <dgm:pt modelId="{B333120A-DCD8-410E-A912-624DE74412BD}" type="pres">
      <dgm:prSet presAssocID="{FBA9BAC0-F63E-4128-BD9A-5FF5AF3C4447}" presName="vert1" presStyleCnt="0"/>
      <dgm:spPr/>
    </dgm:pt>
    <dgm:pt modelId="{D08CF978-F9FD-47EB-A6CD-5CE09D3D5768}" type="pres">
      <dgm:prSet presAssocID="{165F1E33-73D5-44DF-81DF-D7372938452A}" presName="thickLine" presStyleLbl="alignNode1" presStyleIdx="2" presStyleCnt="4"/>
      <dgm:spPr/>
    </dgm:pt>
    <dgm:pt modelId="{BE87DBD5-7CEF-47CC-B215-429C3C276DDA}" type="pres">
      <dgm:prSet presAssocID="{165F1E33-73D5-44DF-81DF-D7372938452A}" presName="horz1" presStyleCnt="0"/>
      <dgm:spPr/>
    </dgm:pt>
    <dgm:pt modelId="{D9D54755-B4F7-4265-9330-072957B684DE}" type="pres">
      <dgm:prSet presAssocID="{165F1E33-73D5-44DF-81DF-D7372938452A}" presName="tx1" presStyleLbl="revTx" presStyleIdx="2" presStyleCnt="4"/>
      <dgm:spPr/>
    </dgm:pt>
    <dgm:pt modelId="{B6733439-668F-4B63-8C40-7C81FCE57295}" type="pres">
      <dgm:prSet presAssocID="{165F1E33-73D5-44DF-81DF-D7372938452A}" presName="vert1" presStyleCnt="0"/>
      <dgm:spPr/>
    </dgm:pt>
    <dgm:pt modelId="{BB845821-43B3-4214-98D5-029DA3EDF162}" type="pres">
      <dgm:prSet presAssocID="{99F86F7F-C6D8-460E-AC45-C5FA3FF53119}" presName="thickLine" presStyleLbl="alignNode1" presStyleIdx="3" presStyleCnt="4"/>
      <dgm:spPr/>
    </dgm:pt>
    <dgm:pt modelId="{68580ECC-5873-4B3A-B5F9-B4690BA7E821}" type="pres">
      <dgm:prSet presAssocID="{99F86F7F-C6D8-460E-AC45-C5FA3FF53119}" presName="horz1" presStyleCnt="0"/>
      <dgm:spPr/>
    </dgm:pt>
    <dgm:pt modelId="{6879473A-20A7-4C13-9898-F5EFA8DEBFA2}" type="pres">
      <dgm:prSet presAssocID="{99F86F7F-C6D8-460E-AC45-C5FA3FF53119}" presName="tx1" presStyleLbl="revTx" presStyleIdx="3" presStyleCnt="4"/>
      <dgm:spPr/>
    </dgm:pt>
    <dgm:pt modelId="{F4036450-B269-4CF9-9C49-07CB9CA18EFD}" type="pres">
      <dgm:prSet presAssocID="{99F86F7F-C6D8-460E-AC45-C5FA3FF53119}" presName="vert1" presStyleCnt="0"/>
      <dgm:spPr/>
    </dgm:pt>
  </dgm:ptLst>
  <dgm:cxnLst>
    <dgm:cxn modelId="{28947019-4BB2-474D-A6EE-78C44144EF02}" srcId="{3EA223D8-509A-4365-926B-C63A4FC7E6FB}" destId="{165F1E33-73D5-44DF-81DF-D7372938452A}" srcOrd="2" destOrd="0" parTransId="{AB0517CA-CA9F-4794-B2FC-23A74825728B}" sibTransId="{9B44E6E7-4317-4936-9A32-BB5DF3D4EB10}"/>
    <dgm:cxn modelId="{2D343129-1B3B-45F3-8582-B8FCE6B7E67B}" type="presOf" srcId="{FBA9BAC0-F63E-4128-BD9A-5FF5AF3C4447}" destId="{3C1F7A49-06E3-4A44-9F59-3D5F7FE8C63D}" srcOrd="0" destOrd="0" presId="urn:microsoft.com/office/officeart/2008/layout/LinedList"/>
    <dgm:cxn modelId="{1B68235F-6B1C-47BF-9959-8FDBA8E4B180}" type="presOf" srcId="{165F1E33-73D5-44DF-81DF-D7372938452A}" destId="{D9D54755-B4F7-4265-9330-072957B684DE}" srcOrd="0" destOrd="0" presId="urn:microsoft.com/office/officeart/2008/layout/LinedList"/>
    <dgm:cxn modelId="{BA1DFF45-03E1-44D5-A42E-379449854DD3}" srcId="{3EA223D8-509A-4365-926B-C63A4FC7E6FB}" destId="{99F86F7F-C6D8-460E-AC45-C5FA3FF53119}" srcOrd="3" destOrd="0" parTransId="{1DFD62A6-9DCD-4141-8A21-A8EB226F1307}" sibTransId="{25E9C96C-AF6C-479B-9B16-2BA35354E8E1}"/>
    <dgm:cxn modelId="{11648355-8DD1-4454-AB65-B05BE63167B7}" type="presOf" srcId="{99F86F7F-C6D8-460E-AC45-C5FA3FF53119}" destId="{6879473A-20A7-4C13-9898-F5EFA8DEBFA2}" srcOrd="0" destOrd="0" presId="urn:microsoft.com/office/officeart/2008/layout/LinedList"/>
    <dgm:cxn modelId="{20102E7D-7869-43E5-AF98-2D327CECCF19}" type="presOf" srcId="{3EA223D8-509A-4365-926B-C63A4FC7E6FB}" destId="{BE745D32-7DED-4113-9FE3-FFD9F7C9CF66}" srcOrd="0" destOrd="0" presId="urn:microsoft.com/office/officeart/2008/layout/LinedList"/>
    <dgm:cxn modelId="{0EEF788E-67E4-4C56-B39D-47EDA9762796}" type="presOf" srcId="{79C6B364-B988-4923-ADA3-70F6D4A9FC8C}" destId="{99F7BF4E-CF62-4F09-8CA5-070282F3F12D}" srcOrd="0" destOrd="0" presId="urn:microsoft.com/office/officeart/2008/layout/LinedList"/>
    <dgm:cxn modelId="{DADC50AE-F35C-4069-AFA6-832F11FBE823}" srcId="{3EA223D8-509A-4365-926B-C63A4FC7E6FB}" destId="{FBA9BAC0-F63E-4128-BD9A-5FF5AF3C4447}" srcOrd="1" destOrd="0" parTransId="{4CD5E679-4DCD-4F15-AB09-A5E4E79FFB9D}" sibTransId="{0793A81F-B91D-4A10-B9F3-CF37EF26CF88}"/>
    <dgm:cxn modelId="{B0E47BDF-66B2-41DB-9710-C9A1C872E74E}" srcId="{3EA223D8-509A-4365-926B-C63A4FC7E6FB}" destId="{79C6B364-B988-4923-ADA3-70F6D4A9FC8C}" srcOrd="0" destOrd="0" parTransId="{EE53320C-3BDC-41D3-A6CD-16DA087EB267}" sibTransId="{02095468-3A4A-4427-87AF-00E4F5818A8C}"/>
    <dgm:cxn modelId="{D1398054-1600-46BD-81AE-DA41CA8D4FC5}" type="presParOf" srcId="{BE745D32-7DED-4113-9FE3-FFD9F7C9CF66}" destId="{622C5640-F604-42E3-AF4B-3F04C2D715C0}" srcOrd="0" destOrd="0" presId="urn:microsoft.com/office/officeart/2008/layout/LinedList"/>
    <dgm:cxn modelId="{0F4D9326-6EA3-46B1-987F-EB9E431F4930}" type="presParOf" srcId="{BE745D32-7DED-4113-9FE3-FFD9F7C9CF66}" destId="{AB0C8D68-0354-4B6B-A6FF-1D474595D733}" srcOrd="1" destOrd="0" presId="urn:microsoft.com/office/officeart/2008/layout/LinedList"/>
    <dgm:cxn modelId="{43E883B6-573A-4573-A73D-6FEDAA22AAE1}" type="presParOf" srcId="{AB0C8D68-0354-4B6B-A6FF-1D474595D733}" destId="{99F7BF4E-CF62-4F09-8CA5-070282F3F12D}" srcOrd="0" destOrd="0" presId="urn:microsoft.com/office/officeart/2008/layout/LinedList"/>
    <dgm:cxn modelId="{A7A310A2-B74D-4D81-B8D8-91B29460496F}" type="presParOf" srcId="{AB0C8D68-0354-4B6B-A6FF-1D474595D733}" destId="{00FB5FA9-D8CB-4338-B86C-394D972DB89D}" srcOrd="1" destOrd="0" presId="urn:microsoft.com/office/officeart/2008/layout/LinedList"/>
    <dgm:cxn modelId="{43853E2F-ABFA-4373-804E-697ABDB6A091}" type="presParOf" srcId="{BE745D32-7DED-4113-9FE3-FFD9F7C9CF66}" destId="{1855F852-5455-403C-8421-7389DCF1304D}" srcOrd="2" destOrd="0" presId="urn:microsoft.com/office/officeart/2008/layout/LinedList"/>
    <dgm:cxn modelId="{A9CCFACA-AB3A-4790-A312-B741412AE616}" type="presParOf" srcId="{BE745D32-7DED-4113-9FE3-FFD9F7C9CF66}" destId="{D800985B-C698-44FC-8783-2EF2FB38377A}" srcOrd="3" destOrd="0" presId="urn:microsoft.com/office/officeart/2008/layout/LinedList"/>
    <dgm:cxn modelId="{564F7AF7-5C00-44B5-B882-1A9CD5B48782}" type="presParOf" srcId="{D800985B-C698-44FC-8783-2EF2FB38377A}" destId="{3C1F7A49-06E3-4A44-9F59-3D5F7FE8C63D}" srcOrd="0" destOrd="0" presId="urn:microsoft.com/office/officeart/2008/layout/LinedList"/>
    <dgm:cxn modelId="{88974E7F-DE15-4607-9957-F0ED558493A9}" type="presParOf" srcId="{D800985B-C698-44FC-8783-2EF2FB38377A}" destId="{B333120A-DCD8-410E-A912-624DE74412BD}" srcOrd="1" destOrd="0" presId="urn:microsoft.com/office/officeart/2008/layout/LinedList"/>
    <dgm:cxn modelId="{949C808D-D0EE-4551-8D6D-EC379F4F130F}" type="presParOf" srcId="{BE745D32-7DED-4113-9FE3-FFD9F7C9CF66}" destId="{D08CF978-F9FD-47EB-A6CD-5CE09D3D5768}" srcOrd="4" destOrd="0" presId="urn:microsoft.com/office/officeart/2008/layout/LinedList"/>
    <dgm:cxn modelId="{EF8A939C-6DBB-43D2-BFC3-86BEFC9C4A9D}" type="presParOf" srcId="{BE745D32-7DED-4113-9FE3-FFD9F7C9CF66}" destId="{BE87DBD5-7CEF-47CC-B215-429C3C276DDA}" srcOrd="5" destOrd="0" presId="urn:microsoft.com/office/officeart/2008/layout/LinedList"/>
    <dgm:cxn modelId="{C1F5E348-6A93-495A-8C90-1C497604CA26}" type="presParOf" srcId="{BE87DBD5-7CEF-47CC-B215-429C3C276DDA}" destId="{D9D54755-B4F7-4265-9330-072957B684DE}" srcOrd="0" destOrd="0" presId="urn:microsoft.com/office/officeart/2008/layout/LinedList"/>
    <dgm:cxn modelId="{F7C48694-AC37-4408-B5C9-5DE613DA137D}" type="presParOf" srcId="{BE87DBD5-7CEF-47CC-B215-429C3C276DDA}" destId="{B6733439-668F-4B63-8C40-7C81FCE57295}" srcOrd="1" destOrd="0" presId="urn:microsoft.com/office/officeart/2008/layout/LinedList"/>
    <dgm:cxn modelId="{F333AB7C-B056-421E-834C-1AD76C75D4FC}" type="presParOf" srcId="{BE745D32-7DED-4113-9FE3-FFD9F7C9CF66}" destId="{BB845821-43B3-4214-98D5-029DA3EDF162}" srcOrd="6" destOrd="0" presId="urn:microsoft.com/office/officeart/2008/layout/LinedList"/>
    <dgm:cxn modelId="{E2D2ECB9-8C00-48F9-97A2-98CB2B32103D}" type="presParOf" srcId="{BE745D32-7DED-4113-9FE3-FFD9F7C9CF66}" destId="{68580ECC-5873-4B3A-B5F9-B4690BA7E821}" srcOrd="7" destOrd="0" presId="urn:microsoft.com/office/officeart/2008/layout/LinedList"/>
    <dgm:cxn modelId="{2CD94297-7ADE-4EF7-97FD-403DF138DC26}" type="presParOf" srcId="{68580ECC-5873-4B3A-B5F9-B4690BA7E821}" destId="{6879473A-20A7-4C13-9898-F5EFA8DEBFA2}" srcOrd="0" destOrd="0" presId="urn:microsoft.com/office/officeart/2008/layout/LinedList"/>
    <dgm:cxn modelId="{75D6F365-40DE-42CF-BBB2-4D7E5D42B6AA}" type="presParOf" srcId="{68580ECC-5873-4B3A-B5F9-B4690BA7E821}" destId="{F4036450-B269-4CF9-9C49-07CB9CA18EF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1F81A-C20B-4C7B-8D59-E6A806DBB332}">
      <dsp:nvSpPr>
        <dsp:cNvPr id="0" name=""/>
        <dsp:cNvSpPr/>
      </dsp:nvSpPr>
      <dsp:spPr>
        <a:xfrm>
          <a:off x="855070" y="1164"/>
          <a:ext cx="3687075" cy="36870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PHASE  1 – what do we have? 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what do we want?</a:t>
          </a:r>
        </a:p>
      </dsp:txBody>
      <dsp:txXfrm>
        <a:off x="1395030" y="541124"/>
        <a:ext cx="2607155" cy="2607155"/>
      </dsp:txXfrm>
    </dsp:sp>
    <dsp:sp modelId="{5846074A-5D14-4470-936E-A6026DCBF66A}">
      <dsp:nvSpPr>
        <dsp:cNvPr id="0" name=""/>
        <dsp:cNvSpPr/>
      </dsp:nvSpPr>
      <dsp:spPr>
        <a:xfrm rot="5400000">
          <a:off x="4846329" y="1356165"/>
          <a:ext cx="1290476" cy="977074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DF369-0369-4BCD-B0B7-40CCF002646A}">
      <dsp:nvSpPr>
        <dsp:cNvPr id="0" name=""/>
        <dsp:cNvSpPr/>
      </dsp:nvSpPr>
      <dsp:spPr>
        <a:xfrm>
          <a:off x="6385683" y="1164"/>
          <a:ext cx="3687075" cy="36870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PHASE 2 – how do we get there?</a:t>
          </a:r>
        </a:p>
      </dsp:txBody>
      <dsp:txXfrm>
        <a:off x="6925643" y="541124"/>
        <a:ext cx="2607155" cy="26071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C5640-F604-42E3-AF4B-3F04C2D715C0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7BF4E-CF62-4F09-8CA5-070282F3F12D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Steering Committee – Ben and Rusty</a:t>
          </a:r>
        </a:p>
      </dsp:txBody>
      <dsp:txXfrm>
        <a:off x="0" y="0"/>
        <a:ext cx="10515600" cy="1087834"/>
      </dsp:txXfrm>
    </dsp:sp>
    <dsp:sp modelId="{1855F852-5455-403C-8421-7389DCF1304D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1F7A49-06E3-4A44-9F59-3D5F7FE8C63D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Project Tabling – Arbor Day 2024</a:t>
          </a:r>
        </a:p>
      </dsp:txBody>
      <dsp:txXfrm>
        <a:off x="0" y="1087834"/>
        <a:ext cx="10515600" cy="1087834"/>
      </dsp:txXfrm>
    </dsp:sp>
    <dsp:sp modelId="{D08CF978-F9FD-47EB-A6CD-5CE09D3D5768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54755-B4F7-4265-9330-072957B684DE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Stakeholder interview – late Fall/winter 2025 </a:t>
          </a:r>
        </a:p>
      </dsp:txBody>
      <dsp:txXfrm>
        <a:off x="0" y="2175669"/>
        <a:ext cx="10515600" cy="1087834"/>
      </dsp:txXfrm>
    </dsp:sp>
    <dsp:sp modelId="{BB845821-43B3-4214-98D5-029DA3EDF162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79473A-20A7-4C13-9898-F5EFA8DEBFA2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Adoption – support</a:t>
          </a:r>
        </a:p>
      </dsp:txBody>
      <dsp:txXfrm>
        <a:off x="0" y="3263503"/>
        <a:ext cx="10515600" cy="108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7F1EC-F6E5-47C2-8CD7-8539BE37B270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31866-B95F-46B2-8203-23CCB5E3C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5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531866-B95F-46B2-8203-23CCB5E3C7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01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531866-B95F-46B2-8203-23CCB5E3C7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5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3F7C0-301C-0FD1-AECD-08EDE4EE5E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6E8794-7CAD-2DC7-E5E5-E64625A2F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0A1E0-C134-3C6B-8856-81ADECB6F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257-9AB6-4FA1-B7A5-FA81803F701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10ABF-316F-0DFD-F099-E31100A7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E50A0-9E43-945C-6930-848488BE7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79F2-3934-4C5A-BAEC-FF48E9FBB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2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544A8-DC92-4798-7D80-B0D95F470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CD188-9649-E0D8-C4CD-B9417EC39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9A392-7AD7-F1E9-29AD-E9F793CB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257-9AB6-4FA1-B7A5-FA81803F701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7AB87-F525-B029-28EE-464C36E1B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F4AF0-0F9F-3C5A-488A-A72663CC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79F2-3934-4C5A-BAEC-FF48E9FBB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7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AB213B-EABE-38E7-E9B2-BDA4A8D1E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68015-6F20-C608-7668-4544F0601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2A5DC-6D2B-A430-CBEF-CBBCFE1DA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257-9AB6-4FA1-B7A5-FA81803F701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01011-194C-DFA2-D018-302FBB9C8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0CD3A-4078-CF7E-8882-1DA1D09D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79F2-3934-4C5A-BAEC-FF48E9FBB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9B14F-8D22-6E0F-1BDE-FCF66AED7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5569E-1E01-FE84-5DD7-66FD417B9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E35C4-02BA-0502-8C1E-E97220615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257-9AB6-4FA1-B7A5-FA81803F701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11BC3-FE59-20FC-197A-ED1F299C6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5B84C-F67C-72BD-0F78-417FA6894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79F2-3934-4C5A-BAEC-FF48E9FBB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6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AE726-1B3D-98F1-327E-DD04E707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6B639-E040-73A8-54D6-A604D32A9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BCEBB-A2A7-5CE9-F150-6E06F6C24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257-9AB6-4FA1-B7A5-FA81803F701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C401F-2B4A-1A14-E88C-8B86B6BF2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DDEAA-4CCF-9FF0-3346-417EF852D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79F2-3934-4C5A-BAEC-FF48E9FBB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6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EF922-70AF-CB0E-F469-44ED994E5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D187F-89BA-5557-C893-5DCAAF3D9E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24023-CC47-99E2-70D3-FA2071141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77FAE-FBEB-36ED-22DA-1BB8E28C6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257-9AB6-4FA1-B7A5-FA81803F701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BF52C-38E2-E9C2-4C26-B9B96A0CE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6BC50-D0F0-3715-CF92-A470444E6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79F2-3934-4C5A-BAEC-FF48E9FBB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4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4B2A6-131C-5A7D-5450-E1F54F344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B935D-B9EA-51B6-A5C4-DC349021A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65AA21-0CFB-A578-FE55-75E73CA9E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0C7476-2694-7AA1-2A48-2BDCCB7BE6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74E81-A78F-376F-3CDC-400C67289A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FAC142-5A83-3D42-E5C4-18F62EFB7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257-9AB6-4FA1-B7A5-FA81803F701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1A4B40-AE00-5445-B649-5B672C12B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1F9CF5-D8D6-E519-A43E-DAD7DE1FD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79F2-3934-4C5A-BAEC-FF48E9FBB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8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7B2D4-CFA8-9D36-0F0D-6C3F44835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6B904B-C755-CC63-3902-206B9D61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257-9AB6-4FA1-B7A5-FA81803F701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04B036-8B0F-CDE7-3247-02D88E0EC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E10A7-720C-70E5-C9D0-361144B6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79F2-3934-4C5A-BAEC-FF48E9FBB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2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A43DF2-A992-2629-5254-94AA769AC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257-9AB6-4FA1-B7A5-FA81803F701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E9AF16-49A6-86E9-1314-D2A2A8BAA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B07E7-95C4-1205-5E76-C726388BE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79F2-3934-4C5A-BAEC-FF48E9FBB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10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CBD62-F1DF-A3F4-F085-701A51FCA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D0E9E-D4A7-7969-6426-50E7557DE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E6F6E0-7D8D-1FF0-1521-0DDC20247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95DC4-AD8E-9592-9DDD-40C5DAAF2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257-9AB6-4FA1-B7A5-FA81803F701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240A2-2721-76C6-A59F-999D26717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C2FD3-2510-CC04-D0EE-5A8B5876E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79F2-3934-4C5A-BAEC-FF48E9FBB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2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6C21F-8BE7-A126-2167-6AD41F410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639C53-9B7A-2109-9099-F3B737E28C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AEAA6-43A7-CE60-D42F-23D12B4A3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CD4F0-332C-4DDA-01BD-49A2E5946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257-9AB6-4FA1-B7A5-FA81803F701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867A5-037C-85C1-DC59-2103B164A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36F1CC-486B-294E-9963-9E2335316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79F2-3934-4C5A-BAEC-FF48E9FBB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3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49EA4F-4DF6-8564-C1BC-A4D8A73CE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F6F5E-6673-207C-1A6E-7626EBBBC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8501C-F116-E51E-0B9A-1E7562B397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D23257-9AB6-4FA1-B7A5-FA81803F701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DDC42-F2A6-CB1D-9100-96B8A07FA0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02E73-7F91-8D97-500E-68CAB303C6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6B79F2-3934-4C5A-BAEC-FF48E9FBB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0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group of people walking in the woods&#10;&#10;Description automatically generated">
            <a:extLst>
              <a:ext uri="{FF2B5EF4-FFF2-40B4-BE49-F238E27FC236}">
                <a16:creationId xmlns:a16="http://schemas.microsoft.com/office/drawing/2014/main" id="{B2447211-A754-42FE-B1F7-F85FEC238F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4101"/>
            <a:ext cx="11277600" cy="374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9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397BF8-D27F-55C6-BCFA-E33FEE2BF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an Urban Forest Master Plan?</a:t>
            </a:r>
            <a:endParaRPr lang="en-US" sz="48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86AB38-9ABF-3033-FC0D-279E77C61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20-year planning document identifying a vision, goals, and guiding principles for managing the city’s urban forest. It will use an adaptive management approach with 5-year implementation cycles including key steps and priorities with performance indicators for tracking progress.</a:t>
            </a:r>
          </a:p>
        </p:txBody>
      </p:sp>
    </p:spTree>
    <p:extLst>
      <p:ext uri="{BB962C8B-B14F-4D97-AF65-F5344CB8AC3E}">
        <p14:creationId xmlns:p14="http://schemas.microsoft.com/office/powerpoint/2010/main" val="170451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EE3881-854D-8DD6-4AD8-507A31D304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127436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 descr="A group of people walking in the woods&#10;&#10;Description automatically generated">
            <a:extLst>
              <a:ext uri="{FF2B5EF4-FFF2-40B4-BE49-F238E27FC236}">
                <a16:creationId xmlns:a16="http://schemas.microsoft.com/office/drawing/2014/main" id="{5F0B8010-46F5-2DA6-0AD5-A344989ADA8D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126"/>
          <a:stretch/>
        </p:blipFill>
        <p:spPr>
          <a:xfrm>
            <a:off x="106218" y="113833"/>
            <a:ext cx="11979564" cy="194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973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3733" b="1" dirty="0">
                <a:solidFill>
                  <a:srgbClr val="F3F7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Schedule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559E-9B7D-4F23-B026-3C16E9176C29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FFD709D-4985-47A4-AE16-11C36575C6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43456"/>
              </p:ext>
            </p:extLst>
          </p:nvPr>
        </p:nvGraphicFramePr>
        <p:xfrm>
          <a:off x="998305" y="1825845"/>
          <a:ext cx="8861417" cy="4889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7354">
                  <a:extLst>
                    <a:ext uri="{9D8B030D-6E8A-4147-A177-3AD203B41FA5}">
                      <a16:colId xmlns:a16="http://schemas.microsoft.com/office/drawing/2014/main" val="3081543253"/>
                    </a:ext>
                  </a:extLst>
                </a:gridCol>
                <a:gridCol w="551815">
                  <a:extLst>
                    <a:ext uri="{9D8B030D-6E8A-4147-A177-3AD203B41FA5}">
                      <a16:colId xmlns:a16="http://schemas.microsoft.com/office/drawing/2014/main" val="2712369530"/>
                    </a:ext>
                  </a:extLst>
                </a:gridCol>
                <a:gridCol w="588328">
                  <a:extLst>
                    <a:ext uri="{9D8B030D-6E8A-4147-A177-3AD203B41FA5}">
                      <a16:colId xmlns:a16="http://schemas.microsoft.com/office/drawing/2014/main" val="1722661731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1985055454"/>
                    </a:ext>
                  </a:extLst>
                </a:gridCol>
                <a:gridCol w="653415">
                  <a:extLst>
                    <a:ext uri="{9D8B030D-6E8A-4147-A177-3AD203B41FA5}">
                      <a16:colId xmlns:a16="http://schemas.microsoft.com/office/drawing/2014/main" val="3686965089"/>
                    </a:ext>
                  </a:extLst>
                </a:gridCol>
                <a:gridCol w="572452">
                  <a:extLst>
                    <a:ext uri="{9D8B030D-6E8A-4147-A177-3AD203B41FA5}">
                      <a16:colId xmlns:a16="http://schemas.microsoft.com/office/drawing/2014/main" val="2660920232"/>
                    </a:ext>
                  </a:extLst>
                </a:gridCol>
                <a:gridCol w="596138">
                  <a:extLst>
                    <a:ext uri="{9D8B030D-6E8A-4147-A177-3AD203B41FA5}">
                      <a16:colId xmlns:a16="http://schemas.microsoft.com/office/drawing/2014/main" val="1522233903"/>
                    </a:ext>
                  </a:extLst>
                </a:gridCol>
                <a:gridCol w="601028">
                  <a:extLst>
                    <a:ext uri="{9D8B030D-6E8A-4147-A177-3AD203B41FA5}">
                      <a16:colId xmlns:a16="http://schemas.microsoft.com/office/drawing/2014/main" val="2237842748"/>
                    </a:ext>
                  </a:extLst>
                </a:gridCol>
                <a:gridCol w="826706">
                  <a:extLst>
                    <a:ext uri="{9D8B030D-6E8A-4147-A177-3AD203B41FA5}">
                      <a16:colId xmlns:a16="http://schemas.microsoft.com/office/drawing/2014/main" val="959946086"/>
                    </a:ext>
                  </a:extLst>
                </a:gridCol>
                <a:gridCol w="820616">
                  <a:extLst>
                    <a:ext uri="{9D8B030D-6E8A-4147-A177-3AD203B41FA5}">
                      <a16:colId xmlns:a16="http://schemas.microsoft.com/office/drawing/2014/main" val="2255354533"/>
                    </a:ext>
                  </a:extLst>
                </a:gridCol>
              </a:tblGrid>
              <a:tr h="6103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Jun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July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Aug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Sept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Oct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Nov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Dec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Jan 25’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Feb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822150888"/>
                  </a:ext>
                </a:extLst>
              </a:tr>
              <a:tr h="1074526">
                <a:tc>
                  <a:txBody>
                    <a:bodyPr/>
                    <a:lstStyle/>
                    <a:p>
                      <a:r>
                        <a:rPr lang="en-US" sz="1900" b="1" dirty="0"/>
                        <a:t>Public Outreach: </a:t>
                      </a:r>
                      <a:r>
                        <a:rPr lang="en-US" sz="1600" b="0" dirty="0"/>
                        <a:t>public meetings, tabling events, surveys, Engage Fairfax</a:t>
                      </a:r>
                      <a:endParaRPr lang="en-US" sz="19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837921596"/>
                  </a:ext>
                </a:extLst>
              </a:tr>
              <a:tr h="10258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Stakeholder Participation: </a:t>
                      </a:r>
                      <a:r>
                        <a:rPr lang="en-US" sz="1600" b="0" dirty="0"/>
                        <a:t>steering committee, stakeholder interviews</a:t>
                      </a:r>
                      <a:endParaRPr lang="en-US" sz="1900" dirty="0"/>
                    </a:p>
                    <a:p>
                      <a:endParaRPr lang="en-US" sz="1600" b="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544131206"/>
                  </a:ext>
                </a:extLst>
              </a:tr>
              <a:tr h="1037492">
                <a:tc>
                  <a:txBody>
                    <a:bodyPr/>
                    <a:lstStyle/>
                    <a:p>
                      <a:r>
                        <a:rPr lang="en-US" sz="1900" b="1" dirty="0"/>
                        <a:t>State of the Urban Forest: </a:t>
                      </a:r>
                      <a:r>
                        <a:rPr lang="en-US" sz="1600" b="0" dirty="0"/>
                        <a:t>policy review, invasive assessment, program/resource  evaluation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547431943"/>
                  </a:ext>
                </a:extLst>
              </a:tr>
              <a:tr h="629367">
                <a:tc>
                  <a:txBody>
                    <a:bodyPr/>
                    <a:lstStyle/>
                    <a:p>
                      <a:r>
                        <a:rPr lang="en-US" sz="1900" b="1" dirty="0"/>
                        <a:t>Master Plan: </a:t>
                      </a:r>
                      <a:r>
                        <a:rPr lang="en-US" sz="1600" b="0" dirty="0"/>
                        <a:t>draft outline</a:t>
                      </a:r>
                      <a:r>
                        <a:rPr lang="en-US" sz="1600" b="1" dirty="0"/>
                        <a:t> </a:t>
                      </a:r>
                      <a:endParaRPr lang="en-US" sz="1600" b="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84473159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10092E66-8CE0-A6F3-4603-50CE4949DD53}"/>
              </a:ext>
            </a:extLst>
          </p:cNvPr>
          <p:cNvSpPr/>
          <p:nvPr/>
        </p:nvSpPr>
        <p:spPr>
          <a:xfrm>
            <a:off x="4510657" y="1382944"/>
            <a:ext cx="4672285" cy="492443"/>
          </a:xfrm>
          <a:prstGeom prst="rect">
            <a:avLst/>
          </a:prstGeom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Phase 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AC51AB-9AEF-1EAE-282E-1D8BB234E44A}"/>
              </a:ext>
            </a:extLst>
          </p:cNvPr>
          <p:cNvSpPr/>
          <p:nvPr/>
        </p:nvSpPr>
        <p:spPr>
          <a:xfrm>
            <a:off x="3991221" y="2835286"/>
            <a:ext cx="5575419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9D89D0-5DFF-0233-EB60-FE6F397C1BD6}"/>
              </a:ext>
            </a:extLst>
          </p:cNvPr>
          <p:cNvSpPr/>
          <p:nvPr/>
        </p:nvSpPr>
        <p:spPr>
          <a:xfrm>
            <a:off x="7174350" y="4400542"/>
            <a:ext cx="2602695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stakeholder interviews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B23A6F-A4E3-9B0D-39A1-E03C363C5393}"/>
              </a:ext>
            </a:extLst>
          </p:cNvPr>
          <p:cNvSpPr/>
          <p:nvPr/>
        </p:nvSpPr>
        <p:spPr>
          <a:xfrm>
            <a:off x="4628592" y="3927308"/>
            <a:ext cx="515072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EE3929-8558-FF50-69AD-C8A389D3BB8D}"/>
              </a:ext>
            </a:extLst>
          </p:cNvPr>
          <p:cNvSpPr/>
          <p:nvPr/>
        </p:nvSpPr>
        <p:spPr>
          <a:xfrm>
            <a:off x="7578246" y="6199341"/>
            <a:ext cx="2281476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i="1" dirty="0"/>
              <a:t>development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986AB89-FCF1-BBC5-8694-9BC76B51E1CD}"/>
              </a:ext>
            </a:extLst>
          </p:cNvPr>
          <p:cNvSpPr/>
          <p:nvPr/>
        </p:nvSpPr>
        <p:spPr>
          <a:xfrm>
            <a:off x="4796648" y="2834771"/>
            <a:ext cx="304800" cy="304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9CA916D-709E-5AAB-D436-A15C1EA36497}"/>
              </a:ext>
            </a:extLst>
          </p:cNvPr>
          <p:cNvSpPr/>
          <p:nvPr/>
        </p:nvSpPr>
        <p:spPr>
          <a:xfrm>
            <a:off x="5984646" y="3927308"/>
            <a:ext cx="3048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DF26DA9-EB84-ABE2-75A6-E89FFD922D60}"/>
              </a:ext>
            </a:extLst>
          </p:cNvPr>
          <p:cNvSpPr/>
          <p:nvPr/>
        </p:nvSpPr>
        <p:spPr>
          <a:xfrm>
            <a:off x="4779425" y="3920327"/>
            <a:ext cx="3048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0E06D53-E0D1-1AAE-20FB-C3A76DC151C1}"/>
              </a:ext>
            </a:extLst>
          </p:cNvPr>
          <p:cNvSpPr/>
          <p:nvPr/>
        </p:nvSpPr>
        <p:spPr>
          <a:xfrm>
            <a:off x="10029176" y="2497272"/>
            <a:ext cx="304800" cy="304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E093151-3012-8380-6D34-744DB989627C}"/>
              </a:ext>
            </a:extLst>
          </p:cNvPr>
          <p:cNvSpPr/>
          <p:nvPr/>
        </p:nvSpPr>
        <p:spPr>
          <a:xfrm>
            <a:off x="10029176" y="2985176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CC80092-C5BB-4235-66F0-CD8A7573F7E6}"/>
              </a:ext>
            </a:extLst>
          </p:cNvPr>
          <p:cNvSpPr/>
          <p:nvPr/>
        </p:nvSpPr>
        <p:spPr>
          <a:xfrm>
            <a:off x="10029176" y="3452529"/>
            <a:ext cx="3048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6F98DD1-866C-0337-B6DC-F5390DAEE362}"/>
              </a:ext>
            </a:extLst>
          </p:cNvPr>
          <p:cNvSpPr txBox="1"/>
          <p:nvPr/>
        </p:nvSpPr>
        <p:spPr>
          <a:xfrm>
            <a:off x="10277995" y="2437241"/>
            <a:ext cx="14977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Public meeting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8D851D4-E470-907A-79E5-3995617DD535}"/>
              </a:ext>
            </a:extLst>
          </p:cNvPr>
          <p:cNvSpPr txBox="1"/>
          <p:nvPr/>
        </p:nvSpPr>
        <p:spPr>
          <a:xfrm>
            <a:off x="10290453" y="2934004"/>
            <a:ext cx="14325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Tabling events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D54D861-0E7F-C867-BDFC-BBDDBCD8A8A7}"/>
              </a:ext>
            </a:extLst>
          </p:cNvPr>
          <p:cNvSpPr txBox="1"/>
          <p:nvPr/>
        </p:nvSpPr>
        <p:spPr>
          <a:xfrm>
            <a:off x="10278001" y="3399963"/>
            <a:ext cx="19186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Steering committee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D1439A2-4CB9-0365-A1CA-FEFE2DF1F236}"/>
              </a:ext>
            </a:extLst>
          </p:cNvPr>
          <p:cNvSpPr/>
          <p:nvPr/>
        </p:nvSpPr>
        <p:spPr>
          <a:xfrm>
            <a:off x="6984305" y="2836012"/>
            <a:ext cx="304800" cy="304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42938F6-1A76-1942-7513-A5D5532E6F47}"/>
              </a:ext>
            </a:extLst>
          </p:cNvPr>
          <p:cNvSpPr/>
          <p:nvPr/>
        </p:nvSpPr>
        <p:spPr>
          <a:xfrm>
            <a:off x="6464140" y="2832776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1E87D15-3F98-F46B-5AA9-6E98D4A77E54}"/>
              </a:ext>
            </a:extLst>
          </p:cNvPr>
          <p:cNvSpPr/>
          <p:nvPr/>
        </p:nvSpPr>
        <p:spPr>
          <a:xfrm>
            <a:off x="7189867" y="3920327"/>
            <a:ext cx="3048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65E9242-5843-C4AC-ADB0-65EDBC922FFE}"/>
              </a:ext>
            </a:extLst>
          </p:cNvPr>
          <p:cNvSpPr/>
          <p:nvPr/>
        </p:nvSpPr>
        <p:spPr>
          <a:xfrm>
            <a:off x="8458200" y="3920327"/>
            <a:ext cx="3048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165EA0-E5C0-AA56-1FD1-20326C906DF3}"/>
              </a:ext>
            </a:extLst>
          </p:cNvPr>
          <p:cNvSpPr/>
          <p:nvPr/>
        </p:nvSpPr>
        <p:spPr>
          <a:xfrm>
            <a:off x="4201627" y="5398755"/>
            <a:ext cx="1894373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i="1" dirty="0"/>
              <a:t>review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6DC92C-21CA-5FDF-09A3-6AB333670272}"/>
              </a:ext>
            </a:extLst>
          </p:cNvPr>
          <p:cNvSpPr/>
          <p:nvPr/>
        </p:nvSpPr>
        <p:spPr>
          <a:xfrm>
            <a:off x="6201529" y="5398755"/>
            <a:ext cx="2281476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i="1" dirty="0"/>
              <a:t>summarize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2F19A32A-F87C-212A-0ACB-71079B433DE0}"/>
              </a:ext>
            </a:extLst>
          </p:cNvPr>
          <p:cNvSpPr/>
          <p:nvPr/>
        </p:nvSpPr>
        <p:spPr>
          <a:xfrm rot="18543358">
            <a:off x="3974805" y="3057525"/>
            <a:ext cx="1086507" cy="742950"/>
          </a:xfrm>
          <a:prstGeom prst="righ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  <a:effectLst>
            <a:glow rad="101600">
              <a:srgbClr val="FFC000">
                <a:alpha val="6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JULY 25</a:t>
            </a:r>
          </a:p>
        </p:txBody>
      </p:sp>
    </p:spTree>
    <p:extLst>
      <p:ext uri="{BB962C8B-B14F-4D97-AF65-F5344CB8AC3E}">
        <p14:creationId xmlns:p14="http://schemas.microsoft.com/office/powerpoint/2010/main" val="76003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3733" b="1" dirty="0">
                <a:solidFill>
                  <a:srgbClr val="F3F7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Schedule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FFD709D-4985-47A4-AE16-11C36575C6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296857"/>
              </p:ext>
            </p:extLst>
          </p:nvPr>
        </p:nvGraphicFramePr>
        <p:xfrm>
          <a:off x="1006761" y="1954573"/>
          <a:ext cx="8472217" cy="4367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7354">
                  <a:extLst>
                    <a:ext uri="{9D8B030D-6E8A-4147-A177-3AD203B41FA5}">
                      <a16:colId xmlns:a16="http://schemas.microsoft.com/office/drawing/2014/main" val="3081543253"/>
                    </a:ext>
                  </a:extLst>
                </a:gridCol>
                <a:gridCol w="589915">
                  <a:extLst>
                    <a:ext uri="{9D8B030D-6E8A-4147-A177-3AD203B41FA5}">
                      <a16:colId xmlns:a16="http://schemas.microsoft.com/office/drawing/2014/main" val="2712369530"/>
                    </a:ext>
                  </a:extLst>
                </a:gridCol>
                <a:gridCol w="588328">
                  <a:extLst>
                    <a:ext uri="{9D8B030D-6E8A-4147-A177-3AD203B41FA5}">
                      <a16:colId xmlns:a16="http://schemas.microsoft.com/office/drawing/2014/main" val="1722661731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1985055454"/>
                    </a:ext>
                  </a:extLst>
                </a:gridCol>
                <a:gridCol w="653415">
                  <a:extLst>
                    <a:ext uri="{9D8B030D-6E8A-4147-A177-3AD203B41FA5}">
                      <a16:colId xmlns:a16="http://schemas.microsoft.com/office/drawing/2014/main" val="3686965089"/>
                    </a:ext>
                  </a:extLst>
                </a:gridCol>
                <a:gridCol w="572452">
                  <a:extLst>
                    <a:ext uri="{9D8B030D-6E8A-4147-A177-3AD203B41FA5}">
                      <a16:colId xmlns:a16="http://schemas.microsoft.com/office/drawing/2014/main" val="2660920232"/>
                    </a:ext>
                  </a:extLst>
                </a:gridCol>
                <a:gridCol w="596138">
                  <a:extLst>
                    <a:ext uri="{9D8B030D-6E8A-4147-A177-3AD203B41FA5}">
                      <a16:colId xmlns:a16="http://schemas.microsoft.com/office/drawing/2014/main" val="1522233903"/>
                    </a:ext>
                  </a:extLst>
                </a:gridCol>
                <a:gridCol w="653415">
                  <a:extLst>
                    <a:ext uri="{9D8B030D-6E8A-4147-A177-3AD203B41FA5}">
                      <a16:colId xmlns:a16="http://schemas.microsoft.com/office/drawing/2014/main" val="2237842748"/>
                    </a:ext>
                  </a:extLst>
                </a:gridCol>
                <a:gridCol w="572452">
                  <a:extLst>
                    <a:ext uri="{9D8B030D-6E8A-4147-A177-3AD203B41FA5}">
                      <a16:colId xmlns:a16="http://schemas.microsoft.com/office/drawing/2014/main" val="959946086"/>
                    </a:ext>
                  </a:extLst>
                </a:gridCol>
                <a:gridCol w="595183">
                  <a:extLst>
                    <a:ext uri="{9D8B030D-6E8A-4147-A177-3AD203B41FA5}">
                      <a16:colId xmlns:a16="http://schemas.microsoft.com/office/drawing/2014/main" val="2255354533"/>
                    </a:ext>
                  </a:extLst>
                </a:gridCol>
              </a:tblGrid>
              <a:tr h="6103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Mar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Apr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May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June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July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Aug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Sept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Oct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Nov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822150888"/>
                  </a:ext>
                </a:extLst>
              </a:tr>
              <a:tr h="1056419">
                <a:tc>
                  <a:txBody>
                    <a:bodyPr/>
                    <a:lstStyle/>
                    <a:p>
                      <a:r>
                        <a:rPr lang="en-US" sz="1900" b="1" dirty="0"/>
                        <a:t>Public Outreach: </a:t>
                      </a:r>
                      <a:r>
                        <a:rPr lang="en-US" sz="1600" b="0" dirty="0"/>
                        <a:t>public meetings, tabling events, survey, Engage Fairfax</a:t>
                      </a:r>
                      <a:endParaRPr lang="en-US" sz="19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837921596"/>
                  </a:ext>
                </a:extLst>
              </a:tr>
              <a:tr h="10869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Stakeholder Participation: </a:t>
                      </a:r>
                      <a:r>
                        <a:rPr lang="en-US" sz="1600" b="0" dirty="0"/>
                        <a:t>steering committee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544131206"/>
                  </a:ext>
                </a:extLst>
              </a:tr>
              <a:tr h="714693">
                <a:tc>
                  <a:txBody>
                    <a:bodyPr/>
                    <a:lstStyle/>
                    <a:p>
                      <a:r>
                        <a:rPr lang="en-US" sz="1900" b="1" dirty="0"/>
                        <a:t>Master Plan: </a:t>
                      </a:r>
                      <a:r>
                        <a:rPr lang="en-US" sz="1600" b="0" dirty="0"/>
                        <a:t>transition outline to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0" dirty="0"/>
                        <a:t>1</a:t>
                      </a:r>
                      <a:r>
                        <a:rPr lang="en-US" sz="1600" b="0" baseline="30000" dirty="0"/>
                        <a:t>st</a:t>
                      </a:r>
                      <a:r>
                        <a:rPr lang="en-US" sz="1600" b="0" dirty="0"/>
                        <a:t> draft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547431943"/>
                  </a:ext>
                </a:extLst>
              </a:tr>
              <a:tr h="7146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/>
                        <a:t>Master Plan: </a:t>
                      </a:r>
                      <a:r>
                        <a:rPr lang="en-US" sz="1600" b="0" dirty="0"/>
                        <a:t>Final draft and adoption</a:t>
                      </a:r>
                    </a:p>
                    <a:p>
                      <a:endParaRPr lang="en-US" sz="1600" b="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456599501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10092E66-8CE0-A6F3-4603-50CE4949DD53}"/>
              </a:ext>
            </a:extLst>
          </p:cNvPr>
          <p:cNvSpPr/>
          <p:nvPr/>
        </p:nvSpPr>
        <p:spPr>
          <a:xfrm>
            <a:off x="4510657" y="1382944"/>
            <a:ext cx="4672285" cy="492443"/>
          </a:xfrm>
          <a:prstGeom prst="rect">
            <a:avLst/>
          </a:prstGeom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/>
              <a:t>Phase 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AC51AB-9AEF-1EAE-282E-1D8BB234E44A}"/>
              </a:ext>
            </a:extLst>
          </p:cNvPr>
          <p:cNvSpPr/>
          <p:nvPr/>
        </p:nvSpPr>
        <p:spPr>
          <a:xfrm>
            <a:off x="4201627" y="2834783"/>
            <a:ext cx="5150725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9D89D0-5DFF-0233-EB60-FE6F397C1BD6}"/>
              </a:ext>
            </a:extLst>
          </p:cNvPr>
          <p:cNvSpPr/>
          <p:nvPr/>
        </p:nvSpPr>
        <p:spPr>
          <a:xfrm>
            <a:off x="4158494" y="4292169"/>
            <a:ext cx="1680991" cy="379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stakeholder follows as needed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B23A6F-A4E3-9B0D-39A1-E03C363C5393}"/>
              </a:ext>
            </a:extLst>
          </p:cNvPr>
          <p:cNvSpPr/>
          <p:nvPr/>
        </p:nvSpPr>
        <p:spPr>
          <a:xfrm>
            <a:off x="4158495" y="3958245"/>
            <a:ext cx="5193857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EE3929-8558-FF50-69AD-C8A389D3BB8D}"/>
              </a:ext>
            </a:extLst>
          </p:cNvPr>
          <p:cNvSpPr/>
          <p:nvPr/>
        </p:nvSpPr>
        <p:spPr>
          <a:xfrm>
            <a:off x="4162917" y="4932799"/>
            <a:ext cx="2305679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i="1" dirty="0"/>
              <a:t>development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986AB89-FCF1-BBC5-8694-9BC76B51E1CD}"/>
              </a:ext>
            </a:extLst>
          </p:cNvPr>
          <p:cNvSpPr/>
          <p:nvPr/>
        </p:nvSpPr>
        <p:spPr>
          <a:xfrm>
            <a:off x="6182799" y="2838615"/>
            <a:ext cx="304800" cy="304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9CA916D-709E-5AAB-D436-A15C1EA36497}"/>
              </a:ext>
            </a:extLst>
          </p:cNvPr>
          <p:cNvSpPr/>
          <p:nvPr/>
        </p:nvSpPr>
        <p:spPr>
          <a:xfrm>
            <a:off x="5383477" y="3954133"/>
            <a:ext cx="3048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DF26DA9-EB84-ABE2-75A6-E89FFD922D60}"/>
              </a:ext>
            </a:extLst>
          </p:cNvPr>
          <p:cNvSpPr/>
          <p:nvPr/>
        </p:nvSpPr>
        <p:spPr>
          <a:xfrm>
            <a:off x="4212498" y="3954133"/>
            <a:ext cx="3048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0E06D53-E0D1-1AAE-20FB-C3A76DC151C1}"/>
              </a:ext>
            </a:extLst>
          </p:cNvPr>
          <p:cNvSpPr/>
          <p:nvPr/>
        </p:nvSpPr>
        <p:spPr>
          <a:xfrm>
            <a:off x="9814645" y="2506185"/>
            <a:ext cx="304800" cy="304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E093151-3012-8380-6D34-744DB989627C}"/>
              </a:ext>
            </a:extLst>
          </p:cNvPr>
          <p:cNvSpPr/>
          <p:nvPr/>
        </p:nvSpPr>
        <p:spPr>
          <a:xfrm>
            <a:off x="9814645" y="2994089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CC80092-C5BB-4235-66F0-CD8A7573F7E6}"/>
              </a:ext>
            </a:extLst>
          </p:cNvPr>
          <p:cNvSpPr/>
          <p:nvPr/>
        </p:nvSpPr>
        <p:spPr>
          <a:xfrm>
            <a:off x="9814645" y="3461442"/>
            <a:ext cx="3048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6F98DD1-866C-0337-B6DC-F5390DAEE362}"/>
              </a:ext>
            </a:extLst>
          </p:cNvPr>
          <p:cNvSpPr txBox="1"/>
          <p:nvPr/>
        </p:nvSpPr>
        <p:spPr>
          <a:xfrm>
            <a:off x="10063464" y="2446154"/>
            <a:ext cx="14977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Public meeting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8D851D4-E470-907A-79E5-3995617DD535}"/>
              </a:ext>
            </a:extLst>
          </p:cNvPr>
          <p:cNvSpPr txBox="1"/>
          <p:nvPr/>
        </p:nvSpPr>
        <p:spPr>
          <a:xfrm>
            <a:off x="10075922" y="2942917"/>
            <a:ext cx="14325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Tabling events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D54D861-0E7F-C867-BDFC-BBDDBCD8A8A7}"/>
              </a:ext>
            </a:extLst>
          </p:cNvPr>
          <p:cNvSpPr txBox="1"/>
          <p:nvPr/>
        </p:nvSpPr>
        <p:spPr>
          <a:xfrm>
            <a:off x="10063470" y="3408876"/>
            <a:ext cx="19186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Steering committee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D1439A2-4CB9-0365-A1CA-FEFE2DF1F236}"/>
              </a:ext>
            </a:extLst>
          </p:cNvPr>
          <p:cNvSpPr/>
          <p:nvPr/>
        </p:nvSpPr>
        <p:spPr>
          <a:xfrm>
            <a:off x="8617288" y="2834783"/>
            <a:ext cx="304800" cy="29889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42938F6-1A76-1942-7513-A5D5532E6F47}"/>
              </a:ext>
            </a:extLst>
          </p:cNvPr>
          <p:cNvSpPr/>
          <p:nvPr/>
        </p:nvSpPr>
        <p:spPr>
          <a:xfrm>
            <a:off x="5218924" y="2838615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1E87D15-3F98-F46B-5AA9-6E98D4A77E54}"/>
              </a:ext>
            </a:extLst>
          </p:cNvPr>
          <p:cNvSpPr/>
          <p:nvPr/>
        </p:nvSpPr>
        <p:spPr>
          <a:xfrm>
            <a:off x="6608459" y="3954133"/>
            <a:ext cx="3048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65E9242-5843-C4AC-ADB0-65EDBC922FFE}"/>
              </a:ext>
            </a:extLst>
          </p:cNvPr>
          <p:cNvSpPr/>
          <p:nvPr/>
        </p:nvSpPr>
        <p:spPr>
          <a:xfrm>
            <a:off x="7833441" y="3954133"/>
            <a:ext cx="3048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48DF855-3B3B-2BD8-B91E-56B6689CB6D9}"/>
              </a:ext>
            </a:extLst>
          </p:cNvPr>
          <p:cNvSpPr/>
          <p:nvPr/>
        </p:nvSpPr>
        <p:spPr>
          <a:xfrm>
            <a:off x="8305800" y="2830505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C3985F2-BF48-2DE2-99F5-7343CE0AFD3F}"/>
              </a:ext>
            </a:extLst>
          </p:cNvPr>
          <p:cNvSpPr/>
          <p:nvPr/>
        </p:nvSpPr>
        <p:spPr>
          <a:xfrm>
            <a:off x="9004420" y="3954133"/>
            <a:ext cx="304800" cy="304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E95BCC4-4D7B-06E4-F05C-16B5754A1D45}"/>
              </a:ext>
            </a:extLst>
          </p:cNvPr>
          <p:cNvSpPr/>
          <p:nvPr/>
        </p:nvSpPr>
        <p:spPr>
          <a:xfrm>
            <a:off x="6489082" y="4932799"/>
            <a:ext cx="545461" cy="304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>
              <a:highlight>
                <a:srgbClr val="000000"/>
              </a:highlight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9D83041-F3C9-C837-3DA6-A9F6464FD466}"/>
              </a:ext>
            </a:extLst>
          </p:cNvPr>
          <p:cNvSpPr/>
          <p:nvPr/>
        </p:nvSpPr>
        <p:spPr>
          <a:xfrm>
            <a:off x="7122826" y="5721437"/>
            <a:ext cx="1758704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i="1" dirty="0"/>
              <a:t>development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BBB8838-A415-BEF8-3F8C-6FA53568057C}"/>
              </a:ext>
            </a:extLst>
          </p:cNvPr>
          <p:cNvSpPr/>
          <p:nvPr/>
        </p:nvSpPr>
        <p:spPr>
          <a:xfrm>
            <a:off x="8910211" y="5721437"/>
            <a:ext cx="545461" cy="304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>
              <a:highlight>
                <a:srgbClr val="000000"/>
              </a:highlight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3E446D9-DE24-16EA-EEE6-F04091783220}"/>
              </a:ext>
            </a:extLst>
          </p:cNvPr>
          <p:cNvSpPr/>
          <p:nvPr/>
        </p:nvSpPr>
        <p:spPr>
          <a:xfrm>
            <a:off x="9814645" y="3954133"/>
            <a:ext cx="304800" cy="304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87410A7-C37F-1DE4-8C38-0EE6828429AA}"/>
              </a:ext>
            </a:extLst>
          </p:cNvPr>
          <p:cNvSpPr txBox="1"/>
          <p:nvPr/>
        </p:nvSpPr>
        <p:spPr>
          <a:xfrm>
            <a:off x="10063470" y="3901567"/>
            <a:ext cx="1540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Public hearings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CF12EDB-F2FB-A880-A338-8FC62379DCF4}"/>
              </a:ext>
            </a:extLst>
          </p:cNvPr>
          <p:cNvSpPr/>
          <p:nvPr/>
        </p:nvSpPr>
        <p:spPr>
          <a:xfrm>
            <a:off x="9016201" y="5725794"/>
            <a:ext cx="304800" cy="304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744540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7BFC6-90DE-1D88-48CD-8831A7E8C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5E79D-4697-7685-B814-B78B59394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Engagement Plan – active document for public engagement guided by the Steering Committee</a:t>
            </a:r>
          </a:p>
          <a:p>
            <a:r>
              <a:rPr lang="en-US" dirty="0"/>
              <a:t>Steering Committee – 12 members (Planning, Sustainability, Parks, Public Works, ESC)</a:t>
            </a:r>
          </a:p>
          <a:p>
            <a:r>
              <a:rPr lang="en-US" dirty="0"/>
              <a:t>Invasive Species Assessment &amp; Action Plan – all city parks, trails, and wooded city parcels</a:t>
            </a:r>
          </a:p>
          <a:p>
            <a:r>
              <a:rPr lang="en-US" dirty="0"/>
              <a:t>Urban Forest Master Plan – final document</a:t>
            </a:r>
          </a:p>
          <a:p>
            <a:r>
              <a:rPr lang="en-US" dirty="0"/>
              <a:t>5-Year Implementation Plan &amp; Activation – first set of key steps, resource needs, and program priorities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193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9738D4-FCFA-EDC5-5A4D-F19F9FCE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/>
              <a:t>ESC’s Role and Opportunities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1E15487-BA23-9FCE-410A-3F196AF2A3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3050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6086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2B0F128-FF15-B8F6-DAFA-9B969CDFF017}"/>
              </a:ext>
            </a:extLst>
          </p:cNvPr>
          <p:cNvSpPr/>
          <p:nvPr/>
        </p:nvSpPr>
        <p:spPr>
          <a:xfrm>
            <a:off x="2224630" y="2475345"/>
            <a:ext cx="5940315" cy="3919727"/>
          </a:xfrm>
          <a:prstGeom prst="roundRect">
            <a:avLst/>
          </a:prstGeom>
          <a:solidFill>
            <a:srgbClr val="C7FDE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8707CF-7741-E22F-6848-016DFE6C1855}"/>
              </a:ext>
            </a:extLst>
          </p:cNvPr>
          <p:cNvSpPr txBox="1">
            <a:spLocks/>
          </p:cNvSpPr>
          <p:nvPr/>
        </p:nvSpPr>
        <p:spPr>
          <a:xfrm>
            <a:off x="2496534" y="2932368"/>
            <a:ext cx="4975685" cy="242758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7532" indent="-413766" algn="ctr" defTabSz="1655064">
              <a:spcBef>
                <a:spcPts val="0"/>
              </a:spcBef>
              <a:buNone/>
            </a:pPr>
            <a:r>
              <a:rPr lang="en-US" sz="2400" b="1" kern="1200" dirty="0">
                <a:solidFill>
                  <a:schemeClr val="accent4">
                    <a:lumMod val="50000"/>
                  </a:schemeClr>
                </a:solidFill>
                <a:latin typeface="Aptos" panose="020B0004020202020204" pitchFamily="34" charset="0"/>
                <a:ea typeface="+mn-ea"/>
                <a:cs typeface="Arial" panose="020B0604020202020204" pitchFamily="34" charset="0"/>
              </a:rPr>
              <a:t>Engage Page Open </a:t>
            </a:r>
          </a:p>
          <a:p>
            <a:pPr marL="827532" indent="-413766" algn="ctr" defTabSz="1655064">
              <a:spcBef>
                <a:spcPts val="0"/>
              </a:spcBef>
              <a:buNone/>
            </a:pPr>
            <a:endParaRPr lang="en-US" sz="4344" b="1" kern="1200" dirty="0">
              <a:solidFill>
                <a:schemeClr val="accent4">
                  <a:lumMod val="50000"/>
                </a:schemeClr>
              </a:solidFill>
              <a:latin typeface="Aptos" panose="020B0004020202020204" pitchFamily="34" charset="0"/>
              <a:ea typeface="+mn-ea"/>
              <a:cs typeface="Arial" panose="020B0604020202020204" pitchFamily="34" charset="0"/>
            </a:endParaRPr>
          </a:p>
          <a:p>
            <a:pPr marL="827532" indent="-413766" algn="ctr" defTabSz="1655064">
              <a:spcBef>
                <a:spcPts val="0"/>
              </a:spcBef>
              <a:buNone/>
            </a:pPr>
            <a:r>
              <a:rPr lang="en-US" sz="2400" b="1" kern="1200" dirty="0">
                <a:solidFill>
                  <a:schemeClr val="accent4">
                    <a:lumMod val="50000"/>
                  </a:schemeClr>
                </a:solidFill>
                <a:latin typeface="Aptos" panose="020B0004020202020204" pitchFamily="34" charset="0"/>
                <a:ea typeface="+mn-ea"/>
                <a:cs typeface="Arial" panose="020B0604020202020204" pitchFamily="34" charset="0"/>
              </a:rPr>
              <a:t>Invasive Species Survey </a:t>
            </a:r>
          </a:p>
          <a:p>
            <a:pPr marL="827532" indent="-413766" algn="ctr" defTabSz="1655064">
              <a:spcBef>
                <a:spcPts val="0"/>
              </a:spcBef>
              <a:buNone/>
            </a:pPr>
            <a:r>
              <a:rPr lang="en-US" sz="2000" kern="1200" dirty="0">
                <a:solidFill>
                  <a:schemeClr val="accent4">
                    <a:lumMod val="50000"/>
                  </a:schemeClr>
                </a:solidFill>
                <a:latin typeface="Aptos" panose="020B0004020202020204" pitchFamily="34" charset="0"/>
                <a:ea typeface="+mn-ea"/>
                <a:cs typeface="Arial" panose="020B0604020202020204" pitchFamily="34" charset="0"/>
              </a:rPr>
              <a:t>Closes 6/30/2024</a:t>
            </a:r>
          </a:p>
          <a:p>
            <a:pPr marL="827532" indent="-413766" algn="ctr" defTabSz="1655064">
              <a:spcBef>
                <a:spcPts val="0"/>
              </a:spcBef>
              <a:buNone/>
            </a:pPr>
            <a:endParaRPr lang="en-US" sz="4344" b="1" kern="1200" dirty="0">
              <a:solidFill>
                <a:schemeClr val="accent4">
                  <a:lumMod val="50000"/>
                </a:schemeClr>
              </a:solidFill>
              <a:latin typeface="Aptos" panose="020B0004020202020204" pitchFamily="34" charset="0"/>
              <a:ea typeface="+mn-ea"/>
              <a:cs typeface="Arial" panose="020B0604020202020204" pitchFamily="34" charset="0"/>
            </a:endParaRPr>
          </a:p>
          <a:p>
            <a:pPr marL="827532" indent="-413766" algn="ctr" defTabSz="1655064">
              <a:spcBef>
                <a:spcPts val="0"/>
              </a:spcBef>
              <a:buNone/>
            </a:pPr>
            <a:r>
              <a:rPr lang="en-US" sz="2400" b="1" kern="1200" dirty="0">
                <a:solidFill>
                  <a:schemeClr val="accent4">
                    <a:lumMod val="50000"/>
                  </a:schemeClr>
                </a:solidFill>
                <a:latin typeface="Aptos" panose="020B0004020202020204" pitchFamily="34" charset="0"/>
                <a:ea typeface="+mn-ea"/>
                <a:cs typeface="Arial" panose="020B0604020202020204" pitchFamily="34" charset="0"/>
              </a:rPr>
              <a:t>July 25 Open House</a:t>
            </a:r>
          </a:p>
          <a:p>
            <a:pPr marL="827532" indent="-413766" algn="ctr" defTabSz="1655064">
              <a:spcBef>
                <a:spcPts val="0"/>
              </a:spcBef>
              <a:buNone/>
            </a:pPr>
            <a:r>
              <a:rPr lang="en-US" sz="2000" kern="1200" dirty="0">
                <a:solidFill>
                  <a:schemeClr val="accent4">
                    <a:lumMod val="50000"/>
                  </a:schemeClr>
                </a:solidFill>
                <a:latin typeface="Aptos" panose="020B0004020202020204" pitchFamily="34" charset="0"/>
                <a:ea typeface="+mn-ea"/>
                <a:cs typeface="Arial" panose="020B0604020202020204" pitchFamily="34" charset="0"/>
              </a:rPr>
              <a:t>Sherwood Center 6-8 pm</a:t>
            </a:r>
          </a:p>
          <a:p>
            <a:pPr marL="233363" indent="-1588" algn="ctr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</a:pPr>
            <a:endParaRPr lang="en-US" sz="2400" b="1" dirty="0">
              <a:solidFill>
                <a:schemeClr val="accent4">
                  <a:lumMod val="50000"/>
                </a:schemeClr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group of people walking in the woods&#10;&#10;Description automatically generated">
            <a:extLst>
              <a:ext uri="{FF2B5EF4-FFF2-40B4-BE49-F238E27FC236}">
                <a16:creationId xmlns:a16="http://schemas.microsoft.com/office/drawing/2014/main" id="{658BA41F-BAA2-78DC-949B-31CCF5B595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126"/>
          <a:stretch/>
        </p:blipFill>
        <p:spPr>
          <a:xfrm>
            <a:off x="106218" y="113833"/>
            <a:ext cx="11979564" cy="194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546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324</Words>
  <Application>Microsoft Office PowerPoint</Application>
  <PresentationFormat>Widescreen</PresentationFormat>
  <Paragraphs>73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PowerPoint Presentation</vt:lpstr>
      <vt:lpstr>What is an Urban Forest Master Plan?</vt:lpstr>
      <vt:lpstr>PowerPoint Presentation</vt:lpstr>
      <vt:lpstr>Process Schedule</vt:lpstr>
      <vt:lpstr>Process Schedule</vt:lpstr>
      <vt:lpstr>Project Components</vt:lpstr>
      <vt:lpstr>ESC’s Role and Opportunities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Safford, Anna</dc:creator>
  <cp:lastModifiedBy>Safford, Anna</cp:lastModifiedBy>
  <cp:revision>4</cp:revision>
  <dcterms:created xsi:type="dcterms:W3CDTF">2024-06-24T12:16:58Z</dcterms:created>
  <dcterms:modified xsi:type="dcterms:W3CDTF">2024-06-24T14:08:42Z</dcterms:modified>
</cp:coreProperties>
</file>