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42"/>
  </p:notesMasterIdLst>
  <p:handoutMasterIdLst>
    <p:handoutMasterId r:id="rId43"/>
  </p:handoutMasterIdLst>
  <p:sldIdLst>
    <p:sldId id="294" r:id="rId5"/>
    <p:sldId id="302" r:id="rId6"/>
    <p:sldId id="458" r:id="rId7"/>
    <p:sldId id="386" r:id="rId8"/>
    <p:sldId id="469" r:id="rId9"/>
    <p:sldId id="482" r:id="rId10"/>
    <p:sldId id="484" r:id="rId11"/>
    <p:sldId id="460" r:id="rId12"/>
    <p:sldId id="306" r:id="rId13"/>
    <p:sldId id="394" r:id="rId14"/>
    <p:sldId id="478" r:id="rId15"/>
    <p:sldId id="492" r:id="rId16"/>
    <p:sldId id="495" r:id="rId17"/>
    <p:sldId id="498" r:id="rId18"/>
    <p:sldId id="413" r:id="rId19"/>
    <p:sldId id="407" r:id="rId20"/>
    <p:sldId id="431" r:id="rId21"/>
    <p:sldId id="496" r:id="rId22"/>
    <p:sldId id="432" r:id="rId23"/>
    <p:sldId id="421" r:id="rId24"/>
    <p:sldId id="434" r:id="rId25"/>
    <p:sldId id="435" r:id="rId26"/>
    <p:sldId id="436" r:id="rId27"/>
    <p:sldId id="503" r:id="rId28"/>
    <p:sldId id="497" r:id="rId29"/>
    <p:sldId id="493" r:id="rId30"/>
    <p:sldId id="502" r:id="rId31"/>
    <p:sldId id="504" r:id="rId32"/>
    <p:sldId id="444" r:id="rId33"/>
    <p:sldId id="500" r:id="rId34"/>
    <p:sldId id="445" r:id="rId35"/>
    <p:sldId id="358" r:id="rId36"/>
    <p:sldId id="486" r:id="rId37"/>
    <p:sldId id="489" r:id="rId38"/>
    <p:sldId id="437" r:id="rId39"/>
    <p:sldId id="477" r:id="rId40"/>
    <p:sldId id="50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BB023C-EB00-9CC3-D4DA-07C7EE29A739}" name="Kupka, Stefanie" initials="KS" userId="S::stefanie.kupka_fairfaxva.gov#ext#@cadmus.onmicrosoft.com::54ae720c-7405-4f93-9945-2658da5ea1a9" providerId="AD"/>
  <p188:author id="{1AAD063E-00F9-1713-7A1A-F84035998758}" name="Victoria Kiechel" initials="VK" userId="S::victoria.kiechel@cadmusgroup.com::06f8b581-24ce-4f0a-8b64-48dea74ed449" providerId="AD"/>
  <p188:author id="{A786D347-7399-A232-B11F-FD39D6C9835F}" name="Jenny Cox" initials="JC" userId="S::jennifer.cox@cadmusgroup.com::de9a69f8-97c0-4227-9f1e-e5560ff8a05a" providerId="AD"/>
  <p188:author id="{96052948-E573-BC9C-6198-CA93B1D7FDA1}" name="Charlotte Aitken" initials="CA" userId="S::Charlotte.Aitken@cadmusgroup.com::ec7adc51-b515-4f97-a197-7498803a96ab" providerId="AD"/>
  <p188:author id="{052E758E-E011-C3FA-2197-1C57FC5BD1E5}" name="Kara Hausamann" initials="KH" userId="S::hausamann@energy-shrink.com::cbde0869-a3c3-41ef-9a1c-8b5f64c3bd88" providerId="AD"/>
  <p188:author id="{107794BC-12BE-AFF0-A1A9-5DAE0211542A}" name="Jenny Cox" initials="JC" userId="S::Jennifer.Cox@cadmusgroup.com::de9a69f8-97c0-4227-9f1e-e5560ff8a05a" providerId="AD"/>
  <p188:author id="{ACB4BACA-DE2C-1B29-1F49-CC22874D4E03}" name="Max Moreno" initials="MM" userId="S::max.moreno@cadmusgroup.com::a8e8f7c5-1a36-4661-b52d-3cb8a5e71484" providerId="AD"/>
  <p188:author id="{FEA6EBE0-E793-253C-4041-59DDD67B0889}" name="Jessica Lorenz" initials="JL" userId="S::jessica.lorenz@cadmusgroup.com::6157fbc0-9edc-4166-ae44-887edd5aa7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67691"/>
    <a:srgbClr val="FFFFFF"/>
    <a:srgbClr val="E3F0FC"/>
    <a:srgbClr val="A7A9AC"/>
    <a:srgbClr val="F1F2F2"/>
    <a:srgbClr val="D6B0FF"/>
    <a:srgbClr val="9DF2C8"/>
    <a:srgbClr val="4D4D4F"/>
    <a:srgbClr val="182F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96D12-6D12-4A91-A58E-6B7F3E3C6208}" v="1256" dt="2024-10-09T19:02:04.348"/>
    <p1510:client id="{B1639C09-A9B8-CE25-2C66-1BF73E50E2DE}" v="91" dt="2024-10-09T19:02:34.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24"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840AEC-8FBE-42B2-B15D-27C54EFAC8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100EE13-7BD2-427E-A0EF-AB0337169C2D}">
      <dgm:prSet phldrT="[Text]"/>
      <dgm:spPr/>
      <dgm:t>
        <a:bodyPr/>
        <a:lstStyle/>
        <a:p>
          <a:r>
            <a:rPr lang="en-US"/>
            <a:t>Site and Source Energy Use Intensity (EUI)</a:t>
          </a:r>
        </a:p>
      </dgm:t>
    </dgm:pt>
    <dgm:pt modelId="{E0AAA7C3-B897-460F-BB21-107E6E5C3857}" type="parTrans" cxnId="{DB18CE61-974A-4562-8394-909BBF81F789}">
      <dgm:prSet/>
      <dgm:spPr/>
      <dgm:t>
        <a:bodyPr/>
        <a:lstStyle/>
        <a:p>
          <a:endParaRPr lang="en-US"/>
        </a:p>
      </dgm:t>
    </dgm:pt>
    <dgm:pt modelId="{E9D5721B-DEEC-46F1-95F4-00BB52C06EA9}" type="sibTrans" cxnId="{DB18CE61-974A-4562-8394-909BBF81F789}">
      <dgm:prSet/>
      <dgm:spPr/>
      <dgm:t>
        <a:bodyPr/>
        <a:lstStyle/>
        <a:p>
          <a:endParaRPr lang="en-US"/>
        </a:p>
      </dgm:t>
    </dgm:pt>
    <dgm:pt modelId="{D5F82584-F2F3-490C-BFB9-A006397E8976}">
      <dgm:prSet phldrT="[Text]"/>
      <dgm:spPr/>
      <dgm:t>
        <a:bodyPr/>
        <a:lstStyle/>
        <a:p>
          <a:r>
            <a:rPr lang="en-US"/>
            <a:t>Greenhouse Gas (GHG) reductions</a:t>
          </a:r>
        </a:p>
      </dgm:t>
    </dgm:pt>
    <dgm:pt modelId="{A20D6A9D-D3C3-420F-8E10-182ED902015F}" type="parTrans" cxnId="{0E1BD832-8EAB-4B01-A9AB-1089A45875AB}">
      <dgm:prSet/>
      <dgm:spPr/>
      <dgm:t>
        <a:bodyPr/>
        <a:lstStyle/>
        <a:p>
          <a:endParaRPr lang="en-US"/>
        </a:p>
      </dgm:t>
    </dgm:pt>
    <dgm:pt modelId="{862CBB2B-0FAE-4822-BDAE-824C4FC00300}" type="sibTrans" cxnId="{0E1BD832-8EAB-4B01-A9AB-1089A45875AB}">
      <dgm:prSet/>
      <dgm:spPr/>
      <dgm:t>
        <a:bodyPr/>
        <a:lstStyle/>
        <a:p>
          <a:endParaRPr lang="en-US"/>
        </a:p>
      </dgm:t>
    </dgm:pt>
    <dgm:pt modelId="{F312E8EF-BBB0-47CE-A79E-D705028DFDB3}">
      <dgm:prSet phldrT="[Text]"/>
      <dgm:spPr/>
      <dgm:t>
        <a:bodyPr/>
        <a:lstStyle/>
        <a:p>
          <a:r>
            <a:rPr lang="en-US"/>
            <a:t>Average ENERGY STAR score*</a:t>
          </a:r>
        </a:p>
      </dgm:t>
    </dgm:pt>
    <dgm:pt modelId="{1F647922-7665-463C-8CF6-57D782675C39}" type="parTrans" cxnId="{C1EF1CC6-F738-4508-B0CB-4118230D5FCA}">
      <dgm:prSet/>
      <dgm:spPr/>
      <dgm:t>
        <a:bodyPr/>
        <a:lstStyle/>
        <a:p>
          <a:endParaRPr lang="en-US"/>
        </a:p>
      </dgm:t>
    </dgm:pt>
    <dgm:pt modelId="{A3574877-8321-4682-89F9-000D0606F2B3}" type="sibTrans" cxnId="{C1EF1CC6-F738-4508-B0CB-4118230D5FCA}">
      <dgm:prSet/>
      <dgm:spPr/>
      <dgm:t>
        <a:bodyPr/>
        <a:lstStyle/>
        <a:p>
          <a:endParaRPr lang="en-US"/>
        </a:p>
      </dgm:t>
    </dgm:pt>
    <dgm:pt modelId="{AE794B22-ED14-425A-930D-507B04A0F5D0}">
      <dgm:prSet phldrT="[Text]"/>
      <dgm:spPr/>
      <dgm:t>
        <a:bodyPr/>
        <a:lstStyle/>
        <a:p>
          <a:r>
            <a:rPr lang="en-US"/>
            <a:t>Number of new private-sector projects enrolled in the policy</a:t>
          </a:r>
        </a:p>
      </dgm:t>
    </dgm:pt>
    <dgm:pt modelId="{2F52849B-9879-48AD-B9C5-1DA55130AE67}" type="parTrans" cxnId="{A94299F5-6AE4-4130-BEC3-18B69032CA3A}">
      <dgm:prSet/>
      <dgm:spPr/>
      <dgm:t>
        <a:bodyPr/>
        <a:lstStyle/>
        <a:p>
          <a:endParaRPr lang="en-US"/>
        </a:p>
      </dgm:t>
    </dgm:pt>
    <dgm:pt modelId="{C3BAF12E-B327-4419-9DA0-F8A82BDECFAD}" type="sibTrans" cxnId="{A94299F5-6AE4-4130-BEC3-18B69032CA3A}">
      <dgm:prSet/>
      <dgm:spPr/>
      <dgm:t>
        <a:bodyPr/>
        <a:lstStyle/>
        <a:p>
          <a:endParaRPr lang="en-US"/>
        </a:p>
      </dgm:t>
    </dgm:pt>
    <dgm:pt modelId="{C3FC0A1A-E8A9-4272-90E7-DC5526815D07}">
      <dgm:prSet/>
      <dgm:spPr/>
      <dgm:t>
        <a:bodyPr/>
        <a:lstStyle/>
        <a:p>
          <a:r>
            <a:rPr lang="en-US"/>
            <a:t>Square footage of participating private-sector buildings</a:t>
          </a:r>
        </a:p>
      </dgm:t>
    </dgm:pt>
    <dgm:pt modelId="{299B761B-3A02-4F4B-B030-11E9B1428C1A}" type="parTrans" cxnId="{83234281-1A07-40F8-B7CC-4E7E7879A9CC}">
      <dgm:prSet/>
      <dgm:spPr/>
      <dgm:t>
        <a:bodyPr/>
        <a:lstStyle/>
        <a:p>
          <a:endParaRPr lang="en-US"/>
        </a:p>
      </dgm:t>
    </dgm:pt>
    <dgm:pt modelId="{D71BFE27-4958-4ABA-805C-CD7F97C13E72}" type="sibTrans" cxnId="{83234281-1A07-40F8-B7CC-4E7E7879A9CC}">
      <dgm:prSet/>
      <dgm:spPr/>
      <dgm:t>
        <a:bodyPr/>
        <a:lstStyle/>
        <a:p>
          <a:endParaRPr lang="en-US"/>
        </a:p>
      </dgm:t>
    </dgm:pt>
    <dgm:pt modelId="{543EE223-C488-4A74-95DE-ADB329E3486B}" type="pres">
      <dgm:prSet presAssocID="{2C840AEC-8FBE-42B2-B15D-27C54EFAC842}" presName="diagram" presStyleCnt="0">
        <dgm:presLayoutVars>
          <dgm:dir/>
          <dgm:resizeHandles val="exact"/>
        </dgm:presLayoutVars>
      </dgm:prSet>
      <dgm:spPr/>
    </dgm:pt>
    <dgm:pt modelId="{C819DC38-198D-4306-8B45-79F2428CD2F3}" type="pres">
      <dgm:prSet presAssocID="{0100EE13-7BD2-427E-A0EF-AB0337169C2D}" presName="node" presStyleLbl="node1" presStyleIdx="0" presStyleCnt="5">
        <dgm:presLayoutVars>
          <dgm:bulletEnabled val="1"/>
        </dgm:presLayoutVars>
      </dgm:prSet>
      <dgm:spPr/>
    </dgm:pt>
    <dgm:pt modelId="{5AE66D4B-30A3-437D-95FA-F47D170A164E}" type="pres">
      <dgm:prSet presAssocID="{E9D5721B-DEEC-46F1-95F4-00BB52C06EA9}" presName="sibTrans" presStyleCnt="0"/>
      <dgm:spPr/>
    </dgm:pt>
    <dgm:pt modelId="{DA2494B3-4608-49D3-B629-A0E134B99C79}" type="pres">
      <dgm:prSet presAssocID="{D5F82584-F2F3-490C-BFB9-A006397E8976}" presName="node" presStyleLbl="node1" presStyleIdx="1" presStyleCnt="5">
        <dgm:presLayoutVars>
          <dgm:bulletEnabled val="1"/>
        </dgm:presLayoutVars>
      </dgm:prSet>
      <dgm:spPr/>
    </dgm:pt>
    <dgm:pt modelId="{06617DDC-9488-409D-AD47-AB42B5BB7479}" type="pres">
      <dgm:prSet presAssocID="{862CBB2B-0FAE-4822-BDAE-824C4FC00300}" presName="sibTrans" presStyleCnt="0"/>
      <dgm:spPr/>
    </dgm:pt>
    <dgm:pt modelId="{9083E410-6D0A-46FE-9DB0-6982C802396E}" type="pres">
      <dgm:prSet presAssocID="{F312E8EF-BBB0-47CE-A79E-D705028DFDB3}" presName="node" presStyleLbl="node1" presStyleIdx="2" presStyleCnt="5">
        <dgm:presLayoutVars>
          <dgm:bulletEnabled val="1"/>
        </dgm:presLayoutVars>
      </dgm:prSet>
      <dgm:spPr/>
    </dgm:pt>
    <dgm:pt modelId="{5232D197-5C56-42EA-9070-6ECB1840CFA6}" type="pres">
      <dgm:prSet presAssocID="{A3574877-8321-4682-89F9-000D0606F2B3}" presName="sibTrans" presStyleCnt="0"/>
      <dgm:spPr/>
    </dgm:pt>
    <dgm:pt modelId="{2ACBEA4E-7F13-45B6-89BD-C114250DEBA2}" type="pres">
      <dgm:prSet presAssocID="{AE794B22-ED14-425A-930D-507B04A0F5D0}" presName="node" presStyleLbl="node1" presStyleIdx="3" presStyleCnt="5">
        <dgm:presLayoutVars>
          <dgm:bulletEnabled val="1"/>
        </dgm:presLayoutVars>
      </dgm:prSet>
      <dgm:spPr/>
    </dgm:pt>
    <dgm:pt modelId="{E4AB0914-443D-467A-9522-298838698EF8}" type="pres">
      <dgm:prSet presAssocID="{C3BAF12E-B327-4419-9DA0-F8A82BDECFAD}" presName="sibTrans" presStyleCnt="0"/>
      <dgm:spPr/>
    </dgm:pt>
    <dgm:pt modelId="{F98D03DF-33BE-4EA8-8830-017DA7BF9A8E}" type="pres">
      <dgm:prSet presAssocID="{C3FC0A1A-E8A9-4272-90E7-DC5526815D07}" presName="node" presStyleLbl="node1" presStyleIdx="4" presStyleCnt="5">
        <dgm:presLayoutVars>
          <dgm:bulletEnabled val="1"/>
        </dgm:presLayoutVars>
      </dgm:prSet>
      <dgm:spPr/>
    </dgm:pt>
  </dgm:ptLst>
  <dgm:cxnLst>
    <dgm:cxn modelId="{40333B08-B532-4429-993E-F37ED44D9C4B}" type="presOf" srcId="{0100EE13-7BD2-427E-A0EF-AB0337169C2D}" destId="{C819DC38-198D-4306-8B45-79F2428CD2F3}" srcOrd="0" destOrd="0" presId="urn:microsoft.com/office/officeart/2005/8/layout/default"/>
    <dgm:cxn modelId="{9072CA27-45F9-40A1-8B95-A98549E38036}" type="presOf" srcId="{D5F82584-F2F3-490C-BFB9-A006397E8976}" destId="{DA2494B3-4608-49D3-B629-A0E134B99C79}" srcOrd="0" destOrd="0" presId="urn:microsoft.com/office/officeart/2005/8/layout/default"/>
    <dgm:cxn modelId="{4A51E62A-52C5-4628-AF4B-5545606F128E}" type="presOf" srcId="{2C840AEC-8FBE-42B2-B15D-27C54EFAC842}" destId="{543EE223-C488-4A74-95DE-ADB329E3486B}" srcOrd="0" destOrd="0" presId="urn:microsoft.com/office/officeart/2005/8/layout/default"/>
    <dgm:cxn modelId="{0E1BD832-8EAB-4B01-A9AB-1089A45875AB}" srcId="{2C840AEC-8FBE-42B2-B15D-27C54EFAC842}" destId="{D5F82584-F2F3-490C-BFB9-A006397E8976}" srcOrd="1" destOrd="0" parTransId="{A20D6A9D-D3C3-420F-8E10-182ED902015F}" sibTransId="{862CBB2B-0FAE-4822-BDAE-824C4FC00300}"/>
    <dgm:cxn modelId="{DB18CE61-974A-4562-8394-909BBF81F789}" srcId="{2C840AEC-8FBE-42B2-B15D-27C54EFAC842}" destId="{0100EE13-7BD2-427E-A0EF-AB0337169C2D}" srcOrd="0" destOrd="0" parTransId="{E0AAA7C3-B897-460F-BB21-107E6E5C3857}" sibTransId="{E9D5721B-DEEC-46F1-95F4-00BB52C06EA9}"/>
    <dgm:cxn modelId="{F4FEEA44-7950-4384-A45E-4843F470A9A3}" type="presOf" srcId="{C3FC0A1A-E8A9-4272-90E7-DC5526815D07}" destId="{F98D03DF-33BE-4EA8-8830-017DA7BF9A8E}" srcOrd="0" destOrd="0" presId="urn:microsoft.com/office/officeart/2005/8/layout/default"/>
    <dgm:cxn modelId="{83234281-1A07-40F8-B7CC-4E7E7879A9CC}" srcId="{2C840AEC-8FBE-42B2-B15D-27C54EFAC842}" destId="{C3FC0A1A-E8A9-4272-90E7-DC5526815D07}" srcOrd="4" destOrd="0" parTransId="{299B761B-3A02-4F4B-B030-11E9B1428C1A}" sibTransId="{D71BFE27-4958-4ABA-805C-CD7F97C13E72}"/>
    <dgm:cxn modelId="{5F3AD292-CDB8-40D9-B942-FD0D50BBC880}" type="presOf" srcId="{F312E8EF-BBB0-47CE-A79E-D705028DFDB3}" destId="{9083E410-6D0A-46FE-9DB0-6982C802396E}" srcOrd="0" destOrd="0" presId="urn:microsoft.com/office/officeart/2005/8/layout/default"/>
    <dgm:cxn modelId="{C1EF1CC6-F738-4508-B0CB-4118230D5FCA}" srcId="{2C840AEC-8FBE-42B2-B15D-27C54EFAC842}" destId="{F312E8EF-BBB0-47CE-A79E-D705028DFDB3}" srcOrd="2" destOrd="0" parTransId="{1F647922-7665-463C-8CF6-57D782675C39}" sibTransId="{A3574877-8321-4682-89F9-000D0606F2B3}"/>
    <dgm:cxn modelId="{18E6D1D8-9DB6-4B53-BC82-166E51775DBA}" type="presOf" srcId="{AE794B22-ED14-425A-930D-507B04A0F5D0}" destId="{2ACBEA4E-7F13-45B6-89BD-C114250DEBA2}" srcOrd="0" destOrd="0" presId="urn:microsoft.com/office/officeart/2005/8/layout/default"/>
    <dgm:cxn modelId="{A94299F5-6AE4-4130-BEC3-18B69032CA3A}" srcId="{2C840AEC-8FBE-42B2-B15D-27C54EFAC842}" destId="{AE794B22-ED14-425A-930D-507B04A0F5D0}" srcOrd="3" destOrd="0" parTransId="{2F52849B-9879-48AD-B9C5-1DA55130AE67}" sibTransId="{C3BAF12E-B327-4419-9DA0-F8A82BDECFAD}"/>
    <dgm:cxn modelId="{D05D7069-71A7-4FA4-A879-EA49FF9E871E}" type="presParOf" srcId="{543EE223-C488-4A74-95DE-ADB329E3486B}" destId="{C819DC38-198D-4306-8B45-79F2428CD2F3}" srcOrd="0" destOrd="0" presId="urn:microsoft.com/office/officeart/2005/8/layout/default"/>
    <dgm:cxn modelId="{6CE5C1A9-F172-402C-BDF2-4FAD215160B9}" type="presParOf" srcId="{543EE223-C488-4A74-95DE-ADB329E3486B}" destId="{5AE66D4B-30A3-437D-95FA-F47D170A164E}" srcOrd="1" destOrd="0" presId="urn:microsoft.com/office/officeart/2005/8/layout/default"/>
    <dgm:cxn modelId="{EA7DA816-1E17-4D6C-B2E7-E7D85C643805}" type="presParOf" srcId="{543EE223-C488-4A74-95DE-ADB329E3486B}" destId="{DA2494B3-4608-49D3-B629-A0E134B99C79}" srcOrd="2" destOrd="0" presId="urn:microsoft.com/office/officeart/2005/8/layout/default"/>
    <dgm:cxn modelId="{1391BDD5-4117-4197-B145-BEA9E427DF5E}" type="presParOf" srcId="{543EE223-C488-4A74-95DE-ADB329E3486B}" destId="{06617DDC-9488-409D-AD47-AB42B5BB7479}" srcOrd="3" destOrd="0" presId="urn:microsoft.com/office/officeart/2005/8/layout/default"/>
    <dgm:cxn modelId="{ADCDABD8-66C3-4A57-B0FA-A15C10DAAB2C}" type="presParOf" srcId="{543EE223-C488-4A74-95DE-ADB329E3486B}" destId="{9083E410-6D0A-46FE-9DB0-6982C802396E}" srcOrd="4" destOrd="0" presId="urn:microsoft.com/office/officeart/2005/8/layout/default"/>
    <dgm:cxn modelId="{5646C152-2D3E-46BC-B276-6A3626B06FC7}" type="presParOf" srcId="{543EE223-C488-4A74-95DE-ADB329E3486B}" destId="{5232D197-5C56-42EA-9070-6ECB1840CFA6}" srcOrd="5" destOrd="0" presId="urn:microsoft.com/office/officeart/2005/8/layout/default"/>
    <dgm:cxn modelId="{616734DC-1508-41AE-B1FE-362189EBFCCE}" type="presParOf" srcId="{543EE223-C488-4A74-95DE-ADB329E3486B}" destId="{2ACBEA4E-7F13-45B6-89BD-C114250DEBA2}" srcOrd="6" destOrd="0" presId="urn:microsoft.com/office/officeart/2005/8/layout/default"/>
    <dgm:cxn modelId="{62B70553-0B8E-4384-A326-706C7EDB3B40}" type="presParOf" srcId="{543EE223-C488-4A74-95DE-ADB329E3486B}" destId="{E4AB0914-443D-467A-9522-298838698EF8}" srcOrd="7" destOrd="0" presId="urn:microsoft.com/office/officeart/2005/8/layout/default"/>
    <dgm:cxn modelId="{7F8C38FC-C2AB-4616-8128-0BECC227BA10}" type="presParOf" srcId="{543EE223-C488-4A74-95DE-ADB329E3486B}" destId="{F98D03DF-33BE-4EA8-8830-017DA7BF9A8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40AEC-8FBE-42B2-B15D-27C54EFAC8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100EE13-7BD2-427E-A0EF-AB0337169C2D}">
      <dgm:prSet phldrT="[Text]"/>
      <dgm:spPr/>
      <dgm:t>
        <a:bodyPr/>
        <a:lstStyle/>
        <a:p>
          <a:r>
            <a:rPr lang="en-US"/>
            <a:t>Reduction in urban heat island effect over time</a:t>
          </a:r>
        </a:p>
      </dgm:t>
    </dgm:pt>
    <dgm:pt modelId="{E0AAA7C3-B897-460F-BB21-107E6E5C3857}" type="parTrans" cxnId="{DB18CE61-974A-4562-8394-909BBF81F789}">
      <dgm:prSet/>
      <dgm:spPr/>
      <dgm:t>
        <a:bodyPr/>
        <a:lstStyle/>
        <a:p>
          <a:endParaRPr lang="en-US"/>
        </a:p>
      </dgm:t>
    </dgm:pt>
    <dgm:pt modelId="{E9D5721B-DEEC-46F1-95F4-00BB52C06EA9}" type="sibTrans" cxnId="{DB18CE61-974A-4562-8394-909BBF81F789}">
      <dgm:prSet/>
      <dgm:spPr/>
      <dgm:t>
        <a:bodyPr/>
        <a:lstStyle/>
        <a:p>
          <a:endParaRPr lang="en-US"/>
        </a:p>
      </dgm:t>
    </dgm:pt>
    <dgm:pt modelId="{D5F82584-F2F3-490C-BFB9-A006397E8976}">
      <dgm:prSet phldrT="[Text]"/>
      <dgm:spPr/>
      <dgm:t>
        <a:bodyPr/>
        <a:lstStyle/>
        <a:p>
          <a:r>
            <a:rPr lang="en-US"/>
            <a:t>Stormwater reduction</a:t>
          </a:r>
        </a:p>
      </dgm:t>
    </dgm:pt>
    <dgm:pt modelId="{A20D6A9D-D3C3-420F-8E10-182ED902015F}" type="parTrans" cxnId="{0E1BD832-8EAB-4B01-A9AB-1089A45875AB}">
      <dgm:prSet/>
      <dgm:spPr/>
      <dgm:t>
        <a:bodyPr/>
        <a:lstStyle/>
        <a:p>
          <a:endParaRPr lang="en-US"/>
        </a:p>
      </dgm:t>
    </dgm:pt>
    <dgm:pt modelId="{862CBB2B-0FAE-4822-BDAE-824C4FC00300}" type="sibTrans" cxnId="{0E1BD832-8EAB-4B01-A9AB-1089A45875AB}">
      <dgm:prSet/>
      <dgm:spPr/>
      <dgm:t>
        <a:bodyPr/>
        <a:lstStyle/>
        <a:p>
          <a:endParaRPr lang="en-US"/>
        </a:p>
      </dgm:t>
    </dgm:pt>
    <dgm:pt modelId="{F312E8EF-BBB0-47CE-A79E-D705028DFDB3}">
      <dgm:prSet phldrT="[Text]"/>
      <dgm:spPr/>
      <dgm:t>
        <a:bodyPr/>
        <a:lstStyle/>
        <a:p>
          <a:r>
            <a:rPr lang="en-US"/>
            <a:t>Increased publicly available green space</a:t>
          </a:r>
        </a:p>
      </dgm:t>
    </dgm:pt>
    <dgm:pt modelId="{1F647922-7665-463C-8CF6-57D782675C39}" type="parTrans" cxnId="{C1EF1CC6-F738-4508-B0CB-4118230D5FCA}">
      <dgm:prSet/>
      <dgm:spPr/>
      <dgm:t>
        <a:bodyPr/>
        <a:lstStyle/>
        <a:p>
          <a:endParaRPr lang="en-US"/>
        </a:p>
      </dgm:t>
    </dgm:pt>
    <dgm:pt modelId="{A3574877-8321-4682-89F9-000D0606F2B3}" type="sibTrans" cxnId="{C1EF1CC6-F738-4508-B0CB-4118230D5FCA}">
      <dgm:prSet/>
      <dgm:spPr/>
      <dgm:t>
        <a:bodyPr/>
        <a:lstStyle/>
        <a:p>
          <a:endParaRPr lang="en-US"/>
        </a:p>
      </dgm:t>
    </dgm:pt>
    <dgm:pt modelId="{AE794B22-ED14-425A-930D-507B04A0F5D0}">
      <dgm:prSet phldrT="[Text]"/>
      <dgm:spPr/>
      <dgm:t>
        <a:bodyPr/>
        <a:lstStyle/>
        <a:p>
          <a:r>
            <a:rPr lang="en-US"/>
            <a:t>Number of buildings adhering to Dark Sky requirements</a:t>
          </a:r>
        </a:p>
      </dgm:t>
    </dgm:pt>
    <dgm:pt modelId="{2F52849B-9879-48AD-B9C5-1DA55130AE67}" type="parTrans" cxnId="{A94299F5-6AE4-4130-BEC3-18B69032CA3A}">
      <dgm:prSet/>
      <dgm:spPr/>
      <dgm:t>
        <a:bodyPr/>
        <a:lstStyle/>
        <a:p>
          <a:endParaRPr lang="en-US"/>
        </a:p>
      </dgm:t>
    </dgm:pt>
    <dgm:pt modelId="{C3BAF12E-B327-4419-9DA0-F8A82BDECFAD}" type="sibTrans" cxnId="{A94299F5-6AE4-4130-BEC3-18B69032CA3A}">
      <dgm:prSet/>
      <dgm:spPr/>
      <dgm:t>
        <a:bodyPr/>
        <a:lstStyle/>
        <a:p>
          <a:endParaRPr lang="en-US"/>
        </a:p>
      </dgm:t>
    </dgm:pt>
    <dgm:pt modelId="{543EE223-C488-4A74-95DE-ADB329E3486B}" type="pres">
      <dgm:prSet presAssocID="{2C840AEC-8FBE-42B2-B15D-27C54EFAC842}" presName="diagram" presStyleCnt="0">
        <dgm:presLayoutVars>
          <dgm:dir/>
          <dgm:resizeHandles val="exact"/>
        </dgm:presLayoutVars>
      </dgm:prSet>
      <dgm:spPr/>
    </dgm:pt>
    <dgm:pt modelId="{C819DC38-198D-4306-8B45-79F2428CD2F3}" type="pres">
      <dgm:prSet presAssocID="{0100EE13-7BD2-427E-A0EF-AB0337169C2D}" presName="node" presStyleLbl="node1" presStyleIdx="0" presStyleCnt="4">
        <dgm:presLayoutVars>
          <dgm:bulletEnabled val="1"/>
        </dgm:presLayoutVars>
      </dgm:prSet>
      <dgm:spPr/>
    </dgm:pt>
    <dgm:pt modelId="{5AE66D4B-30A3-437D-95FA-F47D170A164E}" type="pres">
      <dgm:prSet presAssocID="{E9D5721B-DEEC-46F1-95F4-00BB52C06EA9}" presName="sibTrans" presStyleCnt="0"/>
      <dgm:spPr/>
    </dgm:pt>
    <dgm:pt modelId="{DA2494B3-4608-49D3-B629-A0E134B99C79}" type="pres">
      <dgm:prSet presAssocID="{D5F82584-F2F3-490C-BFB9-A006397E8976}" presName="node" presStyleLbl="node1" presStyleIdx="1" presStyleCnt="4">
        <dgm:presLayoutVars>
          <dgm:bulletEnabled val="1"/>
        </dgm:presLayoutVars>
      </dgm:prSet>
      <dgm:spPr/>
    </dgm:pt>
    <dgm:pt modelId="{06617DDC-9488-409D-AD47-AB42B5BB7479}" type="pres">
      <dgm:prSet presAssocID="{862CBB2B-0FAE-4822-BDAE-824C4FC00300}" presName="sibTrans" presStyleCnt="0"/>
      <dgm:spPr/>
    </dgm:pt>
    <dgm:pt modelId="{9083E410-6D0A-46FE-9DB0-6982C802396E}" type="pres">
      <dgm:prSet presAssocID="{F312E8EF-BBB0-47CE-A79E-D705028DFDB3}" presName="node" presStyleLbl="node1" presStyleIdx="2" presStyleCnt="4">
        <dgm:presLayoutVars>
          <dgm:bulletEnabled val="1"/>
        </dgm:presLayoutVars>
      </dgm:prSet>
      <dgm:spPr/>
    </dgm:pt>
    <dgm:pt modelId="{5232D197-5C56-42EA-9070-6ECB1840CFA6}" type="pres">
      <dgm:prSet presAssocID="{A3574877-8321-4682-89F9-000D0606F2B3}" presName="sibTrans" presStyleCnt="0"/>
      <dgm:spPr/>
    </dgm:pt>
    <dgm:pt modelId="{2ACBEA4E-7F13-45B6-89BD-C114250DEBA2}" type="pres">
      <dgm:prSet presAssocID="{AE794B22-ED14-425A-930D-507B04A0F5D0}" presName="node" presStyleLbl="node1" presStyleIdx="3" presStyleCnt="4">
        <dgm:presLayoutVars>
          <dgm:bulletEnabled val="1"/>
        </dgm:presLayoutVars>
      </dgm:prSet>
      <dgm:spPr/>
    </dgm:pt>
  </dgm:ptLst>
  <dgm:cxnLst>
    <dgm:cxn modelId="{40333B08-B532-4429-993E-F37ED44D9C4B}" type="presOf" srcId="{0100EE13-7BD2-427E-A0EF-AB0337169C2D}" destId="{C819DC38-198D-4306-8B45-79F2428CD2F3}" srcOrd="0" destOrd="0" presId="urn:microsoft.com/office/officeart/2005/8/layout/default"/>
    <dgm:cxn modelId="{9072CA27-45F9-40A1-8B95-A98549E38036}" type="presOf" srcId="{D5F82584-F2F3-490C-BFB9-A006397E8976}" destId="{DA2494B3-4608-49D3-B629-A0E134B99C79}" srcOrd="0" destOrd="0" presId="urn:microsoft.com/office/officeart/2005/8/layout/default"/>
    <dgm:cxn modelId="{4A51E62A-52C5-4628-AF4B-5545606F128E}" type="presOf" srcId="{2C840AEC-8FBE-42B2-B15D-27C54EFAC842}" destId="{543EE223-C488-4A74-95DE-ADB329E3486B}" srcOrd="0" destOrd="0" presId="urn:microsoft.com/office/officeart/2005/8/layout/default"/>
    <dgm:cxn modelId="{0E1BD832-8EAB-4B01-A9AB-1089A45875AB}" srcId="{2C840AEC-8FBE-42B2-B15D-27C54EFAC842}" destId="{D5F82584-F2F3-490C-BFB9-A006397E8976}" srcOrd="1" destOrd="0" parTransId="{A20D6A9D-D3C3-420F-8E10-182ED902015F}" sibTransId="{862CBB2B-0FAE-4822-BDAE-824C4FC00300}"/>
    <dgm:cxn modelId="{DB18CE61-974A-4562-8394-909BBF81F789}" srcId="{2C840AEC-8FBE-42B2-B15D-27C54EFAC842}" destId="{0100EE13-7BD2-427E-A0EF-AB0337169C2D}" srcOrd="0" destOrd="0" parTransId="{E0AAA7C3-B897-460F-BB21-107E6E5C3857}" sibTransId="{E9D5721B-DEEC-46F1-95F4-00BB52C06EA9}"/>
    <dgm:cxn modelId="{5F3AD292-CDB8-40D9-B942-FD0D50BBC880}" type="presOf" srcId="{F312E8EF-BBB0-47CE-A79E-D705028DFDB3}" destId="{9083E410-6D0A-46FE-9DB0-6982C802396E}" srcOrd="0" destOrd="0" presId="urn:microsoft.com/office/officeart/2005/8/layout/default"/>
    <dgm:cxn modelId="{C1EF1CC6-F738-4508-B0CB-4118230D5FCA}" srcId="{2C840AEC-8FBE-42B2-B15D-27C54EFAC842}" destId="{F312E8EF-BBB0-47CE-A79E-D705028DFDB3}" srcOrd="2" destOrd="0" parTransId="{1F647922-7665-463C-8CF6-57D782675C39}" sibTransId="{A3574877-8321-4682-89F9-000D0606F2B3}"/>
    <dgm:cxn modelId="{18E6D1D8-9DB6-4B53-BC82-166E51775DBA}" type="presOf" srcId="{AE794B22-ED14-425A-930D-507B04A0F5D0}" destId="{2ACBEA4E-7F13-45B6-89BD-C114250DEBA2}" srcOrd="0" destOrd="0" presId="urn:microsoft.com/office/officeart/2005/8/layout/default"/>
    <dgm:cxn modelId="{A94299F5-6AE4-4130-BEC3-18B69032CA3A}" srcId="{2C840AEC-8FBE-42B2-B15D-27C54EFAC842}" destId="{AE794B22-ED14-425A-930D-507B04A0F5D0}" srcOrd="3" destOrd="0" parTransId="{2F52849B-9879-48AD-B9C5-1DA55130AE67}" sibTransId="{C3BAF12E-B327-4419-9DA0-F8A82BDECFAD}"/>
    <dgm:cxn modelId="{D05D7069-71A7-4FA4-A879-EA49FF9E871E}" type="presParOf" srcId="{543EE223-C488-4A74-95DE-ADB329E3486B}" destId="{C819DC38-198D-4306-8B45-79F2428CD2F3}" srcOrd="0" destOrd="0" presId="urn:microsoft.com/office/officeart/2005/8/layout/default"/>
    <dgm:cxn modelId="{6CE5C1A9-F172-402C-BDF2-4FAD215160B9}" type="presParOf" srcId="{543EE223-C488-4A74-95DE-ADB329E3486B}" destId="{5AE66D4B-30A3-437D-95FA-F47D170A164E}" srcOrd="1" destOrd="0" presId="urn:microsoft.com/office/officeart/2005/8/layout/default"/>
    <dgm:cxn modelId="{EA7DA816-1E17-4D6C-B2E7-E7D85C643805}" type="presParOf" srcId="{543EE223-C488-4A74-95DE-ADB329E3486B}" destId="{DA2494B3-4608-49D3-B629-A0E134B99C79}" srcOrd="2" destOrd="0" presId="urn:microsoft.com/office/officeart/2005/8/layout/default"/>
    <dgm:cxn modelId="{1391BDD5-4117-4197-B145-BEA9E427DF5E}" type="presParOf" srcId="{543EE223-C488-4A74-95DE-ADB329E3486B}" destId="{06617DDC-9488-409D-AD47-AB42B5BB7479}" srcOrd="3" destOrd="0" presId="urn:microsoft.com/office/officeart/2005/8/layout/default"/>
    <dgm:cxn modelId="{ADCDABD8-66C3-4A57-B0FA-A15C10DAAB2C}" type="presParOf" srcId="{543EE223-C488-4A74-95DE-ADB329E3486B}" destId="{9083E410-6D0A-46FE-9DB0-6982C802396E}" srcOrd="4" destOrd="0" presId="urn:microsoft.com/office/officeart/2005/8/layout/default"/>
    <dgm:cxn modelId="{5646C152-2D3E-46BC-B276-6A3626B06FC7}" type="presParOf" srcId="{543EE223-C488-4A74-95DE-ADB329E3486B}" destId="{5232D197-5C56-42EA-9070-6ECB1840CFA6}" srcOrd="5" destOrd="0" presId="urn:microsoft.com/office/officeart/2005/8/layout/default"/>
    <dgm:cxn modelId="{616734DC-1508-41AE-B1FE-362189EBFCCE}" type="presParOf" srcId="{543EE223-C488-4A74-95DE-ADB329E3486B}" destId="{2ACBEA4E-7F13-45B6-89BD-C114250DEBA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9DC38-198D-4306-8B45-79F2428CD2F3}">
      <dsp:nvSpPr>
        <dsp:cNvPr id="0" name=""/>
        <dsp:cNvSpPr/>
      </dsp:nvSpPr>
      <dsp:spPr>
        <a:xfrm>
          <a:off x="3883" y="556356"/>
          <a:ext cx="2102544" cy="1261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Site and Source Energy Use Intensity (EUI)</a:t>
          </a:r>
        </a:p>
      </dsp:txBody>
      <dsp:txXfrm>
        <a:off x="3883" y="556356"/>
        <a:ext cx="2102544" cy="1261526"/>
      </dsp:txXfrm>
    </dsp:sp>
    <dsp:sp modelId="{DA2494B3-4608-49D3-B629-A0E134B99C79}">
      <dsp:nvSpPr>
        <dsp:cNvPr id="0" name=""/>
        <dsp:cNvSpPr/>
      </dsp:nvSpPr>
      <dsp:spPr>
        <a:xfrm>
          <a:off x="2316682" y="556356"/>
          <a:ext cx="2102544" cy="1261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Greenhouse Gas (GHG) reductions</a:t>
          </a:r>
        </a:p>
      </dsp:txBody>
      <dsp:txXfrm>
        <a:off x="2316682" y="556356"/>
        <a:ext cx="2102544" cy="1261526"/>
      </dsp:txXfrm>
    </dsp:sp>
    <dsp:sp modelId="{9083E410-6D0A-46FE-9DB0-6982C802396E}">
      <dsp:nvSpPr>
        <dsp:cNvPr id="0" name=""/>
        <dsp:cNvSpPr/>
      </dsp:nvSpPr>
      <dsp:spPr>
        <a:xfrm>
          <a:off x="4629481" y="556356"/>
          <a:ext cx="2102544" cy="1261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Average ENERGY STAR score*</a:t>
          </a:r>
        </a:p>
      </dsp:txBody>
      <dsp:txXfrm>
        <a:off x="4629481" y="556356"/>
        <a:ext cx="2102544" cy="1261526"/>
      </dsp:txXfrm>
    </dsp:sp>
    <dsp:sp modelId="{2ACBEA4E-7F13-45B6-89BD-C114250DEBA2}">
      <dsp:nvSpPr>
        <dsp:cNvPr id="0" name=""/>
        <dsp:cNvSpPr/>
      </dsp:nvSpPr>
      <dsp:spPr>
        <a:xfrm>
          <a:off x="6942280" y="556356"/>
          <a:ext cx="2102544" cy="1261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Number of new private-sector projects enrolled in the policy</a:t>
          </a:r>
        </a:p>
      </dsp:txBody>
      <dsp:txXfrm>
        <a:off x="6942280" y="556356"/>
        <a:ext cx="2102544" cy="1261526"/>
      </dsp:txXfrm>
    </dsp:sp>
    <dsp:sp modelId="{F98D03DF-33BE-4EA8-8830-017DA7BF9A8E}">
      <dsp:nvSpPr>
        <dsp:cNvPr id="0" name=""/>
        <dsp:cNvSpPr/>
      </dsp:nvSpPr>
      <dsp:spPr>
        <a:xfrm>
          <a:off x="9255079" y="556356"/>
          <a:ext cx="2102544" cy="1261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Square footage of participating private-sector buildings</a:t>
          </a:r>
        </a:p>
      </dsp:txBody>
      <dsp:txXfrm>
        <a:off x="9255079" y="556356"/>
        <a:ext cx="2102544" cy="1261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9DC38-198D-4306-8B45-79F2428CD2F3}">
      <dsp:nvSpPr>
        <dsp:cNvPr id="0" name=""/>
        <dsp:cNvSpPr/>
      </dsp:nvSpPr>
      <dsp:spPr>
        <a:xfrm>
          <a:off x="3184" y="875558"/>
          <a:ext cx="2526122" cy="15156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Reduction in urban heat island effect over time</a:t>
          </a:r>
        </a:p>
      </dsp:txBody>
      <dsp:txXfrm>
        <a:off x="3184" y="875558"/>
        <a:ext cx="2526122" cy="1515673"/>
      </dsp:txXfrm>
    </dsp:sp>
    <dsp:sp modelId="{DA2494B3-4608-49D3-B629-A0E134B99C79}">
      <dsp:nvSpPr>
        <dsp:cNvPr id="0" name=""/>
        <dsp:cNvSpPr/>
      </dsp:nvSpPr>
      <dsp:spPr>
        <a:xfrm>
          <a:off x="2781918" y="875558"/>
          <a:ext cx="2526122" cy="15156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Stormwater reduction</a:t>
          </a:r>
        </a:p>
      </dsp:txBody>
      <dsp:txXfrm>
        <a:off x="2781918" y="875558"/>
        <a:ext cx="2526122" cy="1515673"/>
      </dsp:txXfrm>
    </dsp:sp>
    <dsp:sp modelId="{9083E410-6D0A-46FE-9DB0-6982C802396E}">
      <dsp:nvSpPr>
        <dsp:cNvPr id="0" name=""/>
        <dsp:cNvSpPr/>
      </dsp:nvSpPr>
      <dsp:spPr>
        <a:xfrm>
          <a:off x="5560653" y="875558"/>
          <a:ext cx="2526122" cy="15156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Increased publicly available green space</a:t>
          </a:r>
        </a:p>
      </dsp:txBody>
      <dsp:txXfrm>
        <a:off x="5560653" y="875558"/>
        <a:ext cx="2526122" cy="1515673"/>
      </dsp:txXfrm>
    </dsp:sp>
    <dsp:sp modelId="{2ACBEA4E-7F13-45B6-89BD-C114250DEBA2}">
      <dsp:nvSpPr>
        <dsp:cNvPr id="0" name=""/>
        <dsp:cNvSpPr/>
      </dsp:nvSpPr>
      <dsp:spPr>
        <a:xfrm>
          <a:off x="8339388" y="875558"/>
          <a:ext cx="2526122" cy="15156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Number of buildings adhering to Dark Sky requirements</a:t>
          </a:r>
        </a:p>
      </dsp:txBody>
      <dsp:txXfrm>
        <a:off x="8339388" y="875558"/>
        <a:ext cx="2526122" cy="15156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F23E96-60D1-4F3C-83F8-25FC963C9A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FEAA5E-D427-4848-BD77-4E6CC290A2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6751C9-A8EE-4C82-8231-9163023378F1}" type="datetimeFigureOut">
              <a:rPr lang="en-US" smtClean="0"/>
              <a:t>10/10/2024</a:t>
            </a:fld>
            <a:endParaRPr lang="en-US"/>
          </a:p>
        </p:txBody>
      </p:sp>
      <p:sp>
        <p:nvSpPr>
          <p:cNvPr id="4" name="Footer Placeholder 3">
            <a:extLst>
              <a:ext uri="{FF2B5EF4-FFF2-40B4-BE49-F238E27FC236}">
                <a16:creationId xmlns:a16="http://schemas.microsoft.com/office/drawing/2014/main" id="{7F3524EE-4D56-4C69-804C-787C06C3A2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4C9B28-0DDB-4C6D-81CD-A4ACFC8A86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E5C82C-E62E-4B6F-BA9F-BEF622785400}" type="slidenum">
              <a:rPr lang="en-US" smtClean="0"/>
              <a:t>‹#›</a:t>
            </a:fld>
            <a:endParaRPr lang="en-US"/>
          </a:p>
        </p:txBody>
      </p:sp>
    </p:spTree>
    <p:extLst>
      <p:ext uri="{BB962C8B-B14F-4D97-AF65-F5344CB8AC3E}">
        <p14:creationId xmlns:p14="http://schemas.microsoft.com/office/powerpoint/2010/main" val="156628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73E2E-F2CF-4355-B324-E44EF17F1D20}"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B814-5F83-44DB-9163-583B49B420CD}" type="slidenum">
              <a:rPr lang="en-US" smtClean="0"/>
              <a:t>‹#›</a:t>
            </a:fld>
            <a:endParaRPr lang="en-US"/>
          </a:p>
        </p:txBody>
      </p:sp>
    </p:spTree>
    <p:extLst>
      <p:ext uri="{BB962C8B-B14F-4D97-AF65-F5344CB8AC3E}">
        <p14:creationId xmlns:p14="http://schemas.microsoft.com/office/powerpoint/2010/main" val="138395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04E425-E594-4190-9472-254BA8C4DD15}" type="slidenum">
              <a:rPr lang="en-US" smtClean="0"/>
              <a:t>6</a:t>
            </a:fld>
            <a:endParaRPr lang="en-US"/>
          </a:p>
        </p:txBody>
      </p:sp>
    </p:spTree>
    <p:extLst>
      <p:ext uri="{BB962C8B-B14F-4D97-AF65-F5344CB8AC3E}">
        <p14:creationId xmlns:p14="http://schemas.microsoft.com/office/powerpoint/2010/main" val="30099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04E425-E594-4190-9472-254BA8C4DD15}" type="slidenum">
              <a:rPr lang="en-US" smtClean="0"/>
              <a:t>7</a:t>
            </a:fld>
            <a:endParaRPr lang="en-US"/>
          </a:p>
        </p:txBody>
      </p:sp>
    </p:spTree>
    <p:extLst>
      <p:ext uri="{BB962C8B-B14F-4D97-AF65-F5344CB8AC3E}">
        <p14:creationId xmlns:p14="http://schemas.microsoft.com/office/powerpoint/2010/main" val="181941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B814-5F83-44DB-9163-583B49B420CD}" type="slidenum">
              <a:rPr lang="en-US" smtClean="0"/>
              <a:t>21</a:t>
            </a:fld>
            <a:endParaRPr lang="en-US"/>
          </a:p>
        </p:txBody>
      </p:sp>
    </p:spTree>
    <p:extLst>
      <p:ext uri="{BB962C8B-B14F-4D97-AF65-F5344CB8AC3E}">
        <p14:creationId xmlns:p14="http://schemas.microsoft.com/office/powerpoint/2010/main" val="260330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677B814-5F83-44DB-9163-583B49B420CD}" type="slidenum">
              <a:rPr lang="en-US" smtClean="0"/>
              <a:t>24</a:t>
            </a:fld>
            <a:endParaRPr lang="en-US"/>
          </a:p>
        </p:txBody>
      </p:sp>
    </p:spTree>
    <p:extLst>
      <p:ext uri="{BB962C8B-B14F-4D97-AF65-F5344CB8AC3E}">
        <p14:creationId xmlns:p14="http://schemas.microsoft.com/office/powerpoint/2010/main" val="291990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677B814-5F83-44DB-9163-583B49B420CD}" type="slidenum">
              <a:rPr lang="en-US" smtClean="0"/>
              <a:t>27</a:t>
            </a:fld>
            <a:endParaRPr lang="en-US"/>
          </a:p>
        </p:txBody>
      </p:sp>
    </p:spTree>
    <p:extLst>
      <p:ext uri="{BB962C8B-B14F-4D97-AF65-F5344CB8AC3E}">
        <p14:creationId xmlns:p14="http://schemas.microsoft.com/office/powerpoint/2010/main" val="115770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677B814-5F83-44DB-9163-583B49B420CD}" type="slidenum">
              <a:rPr lang="en-US" smtClean="0"/>
              <a:t>28</a:t>
            </a:fld>
            <a:endParaRPr lang="en-US"/>
          </a:p>
        </p:txBody>
      </p:sp>
    </p:spTree>
    <p:extLst>
      <p:ext uri="{BB962C8B-B14F-4D97-AF65-F5344CB8AC3E}">
        <p14:creationId xmlns:p14="http://schemas.microsoft.com/office/powerpoint/2010/main" val="287343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B814-5F83-44DB-9163-583B49B420CD}" type="slidenum">
              <a:rPr lang="en-US" smtClean="0"/>
              <a:t>34</a:t>
            </a:fld>
            <a:endParaRPr lang="en-US"/>
          </a:p>
        </p:txBody>
      </p:sp>
    </p:spTree>
    <p:extLst>
      <p:ext uri="{BB962C8B-B14F-4D97-AF65-F5344CB8AC3E}">
        <p14:creationId xmlns:p14="http://schemas.microsoft.com/office/powerpoint/2010/main" val="168798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800" kern="100">
                <a:solidFill>
                  <a:srgbClr val="000000"/>
                </a:solidFill>
                <a:effectLst/>
                <a:highlight>
                  <a:srgbClr val="D9E2F3"/>
                </a:highlight>
                <a:latin typeface="+mn-lt"/>
                <a:ea typeface="Calibri" panose="020F0502020204030204" pitchFamily="34" charset="0"/>
                <a:cs typeface="Times New Roman" panose="02020603050405020304" pitchFamily="18" charset="0"/>
              </a:rPr>
              <a:t>LEED Rainwater Management credit. Protect and enhance water retention on-site and in receiving streams and wetlands. </a:t>
            </a:r>
            <a:endParaRPr lang="en-US" sz="800" kern="100">
              <a:effectLst/>
              <a:highlight>
                <a:srgbClr val="D9E2F3"/>
              </a:highlight>
              <a:latin typeface="+mn-l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800" kern="100">
                <a:solidFill>
                  <a:srgbClr val="000000"/>
                </a:solidFill>
                <a:effectLst/>
                <a:highlight>
                  <a:srgbClr val="D9E2F3"/>
                </a:highlight>
                <a:latin typeface="+mn-lt"/>
                <a:ea typeface="Calibri" panose="020F0502020204030204" pitchFamily="34" charset="0"/>
                <a:cs typeface="Times New Roman" panose="02020603050405020304" pitchFamily="18" charset="0"/>
              </a:rPr>
              <a:t>100% of rainwater management onsite must be provided by green infrastructure​. </a:t>
            </a:r>
            <a:endParaRPr lang="en-US" sz="800" kern="100">
              <a:effectLst/>
              <a:highlight>
                <a:srgbClr val="D9E2F3"/>
              </a:highligh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800" kern="100">
                <a:solidFill>
                  <a:srgbClr val="000000"/>
                </a:solidFill>
                <a:effectLst/>
                <a:highlight>
                  <a:srgbClr val="D9E2F3"/>
                </a:highlight>
                <a:latin typeface="+mn-lt"/>
                <a:ea typeface="Calibri" panose="020F0502020204030204" pitchFamily="34" charset="0"/>
                <a:cs typeface="Times New Roman" panose="02020603050405020304" pitchFamily="18" charset="0"/>
              </a:rPr>
              <a:t>LEED Sustainable Sites credits for Site Development – Protect or Restore Habitat and Open Space. Preserve and enhance natural areas, utilize native landscaping, and expand tree canopy​. </a:t>
            </a:r>
            <a:endParaRPr lang="en-US" sz="800" kern="100">
              <a:effectLst/>
              <a:highlight>
                <a:srgbClr val="D9E2F3"/>
              </a:highligh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800" kern="100">
                <a:solidFill>
                  <a:srgbClr val="000000"/>
                </a:solidFill>
                <a:effectLst/>
                <a:highlight>
                  <a:srgbClr val="D9E2F3"/>
                </a:highlight>
                <a:latin typeface="+mn-lt"/>
                <a:ea typeface="Calibri" panose="020F0502020204030204" pitchFamily="34" charset="0"/>
                <a:cs typeface="Times New Roman" panose="02020603050405020304" pitchFamily="18" charset="0"/>
              </a:rPr>
              <a:t>LEED Outdoor Water Use Reduction–minimize irrigation, reduce potable water use. </a:t>
            </a:r>
            <a:endParaRPr lang="en-US" sz="800" kern="100">
              <a:effectLst/>
              <a:highlight>
                <a:srgbClr val="D9E2F3"/>
              </a:highligh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800" kern="100">
                <a:solidFill>
                  <a:srgbClr val="000000"/>
                </a:solidFill>
                <a:effectLst/>
                <a:highlight>
                  <a:srgbClr val="D9E2F3"/>
                </a:highlight>
                <a:latin typeface="+mn-lt"/>
                <a:ea typeface="Calibri" panose="020F0502020204030204" pitchFamily="34" charset="0"/>
                <a:cs typeface="Times New Roman" panose="02020603050405020304" pitchFamily="18" charset="0"/>
              </a:rPr>
              <a:t>LEED Sustainable Sites Credit: Light pollution reduction (Dark-sky friendly lighting)​. </a:t>
            </a:r>
            <a:endParaRPr lang="en-US" sz="800" kern="100">
              <a:effectLst/>
              <a:highlight>
                <a:srgbClr val="D9E2F3"/>
              </a:highlight>
              <a:latin typeface="+mn-l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800" kern="100">
                <a:solidFill>
                  <a:srgbClr val="000000"/>
                </a:solidFill>
                <a:effectLst/>
                <a:highlight>
                  <a:srgbClr val="D9E2F3"/>
                </a:highlight>
                <a:latin typeface="+mn-lt"/>
                <a:ea typeface="Calibri" panose="020F0502020204030204" pitchFamily="34" charset="0"/>
                <a:cs typeface="Times New Roman" panose="02020603050405020304" pitchFamily="18" charset="0"/>
              </a:rPr>
              <a:t>For all major interior renovations, LEED Interior Design and Construction (ID+C) Gold. </a:t>
            </a:r>
            <a:endParaRPr lang="en-US" sz="800" kern="100">
              <a:effectLst/>
              <a:highlight>
                <a:srgbClr val="D9E2F3"/>
              </a:highlight>
              <a:latin typeface="+mn-lt"/>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677B814-5F83-44DB-9163-583B49B420CD}" type="slidenum">
              <a:rPr lang="en-US" smtClean="0"/>
              <a:t>35</a:t>
            </a:fld>
            <a:endParaRPr lang="en-US"/>
          </a:p>
        </p:txBody>
      </p:sp>
    </p:spTree>
    <p:extLst>
      <p:ext uri="{BB962C8B-B14F-4D97-AF65-F5344CB8AC3E}">
        <p14:creationId xmlns:p14="http://schemas.microsoft.com/office/powerpoint/2010/main" val="85303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7B814-5F83-44DB-9163-583B49B420CD}" type="slidenum">
              <a:rPr lang="en-US" smtClean="0"/>
              <a:t>37</a:t>
            </a:fld>
            <a:endParaRPr lang="en-US"/>
          </a:p>
        </p:txBody>
      </p:sp>
    </p:spTree>
    <p:extLst>
      <p:ext uri="{BB962C8B-B14F-4D97-AF65-F5344CB8AC3E}">
        <p14:creationId xmlns:p14="http://schemas.microsoft.com/office/powerpoint/2010/main" val="2057187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Earth">
    <p:spTree>
      <p:nvGrpSpPr>
        <p:cNvPr id="1" name=""/>
        <p:cNvGrpSpPr/>
        <p:nvPr/>
      </p:nvGrpSpPr>
      <p:grpSpPr>
        <a:xfrm>
          <a:off x="0" y="0"/>
          <a:ext cx="0" cy="0"/>
          <a:chOff x="0" y="0"/>
          <a:chExt cx="0" cy="0"/>
        </a:xfrm>
      </p:grpSpPr>
      <p:pic>
        <p:nvPicPr>
          <p:cNvPr id="3" name="Picture 2" descr="A picture containing outdoor, nature, star, outdoor object&#10;&#10;Description automatically generated">
            <a:extLst>
              <a:ext uri="{FF2B5EF4-FFF2-40B4-BE49-F238E27FC236}">
                <a16:creationId xmlns:a16="http://schemas.microsoft.com/office/drawing/2014/main" id="{81F3E11A-4F3E-FFC6-A0FD-E6988FE132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282342"/>
            <a:ext cx="12192000" cy="5575657"/>
          </a:xfrm>
          <a:prstGeom prst="rect">
            <a:avLst/>
          </a:prstGeom>
        </p:spPr>
      </p:pic>
      <p:grpSp>
        <p:nvGrpSpPr>
          <p:cNvPr id="17" name="Group 16">
            <a:extLst>
              <a:ext uri="{FF2B5EF4-FFF2-40B4-BE49-F238E27FC236}">
                <a16:creationId xmlns:a16="http://schemas.microsoft.com/office/drawing/2014/main" id="{827150F0-9FBF-DF4F-BAD1-3B409673F8B0}"/>
              </a:ext>
            </a:extLst>
          </p:cNvPr>
          <p:cNvGrpSpPr/>
          <p:nvPr userDrawn="1"/>
        </p:nvGrpSpPr>
        <p:grpSpPr>
          <a:xfrm>
            <a:off x="0" y="1282342"/>
            <a:ext cx="12192000" cy="5575658"/>
            <a:chOff x="0" y="1282342"/>
            <a:chExt cx="12192000" cy="5575658"/>
          </a:xfrm>
        </p:grpSpPr>
        <p:sp>
          <p:nvSpPr>
            <p:cNvPr id="16" name="Rectangle 15">
              <a:extLst>
                <a:ext uri="{FF2B5EF4-FFF2-40B4-BE49-F238E27FC236}">
                  <a16:creationId xmlns:a16="http://schemas.microsoft.com/office/drawing/2014/main" id="{7EA67F80-7873-2BD7-8BB0-CCDFFBD74838}"/>
                </a:ext>
              </a:extLst>
            </p:cNvPr>
            <p:cNvSpPr/>
            <p:nvPr userDrawn="1"/>
          </p:nvSpPr>
          <p:spPr>
            <a:xfrm>
              <a:off x="0" y="1282342"/>
              <a:ext cx="12192000" cy="5575658"/>
            </a:xfrm>
            <a:prstGeom prst="rect">
              <a:avLst/>
            </a:prstGeom>
            <a:solidFill>
              <a:schemeClr val="accent2">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80E281-DDB1-BB8B-EF97-A5C4CCC25690}"/>
                </a:ext>
              </a:extLst>
            </p:cNvPr>
            <p:cNvSpPr/>
            <p:nvPr userDrawn="1"/>
          </p:nvSpPr>
          <p:spPr>
            <a:xfrm>
              <a:off x="0" y="1282342"/>
              <a:ext cx="12192000" cy="5575658"/>
            </a:xfrm>
            <a:prstGeom prst="rect">
              <a:avLst/>
            </a:prstGeom>
            <a:gradFill flip="none" rotWithShape="1">
              <a:gsLst>
                <a:gs pos="12000">
                  <a:srgbClr val="000000"/>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39100A9E-98FA-99CC-F757-588E63098A30}"/>
              </a:ext>
            </a:extLst>
          </p:cNvPr>
          <p:cNvPicPr>
            <a:picLocks noChangeAspect="1"/>
          </p:cNvPicPr>
          <p:nvPr userDrawn="1"/>
        </p:nvPicPr>
        <p:blipFill rotWithShape="1">
          <a:blip r:embed="rId3" cstate="print">
            <a:alphaModFix amt="85000"/>
            <a:extLst>
              <a:ext uri="{28A0092B-C50C-407E-A947-70E740481C1C}">
                <a14:useLocalDpi xmlns:a14="http://schemas.microsoft.com/office/drawing/2010/main"/>
              </a:ext>
            </a:extLst>
          </a:blip>
          <a:srcRect/>
          <a:stretch/>
        </p:blipFill>
        <p:spPr>
          <a:xfrm>
            <a:off x="-1" y="1282342"/>
            <a:ext cx="6356021" cy="5575658"/>
          </a:xfrm>
          <a:prstGeom prst="rect">
            <a:avLst/>
          </a:prstGeom>
        </p:spPr>
      </p:pic>
      <p:sp>
        <p:nvSpPr>
          <p:cNvPr id="36" name="Title 1">
            <a:extLst>
              <a:ext uri="{FF2B5EF4-FFF2-40B4-BE49-F238E27FC236}">
                <a16:creationId xmlns:a16="http://schemas.microsoft.com/office/drawing/2014/main" id="{8DD6F4EB-AC49-4217-B339-B0971E94407A}"/>
              </a:ext>
            </a:extLst>
          </p:cNvPr>
          <p:cNvSpPr>
            <a:spLocks noGrp="1"/>
          </p:cNvSpPr>
          <p:nvPr>
            <p:ph type="ctrTitle" hasCustomPrompt="1"/>
          </p:nvPr>
        </p:nvSpPr>
        <p:spPr>
          <a:xfrm>
            <a:off x="713956" y="2804761"/>
            <a:ext cx="5191544" cy="2124792"/>
          </a:xfrm>
        </p:spPr>
        <p:txBody>
          <a:bodyPr vert="horz" lIns="91440" tIns="45720" rIns="91440" bIns="45720" rtlCol="0" anchor="b">
            <a:normAutofit/>
          </a:bodyPr>
          <a:lstStyle>
            <a:lvl1pPr>
              <a:lnSpc>
                <a:spcPct val="100000"/>
              </a:lnSpc>
              <a:defRPr lang="en-US" sz="4800" dirty="0">
                <a:solidFill>
                  <a:schemeClr val="bg1"/>
                </a:solidFill>
              </a:defRPr>
            </a:lvl1pPr>
          </a:lstStyle>
          <a:p>
            <a:pPr lvl="0" defTabSz="914354"/>
            <a:r>
              <a:rPr lang="en-US"/>
              <a:t>Click to edit master title style</a:t>
            </a:r>
          </a:p>
        </p:txBody>
      </p:sp>
      <p:sp>
        <p:nvSpPr>
          <p:cNvPr id="37" name="Subtitle 2">
            <a:extLst>
              <a:ext uri="{FF2B5EF4-FFF2-40B4-BE49-F238E27FC236}">
                <a16:creationId xmlns:a16="http://schemas.microsoft.com/office/drawing/2014/main" id="{5946492B-34A1-4AA5-B30A-503D0840D61C}"/>
              </a:ext>
            </a:extLst>
          </p:cNvPr>
          <p:cNvSpPr>
            <a:spLocks noGrp="1"/>
          </p:cNvSpPr>
          <p:nvPr>
            <p:ph type="subTitle" idx="1" hasCustomPrompt="1"/>
          </p:nvPr>
        </p:nvSpPr>
        <p:spPr>
          <a:xfrm>
            <a:off x="713956" y="5005754"/>
            <a:ext cx="5191544" cy="827881"/>
          </a:xfrm>
        </p:spPr>
        <p:txBody>
          <a:bodyPr>
            <a:normAutofit/>
          </a:bodyPr>
          <a:lstStyle>
            <a:lvl1pPr marL="0" indent="0" algn="l">
              <a:buNone/>
              <a:defRPr sz="1800">
                <a:solidFill>
                  <a:srgbClr val="E3F0FC"/>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C1FA1376-F431-78CA-20FE-1D16CFF70E98}"/>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13956" y="304800"/>
            <a:ext cx="2880144" cy="660400"/>
          </a:xfrm>
          <a:prstGeom prst="rect">
            <a:avLst/>
          </a:prstGeom>
        </p:spPr>
      </p:pic>
    </p:spTree>
    <p:extLst>
      <p:ext uri="{BB962C8B-B14F-4D97-AF65-F5344CB8AC3E}">
        <p14:creationId xmlns:p14="http://schemas.microsoft.com/office/powerpoint/2010/main" val="86934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155296-5A5C-54F1-EF5F-0985B4A7D8F0}"/>
              </a:ext>
            </a:extLst>
          </p:cNvPr>
          <p:cNvSpPr/>
          <p:nvPr userDrawn="1"/>
        </p:nvSpPr>
        <p:spPr>
          <a:xfrm>
            <a:off x="0" y="1282340"/>
            <a:ext cx="12192000" cy="5575659"/>
          </a:xfrm>
          <a:prstGeom prst="rect">
            <a:avLst/>
          </a:prstGeom>
          <a:solidFill>
            <a:srgbClr val="182F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2" name="Picture 1" descr="Logo&#10;&#10;Description automatically generated">
            <a:extLst>
              <a:ext uri="{FF2B5EF4-FFF2-40B4-BE49-F238E27FC236}">
                <a16:creationId xmlns:a16="http://schemas.microsoft.com/office/drawing/2014/main" id="{64479D3D-2A85-0702-34AC-F421499057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13956" y="304800"/>
            <a:ext cx="2880144" cy="660400"/>
          </a:xfrm>
          <a:prstGeom prst="rect">
            <a:avLst/>
          </a:prstGeom>
        </p:spPr>
      </p:pic>
      <p:pic>
        <p:nvPicPr>
          <p:cNvPr id="5" name="Picture 4" descr="Shape, circle&#10;&#10;Description automatically generated">
            <a:extLst>
              <a:ext uri="{FF2B5EF4-FFF2-40B4-BE49-F238E27FC236}">
                <a16:creationId xmlns:a16="http://schemas.microsoft.com/office/drawing/2014/main" id="{E1D953D6-D520-8AE2-BA9E-9BBA31CD4C66}"/>
              </a:ext>
            </a:extLst>
          </p:cNvPr>
          <p:cNvPicPr>
            <a:picLocks noChangeAspect="1"/>
          </p:cNvPicPr>
          <p:nvPr userDrawn="1"/>
        </p:nvPicPr>
        <p:blipFill rotWithShape="1">
          <a:blip r:embed="rId3" cstate="print">
            <a:alphaModFix amt="85000"/>
            <a:extLst>
              <a:ext uri="{28A0092B-C50C-407E-A947-70E740481C1C}">
                <a14:useLocalDpi xmlns:a14="http://schemas.microsoft.com/office/drawing/2010/main"/>
              </a:ext>
            </a:extLst>
          </a:blip>
          <a:srcRect/>
          <a:stretch/>
        </p:blipFill>
        <p:spPr>
          <a:xfrm>
            <a:off x="-1" y="3596376"/>
            <a:ext cx="12192000" cy="3261624"/>
          </a:xfrm>
          <a:prstGeom prst="rect">
            <a:avLst/>
          </a:prstGeom>
        </p:spPr>
      </p:pic>
      <p:sp>
        <p:nvSpPr>
          <p:cNvPr id="23" name="Text Placeholder 2">
            <a:extLst>
              <a:ext uri="{FF2B5EF4-FFF2-40B4-BE49-F238E27FC236}">
                <a16:creationId xmlns:a16="http://schemas.microsoft.com/office/drawing/2014/main" id="{8E0AB84F-4382-4B07-BA85-0A3D2515A6D2}"/>
              </a:ext>
            </a:extLst>
          </p:cNvPr>
          <p:cNvSpPr>
            <a:spLocks noGrp="1"/>
          </p:cNvSpPr>
          <p:nvPr>
            <p:ph type="body" sz="quarter" idx="10" hasCustomPrompt="1"/>
          </p:nvPr>
        </p:nvSpPr>
        <p:spPr>
          <a:xfrm>
            <a:off x="2481827" y="3642407"/>
            <a:ext cx="7228347" cy="511946"/>
          </a:xfrm>
        </p:spPr>
        <p:txBody>
          <a:bodyPr anchor="ctr"/>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p>
        </p:txBody>
      </p:sp>
      <p:sp>
        <p:nvSpPr>
          <p:cNvPr id="24" name="Text Placeholder 2">
            <a:extLst>
              <a:ext uri="{FF2B5EF4-FFF2-40B4-BE49-F238E27FC236}">
                <a16:creationId xmlns:a16="http://schemas.microsoft.com/office/drawing/2014/main" id="{0D301D27-F44E-4B6D-8AD3-6CE142EF85CE}"/>
              </a:ext>
            </a:extLst>
          </p:cNvPr>
          <p:cNvSpPr>
            <a:spLocks noGrp="1"/>
          </p:cNvSpPr>
          <p:nvPr>
            <p:ph type="body" sz="quarter" idx="15" hasCustomPrompt="1"/>
          </p:nvPr>
        </p:nvSpPr>
        <p:spPr>
          <a:xfrm>
            <a:off x="2481827" y="4188541"/>
            <a:ext cx="7228347" cy="363864"/>
          </a:xfrm>
        </p:spPr>
        <p:txBody>
          <a:bodyPr anchor="ctr">
            <a:normAutofit/>
          </a:bodyPr>
          <a:lstStyle>
            <a:lvl1pPr marL="0" indent="0" algn="ctr">
              <a:buNone/>
              <a:defRPr sz="1800" cap="none"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  Service Area</a:t>
            </a:r>
          </a:p>
        </p:txBody>
      </p:sp>
      <p:sp>
        <p:nvSpPr>
          <p:cNvPr id="25" name="Text Placeholder 2">
            <a:extLst>
              <a:ext uri="{FF2B5EF4-FFF2-40B4-BE49-F238E27FC236}">
                <a16:creationId xmlns:a16="http://schemas.microsoft.com/office/drawing/2014/main" id="{682DDB65-61E4-4E47-8FE2-F774FBD8B2F6}"/>
              </a:ext>
            </a:extLst>
          </p:cNvPr>
          <p:cNvSpPr>
            <a:spLocks noGrp="1"/>
          </p:cNvSpPr>
          <p:nvPr>
            <p:ph type="body" sz="quarter" idx="16" hasCustomPrompt="1"/>
          </p:nvPr>
        </p:nvSpPr>
        <p:spPr>
          <a:xfrm>
            <a:off x="2481827" y="4589273"/>
            <a:ext cx="7228347" cy="363864"/>
          </a:xfrm>
        </p:spPr>
        <p:txBody>
          <a:bodyPr anchor="ctr">
            <a:normAutofit/>
          </a:bodyPr>
          <a:lstStyle>
            <a:lvl1pPr marL="0" indent="0" algn="ctr">
              <a:buNone/>
              <a:defRPr sz="1800" cap="none"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101.123.4567</a:t>
            </a:r>
          </a:p>
        </p:txBody>
      </p:sp>
      <p:sp>
        <p:nvSpPr>
          <p:cNvPr id="26" name="Text Placeholder 2">
            <a:extLst>
              <a:ext uri="{FF2B5EF4-FFF2-40B4-BE49-F238E27FC236}">
                <a16:creationId xmlns:a16="http://schemas.microsoft.com/office/drawing/2014/main" id="{7F259888-68E4-4CDA-B7C6-A98D287E4CA4}"/>
              </a:ext>
            </a:extLst>
          </p:cNvPr>
          <p:cNvSpPr>
            <a:spLocks noGrp="1"/>
          </p:cNvSpPr>
          <p:nvPr>
            <p:ph type="body" sz="quarter" idx="17" hasCustomPrompt="1"/>
          </p:nvPr>
        </p:nvSpPr>
        <p:spPr>
          <a:xfrm>
            <a:off x="620485" y="1934937"/>
            <a:ext cx="10983685" cy="1670603"/>
          </a:xfrm>
        </p:spPr>
        <p:txBody>
          <a:bodyPr anchor="ctr">
            <a:noAutofit/>
          </a:bodyPr>
          <a:lstStyle>
            <a:lvl1pPr marL="0" indent="0" algn="ctr">
              <a:buNone/>
              <a:defRPr sz="5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 / Discussion</a:t>
            </a:r>
          </a:p>
        </p:txBody>
      </p:sp>
    </p:spTree>
    <p:extLst>
      <p:ext uri="{BB962C8B-B14F-4D97-AF65-F5344CB8AC3E}">
        <p14:creationId xmlns:p14="http://schemas.microsoft.com/office/powerpoint/2010/main" val="175751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_comments">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64479D3D-2A85-0702-34AC-F421499057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13956" y="304800"/>
            <a:ext cx="2880144" cy="660400"/>
          </a:xfrm>
          <a:prstGeom prst="rect">
            <a:avLst/>
          </a:prstGeom>
        </p:spPr>
      </p:pic>
      <p:sp>
        <p:nvSpPr>
          <p:cNvPr id="8" name="Rectangle 7">
            <a:extLst>
              <a:ext uri="{FF2B5EF4-FFF2-40B4-BE49-F238E27FC236}">
                <a16:creationId xmlns:a16="http://schemas.microsoft.com/office/drawing/2014/main" id="{8468F631-3672-C7B9-13FA-338861B610D4}"/>
              </a:ext>
            </a:extLst>
          </p:cNvPr>
          <p:cNvSpPr/>
          <p:nvPr userDrawn="1"/>
        </p:nvSpPr>
        <p:spPr>
          <a:xfrm>
            <a:off x="0" y="1282340"/>
            <a:ext cx="12192000" cy="5575659"/>
          </a:xfrm>
          <a:prstGeom prst="rect">
            <a:avLst/>
          </a:prstGeom>
          <a:solidFill>
            <a:srgbClr val="182F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9" name="Picture 8" descr="A picture containing icon&#10;&#10;Description automatically generated">
            <a:extLst>
              <a:ext uri="{FF2B5EF4-FFF2-40B4-BE49-F238E27FC236}">
                <a16:creationId xmlns:a16="http://schemas.microsoft.com/office/drawing/2014/main" id="{F70E6112-BB58-AF4E-2D18-A99FBA536FE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282338"/>
            <a:ext cx="3956194" cy="5575661"/>
          </a:xfrm>
          <a:prstGeom prst="rect">
            <a:avLst/>
          </a:prstGeom>
        </p:spPr>
      </p:pic>
    </p:spTree>
    <p:extLst>
      <p:ext uri="{BB962C8B-B14F-4D97-AF65-F5344CB8AC3E}">
        <p14:creationId xmlns:p14="http://schemas.microsoft.com/office/powerpoint/2010/main" val="4101540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3ED0284-C460-4613-85FF-08BBE72348F8}" type="datetime1">
              <a:rPr lang="en-US" smtClean="0"/>
              <a:t>10/10/2024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726E8BD-FF8D-4FDC-B214-392A4A2CA40C}" type="slidenum">
              <a:rPr lang="en-US" smtClean="0"/>
              <a:t>‹#›</a:t>
            </a:fld>
            <a:endParaRPr lang="en-US"/>
          </a:p>
        </p:txBody>
      </p:sp>
    </p:spTree>
    <p:extLst>
      <p:ext uri="{BB962C8B-B14F-4D97-AF65-F5344CB8AC3E}">
        <p14:creationId xmlns:p14="http://schemas.microsoft.com/office/powerpoint/2010/main" val="3425576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6078"/>
            <a:ext cx="10515600" cy="1325563"/>
          </a:xfrm>
        </p:spPr>
        <p:txBody>
          <a:bodyPr/>
          <a:lstStyle/>
          <a:p>
            <a:r>
              <a:rPr lang="en-US"/>
              <a:t>Click to edit Master title style</a:t>
            </a:r>
          </a:p>
        </p:txBody>
      </p:sp>
      <p:sp>
        <p:nvSpPr>
          <p:cNvPr id="3" name="Content Placeholder 2"/>
          <p:cNvSpPr>
            <a:spLocks noGrp="1"/>
          </p:cNvSpPr>
          <p:nvPr>
            <p:ph idx="1"/>
          </p:nvPr>
        </p:nvSpPr>
        <p:spPr>
          <a:xfrm>
            <a:off x="838200" y="136901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26E8BD-FF8D-4FDC-B214-392A4A2CA40C}" type="slidenum">
              <a:rPr lang="en-US" smtClean="0"/>
              <a:t>‹#›</a:t>
            </a:fld>
            <a:endParaRPr lang="en-US"/>
          </a:p>
        </p:txBody>
      </p:sp>
    </p:spTree>
    <p:extLst>
      <p:ext uri="{BB962C8B-B14F-4D97-AF65-F5344CB8AC3E}">
        <p14:creationId xmlns:p14="http://schemas.microsoft.com/office/powerpoint/2010/main" val="311415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_Trees">
    <p:spTree>
      <p:nvGrpSpPr>
        <p:cNvPr id="1" name=""/>
        <p:cNvGrpSpPr/>
        <p:nvPr/>
      </p:nvGrpSpPr>
      <p:grpSpPr>
        <a:xfrm>
          <a:off x="0" y="0"/>
          <a:ext cx="0" cy="0"/>
          <a:chOff x="0" y="0"/>
          <a:chExt cx="0" cy="0"/>
        </a:xfrm>
      </p:grpSpPr>
      <p:pic>
        <p:nvPicPr>
          <p:cNvPr id="8" name="Picture 7" descr="A picture containing plant, tree, leaf&#10;&#10;Description automatically generated">
            <a:extLst>
              <a:ext uri="{FF2B5EF4-FFF2-40B4-BE49-F238E27FC236}">
                <a16:creationId xmlns:a16="http://schemas.microsoft.com/office/drawing/2014/main" id="{BA1678EE-D048-482A-AED6-C964BCAA168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264211"/>
          </a:xfrm>
          <a:prstGeom prst="rect">
            <a:avLst/>
          </a:prstGeom>
        </p:spPr>
      </p:pic>
      <p:grpSp>
        <p:nvGrpSpPr>
          <p:cNvPr id="9" name="Group 8">
            <a:extLst>
              <a:ext uri="{FF2B5EF4-FFF2-40B4-BE49-F238E27FC236}">
                <a16:creationId xmlns:a16="http://schemas.microsoft.com/office/drawing/2014/main" id="{DBA74A52-54C5-1F67-AB72-206292DBA732}"/>
              </a:ext>
            </a:extLst>
          </p:cNvPr>
          <p:cNvGrpSpPr/>
          <p:nvPr userDrawn="1"/>
        </p:nvGrpSpPr>
        <p:grpSpPr>
          <a:xfrm>
            <a:off x="0" y="-1"/>
            <a:ext cx="12192000" cy="6264211"/>
            <a:chOff x="0" y="1282342"/>
            <a:chExt cx="12192000" cy="5575658"/>
          </a:xfrm>
        </p:grpSpPr>
        <p:sp>
          <p:nvSpPr>
            <p:cNvPr id="14" name="Rectangle 13">
              <a:extLst>
                <a:ext uri="{FF2B5EF4-FFF2-40B4-BE49-F238E27FC236}">
                  <a16:creationId xmlns:a16="http://schemas.microsoft.com/office/drawing/2014/main" id="{015C1E31-5545-E797-CB98-DF3CCDB77946}"/>
                </a:ext>
              </a:extLst>
            </p:cNvPr>
            <p:cNvSpPr/>
            <p:nvPr userDrawn="1"/>
          </p:nvSpPr>
          <p:spPr>
            <a:xfrm>
              <a:off x="0" y="1282342"/>
              <a:ext cx="12192000" cy="5575658"/>
            </a:xfrm>
            <a:prstGeom prst="rect">
              <a:avLst/>
            </a:prstGeom>
            <a:solidFill>
              <a:schemeClr val="accent2">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4CDA5B-86EA-4684-3E1A-A26C4AF45745}"/>
                </a:ext>
              </a:extLst>
            </p:cNvPr>
            <p:cNvSpPr/>
            <p:nvPr userDrawn="1"/>
          </p:nvSpPr>
          <p:spPr>
            <a:xfrm>
              <a:off x="0" y="1282342"/>
              <a:ext cx="12192000" cy="5575658"/>
            </a:xfrm>
            <a:prstGeom prst="rect">
              <a:avLst/>
            </a:prstGeom>
            <a:gradFill flip="none" rotWithShape="1">
              <a:gsLst>
                <a:gs pos="12000">
                  <a:srgbClr val="000000"/>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865631" y="3118613"/>
            <a:ext cx="4658869" cy="2424113"/>
          </a:xfrm>
        </p:spPr>
        <p:txBody>
          <a:bodyPr vert="horz" lIns="45720" tIns="0" rIns="91440" bIns="0" rtlCol="0" anchor="b">
            <a:noAutofit/>
          </a:bodyPr>
          <a:lstStyle>
            <a:lvl1pPr>
              <a:defRPr lang="en-US" sz="4000" dirty="0">
                <a:solidFill>
                  <a:schemeClr val="bg1"/>
                </a:solidFill>
              </a:defRPr>
            </a:lvl1pPr>
          </a:lstStyle>
          <a:p>
            <a:pPr lvl="0" defTabSz="914354"/>
            <a:r>
              <a:rPr lang="en-US"/>
              <a:t>Click to edit master title style</a:t>
            </a:r>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865631" y="5617268"/>
            <a:ext cx="4658869" cy="428057"/>
          </a:xfrm>
        </p:spPr>
        <p:txBody>
          <a:bodyPr anchor="t">
            <a:normAutofit/>
          </a:bodyPr>
          <a:lstStyle>
            <a:lvl1pPr marL="0" indent="0">
              <a:buNone/>
              <a:defRPr sz="2000" b="0">
                <a:solidFill>
                  <a:srgbClr val="E3F0FC"/>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pic>
        <p:nvPicPr>
          <p:cNvPr id="19" name="Picture 18">
            <a:extLst>
              <a:ext uri="{FF2B5EF4-FFF2-40B4-BE49-F238E27FC236}">
                <a16:creationId xmlns:a16="http://schemas.microsoft.com/office/drawing/2014/main" id="{8A9841FF-9D2B-C73D-6B47-9D09373F56F3}"/>
              </a:ext>
            </a:extLst>
          </p:cNvPr>
          <p:cNvPicPr>
            <a:picLocks noChangeAspect="1"/>
          </p:cNvPicPr>
          <p:nvPr userDrawn="1"/>
        </p:nvPicPr>
        <p:blipFill rotWithShape="1">
          <a:blip r:embed="rId3" cstate="print">
            <a:alphaModFix amt="85000"/>
            <a:extLst>
              <a:ext uri="{28A0092B-C50C-407E-A947-70E740481C1C}">
                <a14:useLocalDpi xmlns:a14="http://schemas.microsoft.com/office/drawing/2010/main"/>
              </a:ext>
            </a:extLst>
          </a:blip>
          <a:srcRect/>
          <a:stretch/>
        </p:blipFill>
        <p:spPr>
          <a:xfrm>
            <a:off x="0" y="1"/>
            <a:ext cx="12210728" cy="2899728"/>
          </a:xfrm>
          <a:prstGeom prst="rect">
            <a:avLst/>
          </a:prstGeom>
        </p:spPr>
      </p:pic>
      <p:pic>
        <p:nvPicPr>
          <p:cNvPr id="3" name="Picture 2" descr="Logo&#10;&#10;Description automatically generated">
            <a:extLst>
              <a:ext uri="{FF2B5EF4-FFF2-40B4-BE49-F238E27FC236}">
                <a16:creationId xmlns:a16="http://schemas.microsoft.com/office/drawing/2014/main" id="{AD99A9B9-E28F-F7A1-C057-4434BDA6EA4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0600002" y="6431495"/>
            <a:ext cx="1172897" cy="268939"/>
          </a:xfrm>
          <a:prstGeom prst="rect">
            <a:avLst/>
          </a:prstGeom>
        </p:spPr>
      </p:pic>
    </p:spTree>
    <p:extLst>
      <p:ext uri="{BB962C8B-B14F-4D97-AF65-F5344CB8AC3E}">
        <p14:creationId xmlns:p14="http://schemas.microsoft.com/office/powerpoint/2010/main" val="296496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Trees_V2">
    <p:spTree>
      <p:nvGrpSpPr>
        <p:cNvPr id="1" name=""/>
        <p:cNvGrpSpPr/>
        <p:nvPr/>
      </p:nvGrpSpPr>
      <p:grpSpPr>
        <a:xfrm>
          <a:off x="0" y="0"/>
          <a:ext cx="0" cy="0"/>
          <a:chOff x="0" y="0"/>
          <a:chExt cx="0" cy="0"/>
        </a:xfrm>
      </p:grpSpPr>
      <p:pic>
        <p:nvPicPr>
          <p:cNvPr id="8" name="Picture 7" descr="A picture containing plant, tree, leaf&#10;&#10;Description automatically generated">
            <a:extLst>
              <a:ext uri="{FF2B5EF4-FFF2-40B4-BE49-F238E27FC236}">
                <a16:creationId xmlns:a16="http://schemas.microsoft.com/office/drawing/2014/main" id="{BA1678EE-D048-482A-AED6-C964BCAA168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264211"/>
          </a:xfrm>
          <a:prstGeom prst="rect">
            <a:avLst/>
          </a:prstGeom>
        </p:spPr>
      </p:pic>
      <p:grpSp>
        <p:nvGrpSpPr>
          <p:cNvPr id="9" name="Group 8">
            <a:extLst>
              <a:ext uri="{FF2B5EF4-FFF2-40B4-BE49-F238E27FC236}">
                <a16:creationId xmlns:a16="http://schemas.microsoft.com/office/drawing/2014/main" id="{DBA74A52-54C5-1F67-AB72-206292DBA732}"/>
              </a:ext>
            </a:extLst>
          </p:cNvPr>
          <p:cNvGrpSpPr/>
          <p:nvPr userDrawn="1"/>
        </p:nvGrpSpPr>
        <p:grpSpPr>
          <a:xfrm>
            <a:off x="0" y="-2"/>
            <a:ext cx="12192000" cy="6264211"/>
            <a:chOff x="0" y="1282342"/>
            <a:chExt cx="12192000" cy="5575659"/>
          </a:xfrm>
        </p:grpSpPr>
        <p:sp>
          <p:nvSpPr>
            <p:cNvPr id="14" name="Rectangle 13">
              <a:extLst>
                <a:ext uri="{FF2B5EF4-FFF2-40B4-BE49-F238E27FC236}">
                  <a16:creationId xmlns:a16="http://schemas.microsoft.com/office/drawing/2014/main" id="{015C1E31-5545-E797-CB98-DF3CCDB77946}"/>
                </a:ext>
              </a:extLst>
            </p:cNvPr>
            <p:cNvSpPr/>
            <p:nvPr userDrawn="1"/>
          </p:nvSpPr>
          <p:spPr>
            <a:xfrm>
              <a:off x="0" y="1282342"/>
              <a:ext cx="12192000" cy="5575658"/>
            </a:xfrm>
            <a:prstGeom prst="rect">
              <a:avLst/>
            </a:prstGeom>
            <a:solidFill>
              <a:schemeClr val="accent2">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4CDA5B-86EA-4684-3E1A-A26C4AF45745}"/>
                </a:ext>
              </a:extLst>
            </p:cNvPr>
            <p:cNvSpPr/>
            <p:nvPr userDrawn="1"/>
          </p:nvSpPr>
          <p:spPr>
            <a:xfrm>
              <a:off x="0" y="1282343"/>
              <a:ext cx="12192000" cy="5575658"/>
            </a:xfrm>
            <a:prstGeom prst="rect">
              <a:avLst/>
            </a:prstGeom>
            <a:gradFill flip="none" rotWithShape="1">
              <a:gsLst>
                <a:gs pos="61000">
                  <a:srgbClr val="000000">
                    <a:alpha val="53000"/>
                  </a:srgbClr>
                </a:gs>
                <a:gs pos="18000">
                  <a:srgbClr val="000000"/>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B50EDFC9-E344-53B0-89C2-7FC1B2AA393E}"/>
              </a:ext>
            </a:extLst>
          </p:cNvPr>
          <p:cNvPicPr>
            <a:picLocks noChangeAspect="1"/>
          </p:cNvPicPr>
          <p:nvPr userDrawn="1"/>
        </p:nvPicPr>
        <p:blipFill rotWithShape="1">
          <a:blip r:embed="rId3" cstate="print">
            <a:alphaModFix amt="90000"/>
            <a:extLst>
              <a:ext uri="{28A0092B-C50C-407E-A947-70E740481C1C}">
                <a14:useLocalDpi xmlns:a14="http://schemas.microsoft.com/office/drawing/2010/main"/>
              </a:ext>
            </a:extLst>
          </a:blip>
          <a:srcRect/>
          <a:stretch/>
        </p:blipFill>
        <p:spPr>
          <a:xfrm>
            <a:off x="0" y="3107"/>
            <a:ext cx="12192000" cy="6261101"/>
          </a:xfrm>
          <a:prstGeom prst="rect">
            <a:avLst/>
          </a:prstGeom>
        </p:spPr>
      </p:pic>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2745231" y="3118613"/>
            <a:ext cx="4658869" cy="2424113"/>
          </a:xfrm>
        </p:spPr>
        <p:txBody>
          <a:bodyPr vert="horz" lIns="45720" tIns="0" rIns="91440" bIns="0" rtlCol="0" anchor="b">
            <a:noAutofit/>
          </a:bodyPr>
          <a:lstStyle>
            <a:lvl1pPr>
              <a:defRPr lang="en-US" sz="4000" dirty="0">
                <a:solidFill>
                  <a:schemeClr val="bg1"/>
                </a:solidFill>
              </a:defRPr>
            </a:lvl1pPr>
          </a:lstStyle>
          <a:p>
            <a:pPr lvl="0" defTabSz="914354"/>
            <a:r>
              <a:rPr lang="en-US"/>
              <a:t>Click to edit master title style</a:t>
            </a:r>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2745231" y="5617268"/>
            <a:ext cx="4658869" cy="428057"/>
          </a:xfrm>
        </p:spPr>
        <p:txBody>
          <a:bodyPr anchor="t">
            <a:normAutofit/>
          </a:bodyPr>
          <a:lstStyle>
            <a:lvl1pPr marL="0" indent="0">
              <a:buNone/>
              <a:defRPr sz="2000" b="0">
                <a:solidFill>
                  <a:srgbClr val="E3F0FC"/>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pic>
        <p:nvPicPr>
          <p:cNvPr id="2" name="Picture 1" descr="Logo&#10;&#10;Description automatically generated">
            <a:extLst>
              <a:ext uri="{FF2B5EF4-FFF2-40B4-BE49-F238E27FC236}">
                <a16:creationId xmlns:a16="http://schemas.microsoft.com/office/drawing/2014/main" id="{8AA659B9-C9E2-FDF5-A86A-0637212A9093}"/>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0600002" y="6431495"/>
            <a:ext cx="1172897" cy="268939"/>
          </a:xfrm>
          <a:prstGeom prst="rect">
            <a:avLst/>
          </a:prstGeom>
        </p:spPr>
      </p:pic>
    </p:spTree>
    <p:extLst>
      <p:ext uri="{BB962C8B-B14F-4D97-AF65-F5344CB8AC3E}">
        <p14:creationId xmlns:p14="http://schemas.microsoft.com/office/powerpoint/2010/main" val="303678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48CE5-A8C2-4536-BD73-F20E30260766}"/>
              </a:ext>
            </a:extLst>
          </p:cNvPr>
          <p:cNvSpPr/>
          <p:nvPr userDrawn="1"/>
        </p:nvSpPr>
        <p:spPr>
          <a:xfrm>
            <a:off x="1" y="1439324"/>
            <a:ext cx="12191999" cy="4042926"/>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0" algn="l">
              <a:lnSpc>
                <a:spcPct val="150000"/>
              </a:lnSpc>
            </a:pPr>
            <a:endParaRPr lang="en-US" sz="2800"/>
          </a:p>
        </p:txBody>
      </p:sp>
      <p:sp>
        <p:nvSpPr>
          <p:cNvPr id="16" name="Title 1">
            <a:extLst>
              <a:ext uri="{FF2B5EF4-FFF2-40B4-BE49-F238E27FC236}">
                <a16:creationId xmlns:a16="http://schemas.microsoft.com/office/drawing/2014/main" id="{8405EDEF-DD56-4B75-AFC9-11BC1F8D4F0D}"/>
              </a:ext>
            </a:extLst>
          </p:cNvPr>
          <p:cNvSpPr>
            <a:spLocks noGrp="1"/>
          </p:cNvSpPr>
          <p:nvPr>
            <p:ph type="title" hasCustomPrompt="1"/>
          </p:nvPr>
        </p:nvSpPr>
        <p:spPr>
          <a:xfrm>
            <a:off x="457200" y="273674"/>
            <a:ext cx="11331935" cy="725118"/>
          </a:xfrm>
        </p:spPr>
        <p:txBody>
          <a:bodyPr vert="horz" lIns="45720" tIns="0" rIns="91440" bIns="0" rtlCol="0" anchor="b">
            <a:noAutofit/>
          </a:bodyPr>
          <a:lstStyle>
            <a:lvl1pPr>
              <a:defRPr lang="en-US" sz="4000" dirty="0">
                <a:solidFill>
                  <a:schemeClr val="accent1"/>
                </a:solidFill>
              </a:defRPr>
            </a:lvl1pPr>
          </a:lstStyle>
          <a:p>
            <a:pPr lvl="0" defTabSz="914354"/>
            <a:r>
              <a:rPr lang="en-US"/>
              <a:t>Click to edit text</a:t>
            </a:r>
          </a:p>
        </p:txBody>
      </p:sp>
      <p:sp>
        <p:nvSpPr>
          <p:cNvPr id="17" name="Text Placeholder 16">
            <a:extLst>
              <a:ext uri="{FF2B5EF4-FFF2-40B4-BE49-F238E27FC236}">
                <a16:creationId xmlns:a16="http://schemas.microsoft.com/office/drawing/2014/main" id="{EE843E78-2F4F-4BE4-9114-1DC5BD093E94}"/>
              </a:ext>
            </a:extLst>
          </p:cNvPr>
          <p:cNvSpPr>
            <a:spLocks noGrp="1"/>
          </p:cNvSpPr>
          <p:nvPr>
            <p:ph type="body" sz="quarter" idx="13" hasCustomPrompt="1"/>
          </p:nvPr>
        </p:nvSpPr>
        <p:spPr>
          <a:xfrm>
            <a:off x="457200" y="1837038"/>
            <a:ext cx="6489700" cy="3220994"/>
          </a:xfrm>
        </p:spPr>
        <p:txBody>
          <a:bodyPr anchor="ctr"/>
          <a:lstStyle>
            <a:lvl1pPr marL="0" indent="0">
              <a:lnSpc>
                <a:spcPct val="100000"/>
              </a:lnSpc>
              <a:buFontTx/>
              <a:buNone/>
              <a:defRPr>
                <a:solidFill>
                  <a:schemeClr val="accent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text</a:t>
            </a:r>
          </a:p>
          <a:p>
            <a:pPr lvl="0"/>
            <a:r>
              <a:rPr lang="en-US"/>
              <a:t>Click to edit text</a:t>
            </a:r>
          </a:p>
          <a:p>
            <a:pPr lvl="0"/>
            <a:r>
              <a:rPr lang="en-US"/>
              <a:t>Click to edit text</a:t>
            </a:r>
          </a:p>
        </p:txBody>
      </p:sp>
      <p:pic>
        <p:nvPicPr>
          <p:cNvPr id="13" name="Picture 12" descr="A picture containing icon&#10;&#10;Description automatically generated">
            <a:extLst>
              <a:ext uri="{FF2B5EF4-FFF2-40B4-BE49-F238E27FC236}">
                <a16:creationId xmlns:a16="http://schemas.microsoft.com/office/drawing/2014/main" id="{85249C15-2C51-7610-D799-BFD6820A77A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946900" y="-4655"/>
            <a:ext cx="5245100" cy="6862655"/>
          </a:xfrm>
          <a:prstGeom prst="rect">
            <a:avLst/>
          </a:prstGeom>
        </p:spPr>
      </p:pic>
      <p:sp>
        <p:nvSpPr>
          <p:cNvPr id="14" name="Slide Number Placeholder 5">
            <a:extLst>
              <a:ext uri="{FF2B5EF4-FFF2-40B4-BE49-F238E27FC236}">
                <a16:creationId xmlns:a16="http://schemas.microsoft.com/office/drawing/2014/main" id="{2A8BE779-B540-73AF-71D1-91C3F6F7E437}"/>
              </a:ext>
            </a:extLst>
          </p:cNvPr>
          <p:cNvSpPr txBox="1">
            <a:spLocks/>
          </p:cNvSpPr>
          <p:nvPr userDrawn="1"/>
        </p:nvSpPr>
        <p:spPr>
          <a:xfrm>
            <a:off x="371475" y="6398088"/>
            <a:ext cx="3657600" cy="365125"/>
          </a:xfrm>
          <a:prstGeom prst="rect">
            <a:avLst/>
          </a:prstGeom>
        </p:spPr>
        <p:txBody>
          <a:bodyPr vert="horz" lIns="91440" tIns="45720" rIns="91440" bIns="45720" rtlCol="0" anchor="ctr"/>
          <a:lstStyle>
            <a:defPPr>
              <a:defRPr lang="en-US"/>
            </a:defPPr>
            <a:lvl1pPr marL="0" algn="r" defTabSz="457200" rtl="0" eaLnBrk="1" latinLnBrk="0" hangingPunct="1">
              <a:defRPr lang="en-US" sz="1000" kern="1200" baseline="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fld id="{38EA6B26-9CA0-4144-9BE8-9A34F496FA80}" type="slidenum">
              <a:rPr lang="en-US" smtClean="0"/>
              <a:pPr algn="l" defTabSz="914400"/>
              <a:t>‹#›</a:t>
            </a:fld>
            <a:endParaRPr lang="en-US"/>
          </a:p>
        </p:txBody>
      </p:sp>
      <p:pic>
        <p:nvPicPr>
          <p:cNvPr id="4" name="Picture 3" descr="Logo&#10;&#10;Description automatically generated">
            <a:extLst>
              <a:ext uri="{FF2B5EF4-FFF2-40B4-BE49-F238E27FC236}">
                <a16:creationId xmlns:a16="http://schemas.microsoft.com/office/drawing/2014/main" id="{7921CBA9-90DD-BA71-E34E-15A8DD169BD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600002" y="6431495"/>
            <a:ext cx="1172897" cy="268939"/>
          </a:xfrm>
          <a:prstGeom prst="rect">
            <a:avLst/>
          </a:prstGeom>
        </p:spPr>
      </p:pic>
    </p:spTree>
    <p:extLst>
      <p:ext uri="{BB962C8B-B14F-4D97-AF65-F5344CB8AC3E}">
        <p14:creationId xmlns:p14="http://schemas.microsoft.com/office/powerpoint/2010/main" val="6827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E3FA55-774F-4C78-8C06-9FF736164303}"/>
              </a:ext>
            </a:extLst>
          </p:cNvPr>
          <p:cNvSpPr/>
          <p:nvPr userDrawn="1"/>
        </p:nvSpPr>
        <p:spPr>
          <a:xfrm>
            <a:off x="0" y="2294164"/>
            <a:ext cx="12192000" cy="217170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Shape, circle&#10;&#10;Description automatically generated">
            <a:extLst>
              <a:ext uri="{FF2B5EF4-FFF2-40B4-BE49-F238E27FC236}">
                <a16:creationId xmlns:a16="http://schemas.microsoft.com/office/drawing/2014/main" id="{E3454E66-23B4-54E1-F9C7-9B4E59760D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9" name="Title 1">
            <a:extLst>
              <a:ext uri="{FF2B5EF4-FFF2-40B4-BE49-F238E27FC236}">
                <a16:creationId xmlns:a16="http://schemas.microsoft.com/office/drawing/2014/main" id="{69B2E9ED-D175-484F-9AA8-B901437F728A}"/>
              </a:ext>
            </a:extLst>
          </p:cNvPr>
          <p:cNvSpPr>
            <a:spLocks noGrp="1"/>
          </p:cNvSpPr>
          <p:nvPr>
            <p:ph type="title" hasCustomPrompt="1"/>
          </p:nvPr>
        </p:nvSpPr>
        <p:spPr>
          <a:xfrm>
            <a:off x="5464641" y="2294164"/>
            <a:ext cx="6371000" cy="1491425"/>
          </a:xfrm>
        </p:spPr>
        <p:txBody>
          <a:bodyPr vert="horz" lIns="45720" tIns="0" rIns="91440" bIns="0" rtlCol="0" anchor="b">
            <a:noAutofit/>
          </a:bodyPr>
          <a:lstStyle>
            <a:lvl1pPr>
              <a:defRPr lang="en-US" sz="4000" dirty="0">
                <a:solidFill>
                  <a:schemeClr val="accent1"/>
                </a:solidFill>
              </a:defRPr>
            </a:lvl1pPr>
          </a:lstStyle>
          <a:p>
            <a:pPr lvl="0" defTabSz="914354"/>
            <a:r>
              <a:rPr lang="en-US"/>
              <a:t>Click to edit master title style</a:t>
            </a:r>
          </a:p>
        </p:txBody>
      </p:sp>
      <p:sp>
        <p:nvSpPr>
          <p:cNvPr id="11" name="Text Placeholder 2">
            <a:extLst>
              <a:ext uri="{FF2B5EF4-FFF2-40B4-BE49-F238E27FC236}">
                <a16:creationId xmlns:a16="http://schemas.microsoft.com/office/drawing/2014/main" id="{CEC3C06C-B8B3-41A0-8F62-FF169EE0450E}"/>
              </a:ext>
            </a:extLst>
          </p:cNvPr>
          <p:cNvSpPr>
            <a:spLocks noGrp="1"/>
          </p:cNvSpPr>
          <p:nvPr>
            <p:ph type="body" idx="13" hasCustomPrompt="1"/>
          </p:nvPr>
        </p:nvSpPr>
        <p:spPr>
          <a:xfrm>
            <a:off x="5464641" y="3902562"/>
            <a:ext cx="6371000" cy="428057"/>
          </a:xfrm>
        </p:spPr>
        <p:txBody>
          <a:bodyPr anchor="t">
            <a:normAutofit/>
          </a:bodyPr>
          <a:lstStyle>
            <a:lvl1pPr marL="0" indent="0">
              <a:buNone/>
              <a:defRPr sz="2000" b="0">
                <a:solidFill>
                  <a:schemeClr val="accent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pic>
        <p:nvPicPr>
          <p:cNvPr id="7" name="Picture 6" descr="Logo&#10;&#10;Description automatically generated">
            <a:extLst>
              <a:ext uri="{FF2B5EF4-FFF2-40B4-BE49-F238E27FC236}">
                <a16:creationId xmlns:a16="http://schemas.microsoft.com/office/drawing/2014/main" id="{8B4DBD87-D3EF-CDC4-7EC1-9CB004309E0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600002" y="6431495"/>
            <a:ext cx="1172897" cy="268939"/>
          </a:xfrm>
          <a:prstGeom prst="rect">
            <a:avLst/>
          </a:prstGeom>
        </p:spPr>
      </p:pic>
    </p:spTree>
    <p:extLst>
      <p:ext uri="{BB962C8B-B14F-4D97-AF65-F5344CB8AC3E}">
        <p14:creationId xmlns:p14="http://schemas.microsoft.com/office/powerpoint/2010/main" val="332419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457201" y="270761"/>
            <a:ext cx="11277600" cy="725118"/>
          </a:xfrm>
        </p:spPr>
        <p:txBody>
          <a:bodyPr vert="horz" lIns="45720" tIns="0" rIns="91440" bIns="0" rtlCol="0" anchor="b">
            <a:noAutofit/>
          </a:bodyPr>
          <a:lstStyle>
            <a:lvl1pPr marL="0" indent="0">
              <a:lnSpc>
                <a:spcPct val="100000"/>
              </a:lnSpc>
              <a:defRPr lang="en-US" sz="4000" dirty="0">
                <a:solidFill>
                  <a:schemeClr val="accent1"/>
                </a:solidFill>
              </a:defRPr>
            </a:lvl1pPr>
          </a:lstStyle>
          <a:p>
            <a:pPr lvl="0" defTabSz="914354"/>
            <a:r>
              <a:rPr lang="en-US"/>
              <a:t>Click to edit master title style</a:t>
            </a:r>
          </a:p>
        </p:txBody>
      </p:sp>
      <p:sp>
        <p:nvSpPr>
          <p:cNvPr id="11" name="Content Placeholder 2">
            <a:extLst>
              <a:ext uri="{FF2B5EF4-FFF2-40B4-BE49-F238E27FC236}">
                <a16:creationId xmlns:a16="http://schemas.microsoft.com/office/drawing/2014/main" id="{E943C909-CB83-4B2C-9021-DDF70A9D7542}"/>
              </a:ext>
            </a:extLst>
          </p:cNvPr>
          <p:cNvSpPr>
            <a:spLocks noGrp="1"/>
          </p:cNvSpPr>
          <p:nvPr>
            <p:ph idx="1"/>
          </p:nvPr>
        </p:nvSpPr>
        <p:spPr>
          <a:xfrm>
            <a:off x="457200" y="1803279"/>
            <a:ext cx="11277599" cy="4210171"/>
          </a:xfrm>
        </p:spPr>
        <p:txBody>
          <a:bodyPr>
            <a:normAutofit/>
          </a:bodyPr>
          <a:lstStyle>
            <a:lvl1pPr>
              <a:lnSpc>
                <a:spcPct val="100000"/>
              </a:lnSpc>
              <a:defRPr sz="2000">
                <a:solidFill>
                  <a:schemeClr val="tx2"/>
                </a:solidFill>
              </a:defRPr>
            </a:lvl1pPr>
            <a:lvl2pPr>
              <a:lnSpc>
                <a:spcPct val="100000"/>
              </a:lnSpc>
              <a:defRPr sz="1800">
                <a:solidFill>
                  <a:schemeClr val="tx2"/>
                </a:solidFill>
              </a:defRPr>
            </a:lvl2pPr>
            <a:lvl3pPr>
              <a:lnSpc>
                <a:spcPct val="100000"/>
              </a:lnSpc>
              <a:defRPr sz="1600">
                <a:solidFill>
                  <a:schemeClr val="tx2"/>
                </a:solidFill>
              </a:defRPr>
            </a:lvl3pPr>
            <a:lvl4pPr>
              <a:lnSpc>
                <a:spcPct val="100000"/>
              </a:lnSpc>
              <a:defRPr sz="1400">
                <a:solidFill>
                  <a:schemeClr val="tx2"/>
                </a:solidFill>
              </a:defRPr>
            </a:lvl4pPr>
            <a:lvl5pPr>
              <a:lnSpc>
                <a:spcPct val="100000"/>
              </a:lnSpc>
              <a:defRPr sz="1200">
                <a:solidFill>
                  <a:schemeClr val="tx2"/>
                </a:solidFill>
              </a:defRPr>
            </a:lvl5pPr>
            <a:lvl6pPr marL="2514600" marR="0"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100">
                <a:solidFill>
                  <a:schemeClr val="tx2"/>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Sixth level</a:t>
            </a:r>
          </a:p>
          <a:p>
            <a:pPr lvl="5"/>
            <a:endParaRPr lang="en-US"/>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457200" y="1064072"/>
            <a:ext cx="11277599" cy="428057"/>
          </a:xfrm>
        </p:spPr>
        <p:txBody>
          <a:bodyPr anchor="t">
            <a:normAutofit/>
          </a:bodyPr>
          <a:lstStyle>
            <a:lvl1pPr marL="0" indent="0">
              <a:lnSpc>
                <a:spcPct val="100000"/>
              </a:lnSpc>
              <a:buNone/>
              <a:defRPr sz="2000" b="0">
                <a:solidFill>
                  <a:schemeClr val="accent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3" name="Slide Number Placeholder 5">
            <a:extLst>
              <a:ext uri="{FF2B5EF4-FFF2-40B4-BE49-F238E27FC236}">
                <a16:creationId xmlns:a16="http://schemas.microsoft.com/office/drawing/2014/main" id="{F4C882DB-C5B8-A274-A6A4-6161F5ADA4B1}"/>
              </a:ext>
            </a:extLst>
          </p:cNvPr>
          <p:cNvSpPr txBox="1">
            <a:spLocks/>
          </p:cNvSpPr>
          <p:nvPr userDrawn="1"/>
        </p:nvSpPr>
        <p:spPr>
          <a:xfrm>
            <a:off x="371475" y="6398088"/>
            <a:ext cx="3657600" cy="365125"/>
          </a:xfrm>
          <a:prstGeom prst="rect">
            <a:avLst/>
          </a:prstGeom>
        </p:spPr>
        <p:txBody>
          <a:bodyPr vert="horz" lIns="91440" tIns="45720" rIns="91440" bIns="45720" rtlCol="0" anchor="ctr"/>
          <a:lstStyle>
            <a:defPPr>
              <a:defRPr lang="en-US"/>
            </a:defPPr>
            <a:lvl1pPr marL="0" algn="r" defTabSz="457200" rtl="0" eaLnBrk="1" latinLnBrk="0" hangingPunct="1">
              <a:defRPr lang="en-US" sz="1000" kern="1200" baseline="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fld id="{38EA6B26-9CA0-4144-9BE8-9A34F496FA80}" type="slidenum">
              <a:rPr lang="en-US" smtClean="0"/>
              <a:pPr algn="l" defTabSz="914400"/>
              <a:t>‹#›</a:t>
            </a:fld>
            <a:endParaRPr lang="en-US"/>
          </a:p>
        </p:txBody>
      </p:sp>
      <p:pic>
        <p:nvPicPr>
          <p:cNvPr id="4" name="Picture 3" descr="Logo&#10;&#10;Description automatically generated">
            <a:extLst>
              <a:ext uri="{FF2B5EF4-FFF2-40B4-BE49-F238E27FC236}">
                <a16:creationId xmlns:a16="http://schemas.microsoft.com/office/drawing/2014/main" id="{6A0EFE3A-00DD-AFAC-07BA-C3E14700912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600002" y="6431495"/>
            <a:ext cx="1172897" cy="268939"/>
          </a:xfrm>
          <a:prstGeom prst="rect">
            <a:avLst/>
          </a:prstGeom>
        </p:spPr>
      </p:pic>
    </p:spTree>
    <p:extLst>
      <p:ext uri="{BB962C8B-B14F-4D97-AF65-F5344CB8AC3E}">
        <p14:creationId xmlns:p14="http://schemas.microsoft.com/office/powerpoint/2010/main" val="1167536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457200" y="273674"/>
            <a:ext cx="11277599" cy="725118"/>
          </a:xfrm>
        </p:spPr>
        <p:txBody>
          <a:bodyPr vert="horz" lIns="45720" tIns="0" rIns="91440" bIns="0" rtlCol="0" anchor="b">
            <a:noAutofit/>
          </a:bodyPr>
          <a:lstStyle>
            <a:lvl1pPr>
              <a:defRPr lang="en-US" sz="4000" dirty="0">
                <a:solidFill>
                  <a:schemeClr val="accent1"/>
                </a:solidFill>
              </a:defRPr>
            </a:lvl1pPr>
          </a:lstStyle>
          <a:p>
            <a:pPr lvl="0" defTabSz="914354"/>
            <a:r>
              <a:rPr lang="en-US"/>
              <a:t>Click to edit master title style</a:t>
            </a:r>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457201" y="1066985"/>
            <a:ext cx="11277600" cy="428057"/>
          </a:xfrm>
        </p:spPr>
        <p:txBody>
          <a:bodyPr anchor="t">
            <a:normAutofit/>
          </a:bodyPr>
          <a:lstStyle>
            <a:lvl1pPr marL="0" indent="0">
              <a:buNone/>
              <a:defRPr sz="2000" b="0">
                <a:solidFill>
                  <a:schemeClr val="accent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1" name="Rectangle 10">
            <a:extLst>
              <a:ext uri="{FF2B5EF4-FFF2-40B4-BE49-F238E27FC236}">
                <a16:creationId xmlns:a16="http://schemas.microsoft.com/office/drawing/2014/main" id="{5CAF0140-BAA0-45C3-822F-8139A527BD16}"/>
              </a:ext>
            </a:extLst>
          </p:cNvPr>
          <p:cNvSpPr/>
          <p:nvPr userDrawn="1"/>
        </p:nvSpPr>
        <p:spPr>
          <a:xfrm>
            <a:off x="0" y="3369574"/>
            <a:ext cx="12192000" cy="750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lide Number Placeholder 5">
            <a:extLst>
              <a:ext uri="{FF2B5EF4-FFF2-40B4-BE49-F238E27FC236}">
                <a16:creationId xmlns:a16="http://schemas.microsoft.com/office/drawing/2014/main" id="{2777E2C1-0290-3DAE-2B9D-6C5DEC73E10D}"/>
              </a:ext>
            </a:extLst>
          </p:cNvPr>
          <p:cNvSpPr txBox="1">
            <a:spLocks/>
          </p:cNvSpPr>
          <p:nvPr userDrawn="1"/>
        </p:nvSpPr>
        <p:spPr>
          <a:xfrm>
            <a:off x="371475" y="6398088"/>
            <a:ext cx="3657600" cy="365125"/>
          </a:xfrm>
          <a:prstGeom prst="rect">
            <a:avLst/>
          </a:prstGeom>
        </p:spPr>
        <p:txBody>
          <a:bodyPr vert="horz" lIns="91440" tIns="45720" rIns="91440" bIns="45720" rtlCol="0" anchor="ctr"/>
          <a:lstStyle>
            <a:defPPr>
              <a:defRPr lang="en-US"/>
            </a:defPPr>
            <a:lvl1pPr marL="0" algn="r" defTabSz="457200" rtl="0" eaLnBrk="1" latinLnBrk="0" hangingPunct="1">
              <a:defRPr lang="en-US" sz="1000" kern="1200" baseline="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fld id="{38EA6B26-9CA0-4144-9BE8-9A34F496FA80}" type="slidenum">
              <a:rPr lang="en-US" smtClean="0"/>
              <a:pPr algn="l" defTabSz="914400"/>
              <a:t>‹#›</a:t>
            </a:fld>
            <a:endParaRPr lang="en-US"/>
          </a:p>
        </p:txBody>
      </p:sp>
      <p:pic>
        <p:nvPicPr>
          <p:cNvPr id="5" name="Picture 4" descr="Logo&#10;&#10;Description automatically generated">
            <a:extLst>
              <a:ext uri="{FF2B5EF4-FFF2-40B4-BE49-F238E27FC236}">
                <a16:creationId xmlns:a16="http://schemas.microsoft.com/office/drawing/2014/main" id="{6E7FA055-E17E-50AC-7BA7-11F6B92B74D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600002" y="6431495"/>
            <a:ext cx="1172897" cy="268939"/>
          </a:xfrm>
          <a:prstGeom prst="rect">
            <a:avLst/>
          </a:prstGeom>
        </p:spPr>
      </p:pic>
    </p:spTree>
    <p:extLst>
      <p:ext uri="{BB962C8B-B14F-4D97-AF65-F5344CB8AC3E}">
        <p14:creationId xmlns:p14="http://schemas.microsoft.com/office/powerpoint/2010/main" val="309445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Highligh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A6B44-A7F2-E345-3037-1E5227A2F3F1}"/>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1" y="0"/>
            <a:ext cx="6928837" cy="6858000"/>
          </a:xfrm>
          <a:prstGeom prst="rect">
            <a:avLst/>
          </a:prstGeom>
        </p:spPr>
      </p:pic>
      <p:sp>
        <p:nvSpPr>
          <p:cNvPr id="10" name="Title 1">
            <a:extLst>
              <a:ext uri="{FF2B5EF4-FFF2-40B4-BE49-F238E27FC236}">
                <a16:creationId xmlns:a16="http://schemas.microsoft.com/office/drawing/2014/main" id="{0B73BF25-DC2A-4B7A-AFF7-1B659DC46919}"/>
              </a:ext>
            </a:extLst>
          </p:cNvPr>
          <p:cNvSpPr>
            <a:spLocks noGrp="1"/>
          </p:cNvSpPr>
          <p:nvPr>
            <p:ph type="title" hasCustomPrompt="1"/>
          </p:nvPr>
        </p:nvSpPr>
        <p:spPr>
          <a:xfrm>
            <a:off x="2262432" y="2565400"/>
            <a:ext cx="9510467" cy="2035584"/>
          </a:xfrm>
        </p:spPr>
        <p:txBody>
          <a:bodyPr vert="horz" lIns="45720" tIns="0" rIns="91440" bIns="0" rtlCol="0" anchor="ctr">
            <a:normAutofit/>
          </a:bodyPr>
          <a:lstStyle>
            <a:lvl1pPr>
              <a:defRPr lang="en-US" sz="3600" dirty="0">
                <a:solidFill>
                  <a:schemeClr val="accent1"/>
                </a:solidFill>
              </a:defRPr>
            </a:lvl1pPr>
          </a:lstStyle>
          <a:p>
            <a:pPr lvl="0" defTabSz="914354"/>
            <a:r>
              <a:rPr lang="en-US"/>
              <a:t>Click to edit master title style</a:t>
            </a:r>
          </a:p>
        </p:txBody>
      </p:sp>
      <p:sp>
        <p:nvSpPr>
          <p:cNvPr id="13" name="Text Placeholder 2">
            <a:extLst>
              <a:ext uri="{FF2B5EF4-FFF2-40B4-BE49-F238E27FC236}">
                <a16:creationId xmlns:a16="http://schemas.microsoft.com/office/drawing/2014/main" id="{5CA89872-2179-47C5-BACF-3D7978002D87}"/>
              </a:ext>
            </a:extLst>
          </p:cNvPr>
          <p:cNvSpPr>
            <a:spLocks noGrp="1"/>
          </p:cNvSpPr>
          <p:nvPr>
            <p:ph type="body" idx="13" hasCustomPrompt="1"/>
          </p:nvPr>
        </p:nvSpPr>
        <p:spPr>
          <a:xfrm>
            <a:off x="2262432" y="4687607"/>
            <a:ext cx="9510467" cy="997836"/>
          </a:xfrm>
        </p:spPr>
        <p:txBody>
          <a:bodyPr anchor="t">
            <a:normAutofit/>
          </a:bodyPr>
          <a:lstStyle>
            <a:lvl1pPr marL="0" indent="0">
              <a:buNone/>
              <a:defRPr sz="2000" b="0">
                <a:solidFill>
                  <a:schemeClr val="accent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Slide Number Placeholder 5">
            <a:extLst>
              <a:ext uri="{FF2B5EF4-FFF2-40B4-BE49-F238E27FC236}">
                <a16:creationId xmlns:a16="http://schemas.microsoft.com/office/drawing/2014/main" id="{158033F2-E6A0-EF87-779B-AF0BEDFCD50B}"/>
              </a:ext>
            </a:extLst>
          </p:cNvPr>
          <p:cNvSpPr txBox="1">
            <a:spLocks/>
          </p:cNvSpPr>
          <p:nvPr userDrawn="1"/>
        </p:nvSpPr>
        <p:spPr>
          <a:xfrm>
            <a:off x="371475" y="6398088"/>
            <a:ext cx="3657600" cy="365125"/>
          </a:xfrm>
          <a:prstGeom prst="rect">
            <a:avLst/>
          </a:prstGeom>
        </p:spPr>
        <p:txBody>
          <a:bodyPr vert="horz" lIns="91440" tIns="45720" rIns="91440" bIns="45720" rtlCol="0" anchor="ctr"/>
          <a:lstStyle>
            <a:defPPr>
              <a:defRPr lang="en-US"/>
            </a:defPPr>
            <a:lvl1pPr marL="0" algn="r" defTabSz="457200" rtl="0" eaLnBrk="1" latinLnBrk="0" hangingPunct="1">
              <a:defRPr lang="en-US" sz="1000" kern="1200" baseline="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fld id="{38EA6B26-9CA0-4144-9BE8-9A34F496FA80}" type="slidenum">
              <a:rPr lang="en-US" smtClean="0">
                <a:solidFill>
                  <a:schemeClr val="bg1"/>
                </a:solidFill>
              </a:rPr>
              <a:pPr algn="l" defTabSz="914400"/>
              <a:t>‹#›</a:t>
            </a:fld>
            <a:endParaRPr lang="en-US">
              <a:solidFill>
                <a:schemeClr val="bg1"/>
              </a:solidFill>
            </a:endParaRPr>
          </a:p>
        </p:txBody>
      </p:sp>
      <p:sp>
        <p:nvSpPr>
          <p:cNvPr id="2" name="TextBox 1">
            <a:extLst>
              <a:ext uri="{FF2B5EF4-FFF2-40B4-BE49-F238E27FC236}">
                <a16:creationId xmlns:a16="http://schemas.microsoft.com/office/drawing/2014/main" id="{FE528F22-B285-B9DA-D669-313E6D78051D}"/>
              </a:ext>
            </a:extLst>
          </p:cNvPr>
          <p:cNvSpPr txBox="1"/>
          <p:nvPr userDrawn="1"/>
        </p:nvSpPr>
        <p:spPr>
          <a:xfrm>
            <a:off x="320513" y="67014"/>
            <a:ext cx="1055803" cy="3769943"/>
          </a:xfrm>
          <a:prstGeom prst="rect">
            <a:avLst/>
          </a:prstGeom>
          <a:noFill/>
        </p:spPr>
        <p:txBody>
          <a:bodyPr wrap="square" rtlCol="0">
            <a:spAutoFit/>
          </a:bodyPr>
          <a:lstStyle/>
          <a:p>
            <a:r>
              <a:rPr lang="en-US" sz="23898" b="1">
                <a:solidFill>
                  <a:schemeClr val="bg2"/>
                </a:solidFill>
              </a:rPr>
              <a:t>“</a:t>
            </a:r>
          </a:p>
        </p:txBody>
      </p:sp>
      <p:pic>
        <p:nvPicPr>
          <p:cNvPr id="4" name="Picture 3" descr="Logo&#10;&#10;Description automatically generated">
            <a:extLst>
              <a:ext uri="{FF2B5EF4-FFF2-40B4-BE49-F238E27FC236}">
                <a16:creationId xmlns:a16="http://schemas.microsoft.com/office/drawing/2014/main" id="{7BF317C6-C7C4-5CA1-851B-51FA29A831D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600002" y="6431495"/>
            <a:ext cx="1172897" cy="268939"/>
          </a:xfrm>
          <a:prstGeom prst="rect">
            <a:avLst/>
          </a:prstGeom>
        </p:spPr>
      </p:pic>
    </p:spTree>
    <p:extLst>
      <p:ext uri="{BB962C8B-B14F-4D97-AF65-F5344CB8AC3E}">
        <p14:creationId xmlns:p14="http://schemas.microsoft.com/office/powerpoint/2010/main" val="414197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er_earth">
    <p:spTree>
      <p:nvGrpSpPr>
        <p:cNvPr id="1" name=""/>
        <p:cNvGrpSpPr/>
        <p:nvPr/>
      </p:nvGrpSpPr>
      <p:grpSpPr>
        <a:xfrm>
          <a:off x="0" y="0"/>
          <a:ext cx="0" cy="0"/>
          <a:chOff x="0" y="0"/>
          <a:chExt cx="0" cy="0"/>
        </a:xfrm>
      </p:grpSpPr>
      <p:pic>
        <p:nvPicPr>
          <p:cNvPr id="4" name="Picture 3" descr="A picture containing outdoor, nature, star, outdoor object&#10;&#10;Description automatically generated">
            <a:extLst>
              <a:ext uri="{FF2B5EF4-FFF2-40B4-BE49-F238E27FC236}">
                <a16:creationId xmlns:a16="http://schemas.microsoft.com/office/drawing/2014/main" id="{EDF30BED-311E-B934-6DA4-209EE54A70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282342"/>
            <a:ext cx="12192000" cy="5575657"/>
          </a:xfrm>
          <a:prstGeom prst="rect">
            <a:avLst/>
          </a:prstGeom>
        </p:spPr>
      </p:pic>
      <p:grpSp>
        <p:nvGrpSpPr>
          <p:cNvPr id="5" name="Group 4">
            <a:extLst>
              <a:ext uri="{FF2B5EF4-FFF2-40B4-BE49-F238E27FC236}">
                <a16:creationId xmlns:a16="http://schemas.microsoft.com/office/drawing/2014/main" id="{209FF474-1785-7A08-9D70-A13344366A35}"/>
              </a:ext>
            </a:extLst>
          </p:cNvPr>
          <p:cNvGrpSpPr/>
          <p:nvPr userDrawn="1"/>
        </p:nvGrpSpPr>
        <p:grpSpPr>
          <a:xfrm>
            <a:off x="0" y="1282342"/>
            <a:ext cx="12192000" cy="5575658"/>
            <a:chOff x="0" y="1282342"/>
            <a:chExt cx="12192000" cy="5575658"/>
          </a:xfrm>
        </p:grpSpPr>
        <p:sp>
          <p:nvSpPr>
            <p:cNvPr id="6" name="Rectangle 5">
              <a:extLst>
                <a:ext uri="{FF2B5EF4-FFF2-40B4-BE49-F238E27FC236}">
                  <a16:creationId xmlns:a16="http://schemas.microsoft.com/office/drawing/2014/main" id="{6D1A4339-7292-6C82-707B-6B571438EACE}"/>
                </a:ext>
              </a:extLst>
            </p:cNvPr>
            <p:cNvSpPr/>
            <p:nvPr userDrawn="1"/>
          </p:nvSpPr>
          <p:spPr>
            <a:xfrm>
              <a:off x="0" y="1282342"/>
              <a:ext cx="12192000" cy="5575658"/>
            </a:xfrm>
            <a:prstGeom prst="rect">
              <a:avLst/>
            </a:prstGeom>
            <a:solidFill>
              <a:schemeClr val="accent2">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AF2193-5A50-2BCB-F2C3-63D4A589D48E}"/>
                </a:ext>
              </a:extLst>
            </p:cNvPr>
            <p:cNvSpPr/>
            <p:nvPr userDrawn="1"/>
          </p:nvSpPr>
          <p:spPr>
            <a:xfrm>
              <a:off x="0" y="1282342"/>
              <a:ext cx="12192000" cy="5575658"/>
            </a:xfrm>
            <a:prstGeom prst="rect">
              <a:avLst/>
            </a:prstGeom>
            <a:gradFill flip="none" rotWithShape="1">
              <a:gsLst>
                <a:gs pos="12000">
                  <a:srgbClr val="000000"/>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Logo&#10;&#10;Description automatically generated">
            <a:extLst>
              <a:ext uri="{FF2B5EF4-FFF2-40B4-BE49-F238E27FC236}">
                <a16:creationId xmlns:a16="http://schemas.microsoft.com/office/drawing/2014/main" id="{232FEA60-76A1-695F-8474-4C6E24D79E4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13956" y="304800"/>
            <a:ext cx="2880144" cy="660400"/>
          </a:xfrm>
          <a:prstGeom prst="rect">
            <a:avLst/>
          </a:prstGeom>
        </p:spPr>
      </p:pic>
      <p:pic>
        <p:nvPicPr>
          <p:cNvPr id="14" name="Picture 13" descr="Shape, circle&#10;&#10;Description automatically generated">
            <a:extLst>
              <a:ext uri="{FF2B5EF4-FFF2-40B4-BE49-F238E27FC236}">
                <a16:creationId xmlns:a16="http://schemas.microsoft.com/office/drawing/2014/main" id="{E5C5CFC4-3168-18C4-3D6C-706A2AC07D3E}"/>
              </a:ext>
            </a:extLst>
          </p:cNvPr>
          <p:cNvPicPr>
            <a:picLocks noChangeAspect="1"/>
          </p:cNvPicPr>
          <p:nvPr userDrawn="1"/>
        </p:nvPicPr>
        <p:blipFill rotWithShape="1">
          <a:blip r:embed="rId4" cstate="print">
            <a:alphaModFix amt="85000"/>
            <a:extLst>
              <a:ext uri="{28A0092B-C50C-407E-A947-70E740481C1C}">
                <a14:useLocalDpi xmlns:a14="http://schemas.microsoft.com/office/drawing/2010/main"/>
              </a:ext>
            </a:extLst>
          </a:blip>
          <a:srcRect/>
          <a:stretch/>
        </p:blipFill>
        <p:spPr>
          <a:xfrm>
            <a:off x="0" y="4188540"/>
            <a:ext cx="12192000" cy="2669459"/>
          </a:xfrm>
          <a:prstGeom prst="rect">
            <a:avLst/>
          </a:prstGeom>
        </p:spPr>
      </p:pic>
      <p:sp>
        <p:nvSpPr>
          <p:cNvPr id="10" name="Text Placeholder 2">
            <a:extLst>
              <a:ext uri="{FF2B5EF4-FFF2-40B4-BE49-F238E27FC236}">
                <a16:creationId xmlns:a16="http://schemas.microsoft.com/office/drawing/2014/main" id="{E8A680EA-2643-4E05-AB93-514982E0DBE1}"/>
              </a:ext>
            </a:extLst>
          </p:cNvPr>
          <p:cNvSpPr>
            <a:spLocks noGrp="1"/>
          </p:cNvSpPr>
          <p:nvPr>
            <p:ph type="body" sz="quarter" idx="10" hasCustomPrompt="1"/>
          </p:nvPr>
        </p:nvSpPr>
        <p:spPr>
          <a:xfrm>
            <a:off x="2481827" y="3642407"/>
            <a:ext cx="7228347" cy="511946"/>
          </a:xfrm>
        </p:spPr>
        <p:txBody>
          <a:bodyPr anchor="ctr"/>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p>
        </p:txBody>
      </p:sp>
      <p:sp>
        <p:nvSpPr>
          <p:cNvPr id="11" name="Text Placeholder 2">
            <a:extLst>
              <a:ext uri="{FF2B5EF4-FFF2-40B4-BE49-F238E27FC236}">
                <a16:creationId xmlns:a16="http://schemas.microsoft.com/office/drawing/2014/main" id="{3200B66C-5AAC-47BE-ADAE-EE4ECCF93C0E}"/>
              </a:ext>
            </a:extLst>
          </p:cNvPr>
          <p:cNvSpPr>
            <a:spLocks noGrp="1"/>
          </p:cNvSpPr>
          <p:nvPr>
            <p:ph type="body" sz="quarter" idx="15" hasCustomPrompt="1"/>
          </p:nvPr>
        </p:nvSpPr>
        <p:spPr>
          <a:xfrm>
            <a:off x="2481827" y="4188541"/>
            <a:ext cx="7228347" cy="363864"/>
          </a:xfrm>
        </p:spPr>
        <p:txBody>
          <a:bodyPr anchor="ctr">
            <a:normAutofit/>
          </a:bodyPr>
          <a:lstStyle>
            <a:lvl1pPr marL="0" indent="0" algn="ctr">
              <a:buNone/>
              <a:defRPr sz="1800" cap="none"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  Service Area</a:t>
            </a:r>
          </a:p>
        </p:txBody>
      </p:sp>
      <p:sp>
        <p:nvSpPr>
          <p:cNvPr id="12" name="Text Placeholder 2">
            <a:extLst>
              <a:ext uri="{FF2B5EF4-FFF2-40B4-BE49-F238E27FC236}">
                <a16:creationId xmlns:a16="http://schemas.microsoft.com/office/drawing/2014/main" id="{E696892E-8314-46FF-80EE-10E667C23E3D}"/>
              </a:ext>
            </a:extLst>
          </p:cNvPr>
          <p:cNvSpPr>
            <a:spLocks noGrp="1"/>
          </p:cNvSpPr>
          <p:nvPr>
            <p:ph type="body" sz="quarter" idx="16" hasCustomPrompt="1"/>
          </p:nvPr>
        </p:nvSpPr>
        <p:spPr>
          <a:xfrm>
            <a:off x="2481827" y="4589273"/>
            <a:ext cx="7228347" cy="363864"/>
          </a:xfrm>
        </p:spPr>
        <p:txBody>
          <a:bodyPr anchor="ctr">
            <a:normAutofit/>
          </a:bodyPr>
          <a:lstStyle>
            <a:lvl1pPr marL="0" indent="0" algn="ctr">
              <a:buNone/>
              <a:defRPr sz="1800" cap="none"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101.123.4567</a:t>
            </a:r>
          </a:p>
        </p:txBody>
      </p:sp>
      <p:sp>
        <p:nvSpPr>
          <p:cNvPr id="19" name="Text Placeholder 2">
            <a:extLst>
              <a:ext uri="{FF2B5EF4-FFF2-40B4-BE49-F238E27FC236}">
                <a16:creationId xmlns:a16="http://schemas.microsoft.com/office/drawing/2014/main" id="{7E3AF935-9C7D-4946-877A-7BD07B3EA0C0}"/>
              </a:ext>
            </a:extLst>
          </p:cNvPr>
          <p:cNvSpPr>
            <a:spLocks noGrp="1"/>
          </p:cNvSpPr>
          <p:nvPr>
            <p:ph type="body" sz="quarter" idx="17" hasCustomPrompt="1"/>
          </p:nvPr>
        </p:nvSpPr>
        <p:spPr>
          <a:xfrm>
            <a:off x="620485" y="1934937"/>
            <a:ext cx="10983685" cy="1670603"/>
          </a:xfrm>
        </p:spPr>
        <p:txBody>
          <a:bodyPr anchor="ctr">
            <a:noAutofit/>
          </a:bodyPr>
          <a:lstStyle>
            <a:lvl1pPr marL="0" indent="0" algn="ctr">
              <a:buNone/>
              <a:defRPr sz="5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 / Discussion</a:t>
            </a:r>
          </a:p>
        </p:txBody>
      </p:sp>
    </p:spTree>
    <p:extLst>
      <p:ext uri="{BB962C8B-B14F-4D97-AF65-F5344CB8AC3E}">
        <p14:creationId xmlns:p14="http://schemas.microsoft.com/office/powerpoint/2010/main" val="20961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6700"/>
            <a:ext cx="10896600" cy="95329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86693"/>
            <a:ext cx="10896600" cy="469027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2071815786"/>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735" r:id="rId3"/>
    <p:sldLayoutId id="2147483728" r:id="rId4"/>
    <p:sldLayoutId id="2147483710" r:id="rId5"/>
    <p:sldLayoutId id="2147483726" r:id="rId6"/>
    <p:sldLayoutId id="2147483706" r:id="rId7"/>
    <p:sldLayoutId id="2147483692" r:id="rId8"/>
    <p:sldLayoutId id="2147483694" r:id="rId9"/>
    <p:sldLayoutId id="2147483714" r:id="rId10"/>
    <p:sldLayoutId id="2147483736" r:id="rId11"/>
    <p:sldLayoutId id="2147483737" r:id="rId12"/>
    <p:sldLayoutId id="2147483738" r:id="rId13"/>
  </p:sldLayoutIdLst>
  <p:hf hdr="0" ftr="0" dt="0"/>
  <p:txStyles>
    <p:titleStyle>
      <a:lvl1pPr algn="l" defTabSz="914400" rtl="0" eaLnBrk="1" latinLnBrk="0" hangingPunct="1">
        <a:lnSpc>
          <a:spcPct val="100000"/>
        </a:lnSpc>
        <a:spcBef>
          <a:spcPct val="0"/>
        </a:spcBef>
        <a:buNone/>
        <a:defRPr sz="4400" kern="1200">
          <a:solidFill>
            <a:schemeClr val="accent1"/>
          </a:solidFill>
          <a:latin typeface="Arial" panose="020B060402020202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usgbc.org/credits?Rating+System=%22Existing+Buildings%22"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energystar.gov/buildings/benchmark?s=mega"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5A1529-57E0-4533-B5EE-A2DAF17C9E94}"/>
              </a:ext>
            </a:extLst>
          </p:cNvPr>
          <p:cNvSpPr>
            <a:spLocks noGrp="1"/>
          </p:cNvSpPr>
          <p:nvPr>
            <p:ph type="ctrTitle"/>
          </p:nvPr>
        </p:nvSpPr>
        <p:spPr>
          <a:xfrm>
            <a:off x="713956" y="2804761"/>
            <a:ext cx="8979571" cy="2124792"/>
          </a:xfrm>
        </p:spPr>
        <p:txBody>
          <a:bodyPr>
            <a:normAutofit fontScale="90000"/>
          </a:bodyPr>
          <a:lstStyle/>
          <a:p>
            <a:r>
              <a:rPr lang="en-US">
                <a:latin typeface="Arial"/>
                <a:cs typeface="Arial"/>
              </a:rPr>
              <a:t>Fairfax Green Building Policy Environmental Sustainability Committee  Meeting</a:t>
            </a:r>
          </a:p>
        </p:txBody>
      </p:sp>
      <p:sp>
        <p:nvSpPr>
          <p:cNvPr id="4" name="Subtitle 3">
            <a:extLst>
              <a:ext uri="{FF2B5EF4-FFF2-40B4-BE49-F238E27FC236}">
                <a16:creationId xmlns:a16="http://schemas.microsoft.com/office/drawing/2014/main" id="{73E12D8F-0091-4006-9BFF-32AD86DA5810}"/>
              </a:ext>
            </a:extLst>
          </p:cNvPr>
          <p:cNvSpPr>
            <a:spLocks noGrp="1"/>
          </p:cNvSpPr>
          <p:nvPr>
            <p:ph type="subTitle" idx="1"/>
          </p:nvPr>
        </p:nvSpPr>
        <p:spPr/>
        <p:txBody>
          <a:bodyPr vert="horz" lIns="91440" tIns="45720" rIns="91440" bIns="45720" rtlCol="0" anchor="t">
            <a:normAutofit/>
          </a:bodyPr>
          <a:lstStyle/>
          <a:p>
            <a:r>
              <a:rPr lang="en-US"/>
              <a:t>October 16, 2024</a:t>
            </a:r>
          </a:p>
        </p:txBody>
      </p:sp>
    </p:spTree>
    <p:extLst>
      <p:ext uri="{BB962C8B-B14F-4D97-AF65-F5344CB8AC3E}">
        <p14:creationId xmlns:p14="http://schemas.microsoft.com/office/powerpoint/2010/main" val="253972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p:txBody>
          <a:bodyPr/>
          <a:lstStyle/>
          <a:p>
            <a:r>
              <a:rPr lang="en-US"/>
              <a:t>Key Literature Review Findings</a:t>
            </a:r>
            <a:endParaRPr lang="en-US">
              <a:latin typeface="Arial"/>
              <a:cs typeface="Arial"/>
            </a:endParaRPr>
          </a:p>
        </p:txBody>
      </p:sp>
      <p:grpSp>
        <p:nvGrpSpPr>
          <p:cNvPr id="4" name="Group 3">
            <a:extLst>
              <a:ext uri="{FF2B5EF4-FFF2-40B4-BE49-F238E27FC236}">
                <a16:creationId xmlns:a16="http://schemas.microsoft.com/office/drawing/2014/main" id="{65BB27D3-5222-70B5-F8CB-34FBCDF1EA2E}"/>
              </a:ext>
            </a:extLst>
          </p:cNvPr>
          <p:cNvGrpSpPr/>
          <p:nvPr/>
        </p:nvGrpSpPr>
        <p:grpSpPr>
          <a:xfrm>
            <a:off x="457201" y="1194727"/>
            <a:ext cx="11277600" cy="5193594"/>
            <a:chOff x="841486" y="1251751"/>
            <a:chExt cx="10509027" cy="4191804"/>
          </a:xfrm>
        </p:grpSpPr>
        <p:sp>
          <p:nvSpPr>
            <p:cNvPr id="5" name="Freeform 6">
              <a:extLst>
                <a:ext uri="{FF2B5EF4-FFF2-40B4-BE49-F238E27FC236}">
                  <a16:creationId xmlns:a16="http://schemas.microsoft.com/office/drawing/2014/main" id="{EF5B8D23-E41D-CACD-BD46-D2F134F209DC}"/>
                </a:ext>
              </a:extLst>
            </p:cNvPr>
            <p:cNvSpPr/>
            <p:nvPr/>
          </p:nvSpPr>
          <p:spPr>
            <a:xfrm>
              <a:off x="841486" y="1251751"/>
              <a:ext cx="3203971" cy="923278"/>
            </a:xfrm>
            <a:custGeom>
              <a:avLst/>
              <a:gdLst>
                <a:gd name="connsiteX0" fmla="*/ 0 w 3203971"/>
                <a:gd name="connsiteY0" fmla="*/ 0 h 662400"/>
                <a:gd name="connsiteX1" fmla="*/ 3203971 w 3203971"/>
                <a:gd name="connsiteY1" fmla="*/ 0 h 662400"/>
                <a:gd name="connsiteX2" fmla="*/ 3203971 w 3203971"/>
                <a:gd name="connsiteY2" fmla="*/ 662400 h 662400"/>
                <a:gd name="connsiteX3" fmla="*/ 0 w 3203971"/>
                <a:gd name="connsiteY3" fmla="*/ 662400 h 662400"/>
                <a:gd name="connsiteX4" fmla="*/ 0 w 320397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662400">
                  <a:moveTo>
                    <a:pt x="0" y="0"/>
                  </a:moveTo>
                  <a:lnTo>
                    <a:pt x="3203971" y="0"/>
                  </a:lnTo>
                  <a:lnTo>
                    <a:pt x="3203971" y="662400"/>
                  </a:lnTo>
                  <a:lnTo>
                    <a:pt x="0" y="662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800" kern="1200">
                  <a:solidFill>
                    <a:schemeClr val="bg1"/>
                  </a:solidFill>
                  <a:effectLst/>
                  <a:latin typeface="Arial"/>
                  <a:cs typeface="Rubik Medium"/>
                </a:rPr>
                <a:t>City of Fairfax Workplans</a:t>
              </a:r>
              <a:endParaRPr lang="en-US" sz="2800" kern="1200">
                <a:solidFill>
                  <a:schemeClr val="bg1"/>
                </a:solidFill>
                <a:latin typeface="Arial"/>
                <a:cs typeface="Rubik Medium"/>
              </a:endParaRPr>
            </a:p>
          </p:txBody>
        </p:sp>
        <p:sp>
          <p:nvSpPr>
            <p:cNvPr id="9" name="Freeform 7">
              <a:extLst>
                <a:ext uri="{FF2B5EF4-FFF2-40B4-BE49-F238E27FC236}">
                  <a16:creationId xmlns:a16="http://schemas.microsoft.com/office/drawing/2014/main" id="{24E424ED-7DA9-D67C-4D8F-6A5E642B5ABF}"/>
                </a:ext>
              </a:extLst>
            </p:cNvPr>
            <p:cNvSpPr/>
            <p:nvPr/>
          </p:nvSpPr>
          <p:spPr>
            <a:xfrm>
              <a:off x="841486" y="2175029"/>
              <a:ext cx="3203971" cy="3268526"/>
            </a:xfrm>
            <a:custGeom>
              <a:avLst/>
              <a:gdLst>
                <a:gd name="connsiteX0" fmla="*/ 0 w 3203971"/>
                <a:gd name="connsiteY0" fmla="*/ 0 h 3093615"/>
                <a:gd name="connsiteX1" fmla="*/ 3203971 w 3203971"/>
                <a:gd name="connsiteY1" fmla="*/ 0 h 3093615"/>
                <a:gd name="connsiteX2" fmla="*/ 3203971 w 3203971"/>
                <a:gd name="connsiteY2" fmla="*/ 3093615 h 3093615"/>
                <a:gd name="connsiteX3" fmla="*/ 0 w 3203971"/>
                <a:gd name="connsiteY3" fmla="*/ 3093615 h 3093615"/>
                <a:gd name="connsiteX4" fmla="*/ 0 w 3203971"/>
                <a:gd name="connsiteY4" fmla="*/ 0 h 3093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093615">
                  <a:moveTo>
                    <a:pt x="0" y="0"/>
                  </a:moveTo>
                  <a:lnTo>
                    <a:pt x="3203971" y="0"/>
                  </a:lnTo>
                  <a:lnTo>
                    <a:pt x="3203971" y="3093615"/>
                  </a:lnTo>
                  <a:lnTo>
                    <a:pt x="0" y="309361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200">
                  <a:solidFill>
                    <a:schemeClr val="accent1">
                      <a:lumMod val="50000"/>
                    </a:schemeClr>
                  </a:solidFill>
                  <a:latin typeface="Arial"/>
                  <a:cs typeface="Arial"/>
                </a:rPr>
                <a:t>Many workplans recommend that the City incorporate green building rating systems as requirements for the built environment.</a:t>
              </a:r>
            </a:p>
            <a:p>
              <a:pPr marL="228600" lvl="1" indent="-228600" algn="l" defTabSz="1022350" rtl="0">
                <a:lnSpc>
                  <a:spcPct val="90000"/>
                </a:lnSpc>
                <a:spcBef>
                  <a:spcPct val="0"/>
                </a:spcBef>
                <a:spcAft>
                  <a:spcPct val="15000"/>
                </a:spcAft>
                <a:buChar char="••"/>
              </a:pPr>
              <a:endParaRPr lang="en-US" kern="1200" baseline="0">
                <a:solidFill>
                  <a:schemeClr val="accent1">
                    <a:lumMod val="50000"/>
                  </a:schemeClr>
                </a:solidFill>
                <a:effectLst/>
                <a:latin typeface="Rubik Light" panose="02000604000000020004" pitchFamily="2" charset="-79"/>
                <a:cs typeface="Rubik Light" panose="02000604000000020004" pitchFamily="2" charset="-79"/>
              </a:endParaRPr>
            </a:p>
          </p:txBody>
        </p:sp>
        <p:sp>
          <p:nvSpPr>
            <p:cNvPr id="11" name="Freeform 8">
              <a:extLst>
                <a:ext uri="{FF2B5EF4-FFF2-40B4-BE49-F238E27FC236}">
                  <a16:creationId xmlns:a16="http://schemas.microsoft.com/office/drawing/2014/main" id="{0704A3D8-4CBA-DBF8-B6FC-AAD2D6B4DC29}"/>
                </a:ext>
              </a:extLst>
            </p:cNvPr>
            <p:cNvSpPr/>
            <p:nvPr/>
          </p:nvSpPr>
          <p:spPr>
            <a:xfrm>
              <a:off x="4316461" y="1269725"/>
              <a:ext cx="3424868" cy="923278"/>
            </a:xfrm>
            <a:custGeom>
              <a:avLst/>
              <a:gdLst>
                <a:gd name="connsiteX0" fmla="*/ 0 w 3203971"/>
                <a:gd name="connsiteY0" fmla="*/ 0 h 662400"/>
                <a:gd name="connsiteX1" fmla="*/ 3203971 w 3203971"/>
                <a:gd name="connsiteY1" fmla="*/ 0 h 662400"/>
                <a:gd name="connsiteX2" fmla="*/ 3203971 w 3203971"/>
                <a:gd name="connsiteY2" fmla="*/ 662400 h 662400"/>
                <a:gd name="connsiteX3" fmla="*/ 0 w 3203971"/>
                <a:gd name="connsiteY3" fmla="*/ 662400 h 662400"/>
                <a:gd name="connsiteX4" fmla="*/ 0 w 320397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662400">
                  <a:moveTo>
                    <a:pt x="0" y="0"/>
                  </a:moveTo>
                  <a:lnTo>
                    <a:pt x="3203971" y="0"/>
                  </a:lnTo>
                  <a:lnTo>
                    <a:pt x="3203971" y="662400"/>
                  </a:lnTo>
                  <a:lnTo>
                    <a:pt x="0" y="662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algn="ctr" defTabSz="1022350">
                <a:lnSpc>
                  <a:spcPct val="90000"/>
                </a:lnSpc>
                <a:spcBef>
                  <a:spcPct val="0"/>
                </a:spcBef>
                <a:spcAft>
                  <a:spcPct val="35000"/>
                </a:spcAft>
              </a:pPr>
              <a:r>
                <a:rPr lang="en-US" sz="2800">
                  <a:solidFill>
                    <a:schemeClr val="bg1"/>
                  </a:solidFill>
                  <a:latin typeface="Arial"/>
                  <a:cs typeface="Rubik Medium"/>
                </a:rPr>
                <a:t>Relevant Communities</a:t>
              </a:r>
            </a:p>
          </p:txBody>
        </p:sp>
        <p:sp>
          <p:nvSpPr>
            <p:cNvPr id="12" name="Freeform 9">
              <a:extLst>
                <a:ext uri="{FF2B5EF4-FFF2-40B4-BE49-F238E27FC236}">
                  <a16:creationId xmlns:a16="http://schemas.microsoft.com/office/drawing/2014/main" id="{58A0C541-92D2-2971-8B59-26B2D0364DA7}"/>
                </a:ext>
              </a:extLst>
            </p:cNvPr>
            <p:cNvSpPr/>
            <p:nvPr/>
          </p:nvSpPr>
          <p:spPr>
            <a:xfrm>
              <a:off x="4316461" y="2193004"/>
              <a:ext cx="3424868" cy="3250550"/>
            </a:xfrm>
            <a:custGeom>
              <a:avLst/>
              <a:gdLst>
                <a:gd name="connsiteX0" fmla="*/ 0 w 3203971"/>
                <a:gd name="connsiteY0" fmla="*/ 0 h 3093615"/>
                <a:gd name="connsiteX1" fmla="*/ 3203971 w 3203971"/>
                <a:gd name="connsiteY1" fmla="*/ 0 h 3093615"/>
                <a:gd name="connsiteX2" fmla="*/ 3203971 w 3203971"/>
                <a:gd name="connsiteY2" fmla="*/ 3093615 h 3093615"/>
                <a:gd name="connsiteX3" fmla="*/ 0 w 3203971"/>
                <a:gd name="connsiteY3" fmla="*/ 3093615 h 3093615"/>
                <a:gd name="connsiteX4" fmla="*/ 0 w 3203971"/>
                <a:gd name="connsiteY4" fmla="*/ 0 h 3093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093615">
                  <a:moveTo>
                    <a:pt x="0" y="0"/>
                  </a:moveTo>
                  <a:lnTo>
                    <a:pt x="3203971" y="0"/>
                  </a:lnTo>
                  <a:lnTo>
                    <a:pt x="3203971" y="3093615"/>
                  </a:lnTo>
                  <a:lnTo>
                    <a:pt x="0" y="309361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28600" lvl="1" indent="-228600" defTabSz="1022350">
                <a:lnSpc>
                  <a:spcPct val="90000"/>
                </a:lnSpc>
                <a:spcBef>
                  <a:spcPct val="0"/>
                </a:spcBef>
                <a:spcAft>
                  <a:spcPct val="15000"/>
                </a:spcAft>
                <a:buFontTx/>
                <a:buChar char="••"/>
                <a:defRPr/>
              </a:pPr>
              <a:r>
                <a:rPr lang="en-US" sz="2200">
                  <a:solidFill>
                    <a:schemeClr val="accent1">
                      <a:lumMod val="50000"/>
                    </a:schemeClr>
                  </a:solidFill>
                  <a:latin typeface="+mj-lt"/>
                  <a:cs typeface="Rubik Light"/>
                </a:rPr>
                <a:t>While public sector green building policies frequently mandate green building certification through the systems or certifications, </a:t>
              </a:r>
              <a:r>
                <a:rPr lang="en-US" sz="2200" b="1">
                  <a:solidFill>
                    <a:schemeClr val="accent1">
                      <a:lumMod val="50000"/>
                    </a:schemeClr>
                  </a:solidFill>
                  <a:latin typeface="+mj-lt"/>
                  <a:cs typeface="Rubik Light"/>
                </a:rPr>
                <a:t>private sector policies typically make use of incentives</a:t>
              </a:r>
              <a:r>
                <a:rPr lang="en-US" sz="2200">
                  <a:solidFill>
                    <a:schemeClr val="accent1">
                      <a:lumMod val="50000"/>
                    </a:schemeClr>
                  </a:solidFill>
                  <a:latin typeface="+mj-lt"/>
                  <a:cs typeface="Rubik Light"/>
                </a:rPr>
                <a:t>. </a:t>
              </a:r>
            </a:p>
          </p:txBody>
        </p:sp>
        <p:sp>
          <p:nvSpPr>
            <p:cNvPr id="13" name="Freeform 10">
              <a:extLst>
                <a:ext uri="{FF2B5EF4-FFF2-40B4-BE49-F238E27FC236}">
                  <a16:creationId xmlns:a16="http://schemas.microsoft.com/office/drawing/2014/main" id="{F34AD2B3-3264-D7A3-44B2-67B4FE7FEDCC}"/>
                </a:ext>
              </a:extLst>
            </p:cNvPr>
            <p:cNvSpPr/>
            <p:nvPr/>
          </p:nvSpPr>
          <p:spPr>
            <a:xfrm>
              <a:off x="8077974" y="1251751"/>
              <a:ext cx="3272539" cy="923278"/>
            </a:xfrm>
            <a:custGeom>
              <a:avLst/>
              <a:gdLst>
                <a:gd name="connsiteX0" fmla="*/ 0 w 3203971"/>
                <a:gd name="connsiteY0" fmla="*/ 0 h 662400"/>
                <a:gd name="connsiteX1" fmla="*/ 3203971 w 3203971"/>
                <a:gd name="connsiteY1" fmla="*/ 0 h 662400"/>
                <a:gd name="connsiteX2" fmla="*/ 3203971 w 3203971"/>
                <a:gd name="connsiteY2" fmla="*/ 662400 h 662400"/>
                <a:gd name="connsiteX3" fmla="*/ 0 w 3203971"/>
                <a:gd name="connsiteY3" fmla="*/ 662400 h 662400"/>
                <a:gd name="connsiteX4" fmla="*/ 0 w 320397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662400">
                  <a:moveTo>
                    <a:pt x="0" y="0"/>
                  </a:moveTo>
                  <a:lnTo>
                    <a:pt x="3203971" y="0"/>
                  </a:lnTo>
                  <a:lnTo>
                    <a:pt x="3203971" y="662400"/>
                  </a:lnTo>
                  <a:lnTo>
                    <a:pt x="0" y="662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800">
                  <a:solidFill>
                    <a:schemeClr val="bg1"/>
                  </a:solidFill>
                  <a:latin typeface="Arial"/>
                  <a:cs typeface="Rubik Medium"/>
                </a:rPr>
                <a:t>Relevant Policies</a:t>
              </a:r>
              <a:endParaRPr lang="en-US" sz="2800" kern="1200">
                <a:solidFill>
                  <a:schemeClr val="bg1"/>
                </a:solidFill>
                <a:latin typeface="Arial"/>
                <a:cs typeface="Rubik Medium"/>
              </a:endParaRPr>
            </a:p>
          </p:txBody>
        </p:sp>
        <p:sp>
          <p:nvSpPr>
            <p:cNvPr id="14" name="Freeform 11">
              <a:extLst>
                <a:ext uri="{FF2B5EF4-FFF2-40B4-BE49-F238E27FC236}">
                  <a16:creationId xmlns:a16="http://schemas.microsoft.com/office/drawing/2014/main" id="{6FF93A7D-871A-DE16-0530-FC347138DD11}"/>
                </a:ext>
              </a:extLst>
            </p:cNvPr>
            <p:cNvSpPr/>
            <p:nvPr/>
          </p:nvSpPr>
          <p:spPr>
            <a:xfrm>
              <a:off x="8077974" y="2175029"/>
              <a:ext cx="3272539" cy="3268525"/>
            </a:xfrm>
            <a:custGeom>
              <a:avLst/>
              <a:gdLst>
                <a:gd name="connsiteX0" fmla="*/ 0 w 3203971"/>
                <a:gd name="connsiteY0" fmla="*/ 0 h 3093615"/>
                <a:gd name="connsiteX1" fmla="*/ 3203971 w 3203971"/>
                <a:gd name="connsiteY1" fmla="*/ 0 h 3093615"/>
                <a:gd name="connsiteX2" fmla="*/ 3203971 w 3203971"/>
                <a:gd name="connsiteY2" fmla="*/ 3093615 h 3093615"/>
                <a:gd name="connsiteX3" fmla="*/ 0 w 3203971"/>
                <a:gd name="connsiteY3" fmla="*/ 3093615 h 3093615"/>
                <a:gd name="connsiteX4" fmla="*/ 0 w 3203971"/>
                <a:gd name="connsiteY4" fmla="*/ 0 h 3093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093615">
                  <a:moveTo>
                    <a:pt x="0" y="0"/>
                  </a:moveTo>
                  <a:lnTo>
                    <a:pt x="3203971" y="0"/>
                  </a:lnTo>
                  <a:lnTo>
                    <a:pt x="3203971" y="3093615"/>
                  </a:lnTo>
                  <a:lnTo>
                    <a:pt x="0" y="309361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200">
                  <a:solidFill>
                    <a:schemeClr val="accent1">
                      <a:lumMod val="50000"/>
                    </a:schemeClr>
                  </a:solidFill>
                  <a:latin typeface="Arial"/>
                  <a:cs typeface="Arial"/>
                </a:rPr>
                <a:t>The Virginia High-Performance Buildings Act (HB2001) has minimum green building requirements for public buildings applicable to the City of Fairfax. </a:t>
              </a:r>
            </a:p>
            <a:p>
              <a:pPr marL="228600" lvl="1" indent="-228600" defTabSz="1022350">
                <a:lnSpc>
                  <a:spcPct val="90000"/>
                </a:lnSpc>
                <a:spcBef>
                  <a:spcPct val="0"/>
                </a:spcBef>
                <a:spcAft>
                  <a:spcPct val="15000"/>
                </a:spcAft>
                <a:buChar char="••"/>
              </a:pPr>
              <a:r>
                <a:rPr lang="en-US" sz="2200">
                  <a:solidFill>
                    <a:schemeClr val="accent1">
                      <a:lumMod val="50000"/>
                    </a:schemeClr>
                  </a:solidFill>
                  <a:latin typeface="Arial"/>
                  <a:cs typeface="Arial"/>
                </a:rPr>
                <a:t>The Act allows local governments in Virginia to exceed these requirements for public buildings.</a:t>
              </a:r>
            </a:p>
          </p:txBody>
        </p:sp>
      </p:grpSp>
    </p:spTree>
    <p:extLst>
      <p:ext uri="{BB962C8B-B14F-4D97-AF65-F5344CB8AC3E}">
        <p14:creationId xmlns:p14="http://schemas.microsoft.com/office/powerpoint/2010/main" val="268343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p:txBody>
          <a:bodyPr/>
          <a:lstStyle/>
          <a:p>
            <a:r>
              <a:rPr lang="en-US"/>
              <a:t>Input from Stakeholders</a:t>
            </a:r>
          </a:p>
        </p:txBody>
      </p:sp>
      <p:grpSp>
        <p:nvGrpSpPr>
          <p:cNvPr id="4" name="Group 3">
            <a:extLst>
              <a:ext uri="{FF2B5EF4-FFF2-40B4-BE49-F238E27FC236}">
                <a16:creationId xmlns:a16="http://schemas.microsoft.com/office/drawing/2014/main" id="{91516CF3-404B-B65B-320E-9F7DBFD03B6C}"/>
              </a:ext>
            </a:extLst>
          </p:cNvPr>
          <p:cNvGrpSpPr/>
          <p:nvPr/>
        </p:nvGrpSpPr>
        <p:grpSpPr>
          <a:xfrm>
            <a:off x="-209516" y="1651613"/>
            <a:ext cx="4479450" cy="2471059"/>
            <a:chOff x="-239939" y="1651611"/>
            <a:chExt cx="5050970" cy="2471059"/>
          </a:xfrm>
        </p:grpSpPr>
        <p:sp>
          <p:nvSpPr>
            <p:cNvPr id="6" name="Rectangle: Top Corners Rounded 5">
              <a:extLst>
                <a:ext uri="{FF2B5EF4-FFF2-40B4-BE49-F238E27FC236}">
                  <a16:creationId xmlns:a16="http://schemas.microsoft.com/office/drawing/2014/main" id="{0D5819B2-E5AB-EDF8-4A39-ABB23FD7B904}"/>
                </a:ext>
              </a:extLst>
            </p:cNvPr>
            <p:cNvSpPr/>
            <p:nvPr/>
          </p:nvSpPr>
          <p:spPr>
            <a:xfrm rot="10800000">
              <a:off x="126093" y="1651611"/>
              <a:ext cx="4318907" cy="2471059"/>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157E604-3FF2-0758-E528-82C88EEF49D5}"/>
                </a:ext>
              </a:extLst>
            </p:cNvPr>
            <p:cNvSpPr txBox="1"/>
            <p:nvPr/>
          </p:nvSpPr>
          <p:spPr>
            <a:xfrm>
              <a:off x="388345" y="1845902"/>
              <a:ext cx="3832469" cy="369332"/>
            </a:xfrm>
            <a:prstGeom prst="rect">
              <a:avLst/>
            </a:prstGeom>
            <a:noFill/>
          </p:spPr>
          <p:txBody>
            <a:bodyPr wrap="square" rtlCol="0">
              <a:spAutoFit/>
            </a:bodyPr>
            <a:lstStyle/>
            <a:p>
              <a:pPr algn="ctr"/>
              <a:r>
                <a:rPr lang="en-US" b="1">
                  <a:solidFill>
                    <a:schemeClr val="bg1"/>
                  </a:solidFill>
                </a:rPr>
                <a:t>Internal Stakeholder Team</a:t>
              </a:r>
            </a:p>
          </p:txBody>
        </p:sp>
        <p:sp>
          <p:nvSpPr>
            <p:cNvPr id="9" name="TextBox 8">
              <a:extLst>
                <a:ext uri="{FF2B5EF4-FFF2-40B4-BE49-F238E27FC236}">
                  <a16:creationId xmlns:a16="http://schemas.microsoft.com/office/drawing/2014/main" id="{D6D71753-82A0-9254-CB41-76AEEF755C56}"/>
                </a:ext>
              </a:extLst>
            </p:cNvPr>
            <p:cNvSpPr txBox="1"/>
            <p:nvPr/>
          </p:nvSpPr>
          <p:spPr>
            <a:xfrm>
              <a:off x="-239939" y="2318827"/>
              <a:ext cx="5050970" cy="1477328"/>
            </a:xfrm>
            <a:prstGeom prst="rect">
              <a:avLst/>
            </a:prstGeom>
            <a:noFill/>
          </p:spPr>
          <p:txBody>
            <a:bodyPr wrap="square" rtlCol="0">
              <a:spAutoFit/>
            </a:bodyPr>
            <a:lstStyle/>
            <a:p>
              <a:pPr algn="ctr"/>
              <a:r>
                <a:rPr lang="en-US" sz="1500">
                  <a:solidFill>
                    <a:schemeClr val="bg1"/>
                  </a:solidFill>
                </a:rPr>
                <a:t>Economic Development Office</a:t>
              </a:r>
            </a:p>
            <a:p>
              <a:pPr algn="ctr"/>
              <a:r>
                <a:rPr lang="en-US" sz="1500">
                  <a:solidFill>
                    <a:schemeClr val="bg1"/>
                  </a:solidFill>
                </a:rPr>
                <a:t>City Manager’s Office</a:t>
              </a:r>
            </a:p>
            <a:p>
              <a:pPr algn="ctr"/>
              <a:r>
                <a:rPr lang="en-US" sz="1500">
                  <a:solidFill>
                    <a:schemeClr val="bg1"/>
                  </a:solidFill>
                </a:rPr>
                <a:t>Public Works</a:t>
              </a:r>
            </a:p>
            <a:p>
              <a:pPr algn="ctr"/>
              <a:r>
                <a:rPr lang="en-US" sz="1500">
                  <a:solidFill>
                    <a:schemeClr val="bg1"/>
                  </a:solidFill>
                </a:rPr>
                <a:t>Parks and Recreation</a:t>
              </a:r>
            </a:p>
            <a:p>
              <a:pPr algn="ctr"/>
              <a:r>
                <a:rPr lang="en-US" sz="1500">
                  <a:solidFill>
                    <a:schemeClr val="bg1"/>
                  </a:solidFill>
                </a:rPr>
                <a:t>Community Development and Planning</a:t>
              </a:r>
            </a:p>
            <a:p>
              <a:pPr algn="ctr"/>
              <a:r>
                <a:rPr lang="en-US" sz="1500">
                  <a:solidFill>
                    <a:schemeClr val="bg1"/>
                  </a:solidFill>
                </a:rPr>
                <a:t>Code Administration/Fire Marshal’s Office</a:t>
              </a:r>
            </a:p>
          </p:txBody>
        </p:sp>
      </p:grpSp>
      <p:grpSp>
        <p:nvGrpSpPr>
          <p:cNvPr id="3" name="Group 2">
            <a:extLst>
              <a:ext uri="{FF2B5EF4-FFF2-40B4-BE49-F238E27FC236}">
                <a16:creationId xmlns:a16="http://schemas.microsoft.com/office/drawing/2014/main" id="{2D63CFA7-D721-D1F3-F436-1E67A23D6D5E}"/>
              </a:ext>
            </a:extLst>
          </p:cNvPr>
          <p:cNvGrpSpPr/>
          <p:nvPr/>
        </p:nvGrpSpPr>
        <p:grpSpPr>
          <a:xfrm>
            <a:off x="3575634" y="1548360"/>
            <a:ext cx="5050968" cy="2574312"/>
            <a:chOff x="4034296" y="1548358"/>
            <a:chExt cx="5050968" cy="2574313"/>
          </a:xfrm>
        </p:grpSpPr>
        <p:sp>
          <p:nvSpPr>
            <p:cNvPr id="5" name="Rectangle: Top Corners Rounded 4">
              <a:extLst>
                <a:ext uri="{FF2B5EF4-FFF2-40B4-BE49-F238E27FC236}">
                  <a16:creationId xmlns:a16="http://schemas.microsoft.com/office/drawing/2014/main" id="{48AB5C4C-3D8F-8F3D-F0F9-B9404E7A8665}"/>
                </a:ext>
              </a:extLst>
            </p:cNvPr>
            <p:cNvSpPr/>
            <p:nvPr/>
          </p:nvSpPr>
          <p:spPr>
            <a:xfrm>
              <a:off x="4645035" y="1548358"/>
              <a:ext cx="3829491" cy="2574313"/>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877C855-59B1-2539-EB95-83130CB2CE28}"/>
                </a:ext>
              </a:extLst>
            </p:cNvPr>
            <p:cNvSpPr txBox="1"/>
            <p:nvPr/>
          </p:nvSpPr>
          <p:spPr>
            <a:xfrm>
              <a:off x="4872490" y="1799783"/>
              <a:ext cx="3374579" cy="369332"/>
            </a:xfrm>
            <a:prstGeom prst="rect">
              <a:avLst/>
            </a:prstGeom>
            <a:noFill/>
          </p:spPr>
          <p:txBody>
            <a:bodyPr wrap="square" rtlCol="0">
              <a:spAutoFit/>
            </a:bodyPr>
            <a:lstStyle/>
            <a:p>
              <a:pPr algn="ctr"/>
              <a:r>
                <a:rPr lang="en-US" b="1">
                  <a:solidFill>
                    <a:schemeClr val="bg1"/>
                  </a:solidFill>
                </a:rPr>
                <a:t>External Advisory Committee</a:t>
              </a:r>
            </a:p>
          </p:txBody>
        </p:sp>
        <p:sp>
          <p:nvSpPr>
            <p:cNvPr id="10" name="TextBox 9">
              <a:extLst>
                <a:ext uri="{FF2B5EF4-FFF2-40B4-BE49-F238E27FC236}">
                  <a16:creationId xmlns:a16="http://schemas.microsoft.com/office/drawing/2014/main" id="{BA5931FE-0901-B439-8D8C-26EF4DB09C9A}"/>
                </a:ext>
              </a:extLst>
            </p:cNvPr>
            <p:cNvSpPr txBox="1"/>
            <p:nvPr/>
          </p:nvSpPr>
          <p:spPr>
            <a:xfrm>
              <a:off x="4034296" y="2291813"/>
              <a:ext cx="5050968" cy="1708160"/>
            </a:xfrm>
            <a:prstGeom prst="rect">
              <a:avLst/>
            </a:prstGeom>
            <a:noFill/>
          </p:spPr>
          <p:txBody>
            <a:bodyPr wrap="square" rtlCol="0">
              <a:spAutoFit/>
            </a:bodyPr>
            <a:lstStyle/>
            <a:p>
              <a:pPr algn="ctr"/>
              <a:r>
                <a:rPr lang="en-US" sz="1500">
                  <a:solidFill>
                    <a:schemeClr val="bg1"/>
                  </a:solidFill>
                </a:rPr>
                <a:t>Subject Matter Experts</a:t>
              </a:r>
            </a:p>
            <a:p>
              <a:pPr algn="ctr"/>
              <a:r>
                <a:rPr lang="en-US" sz="1500">
                  <a:solidFill>
                    <a:schemeClr val="bg1"/>
                  </a:solidFill>
                </a:rPr>
                <a:t>Utility Representative</a:t>
              </a:r>
            </a:p>
            <a:p>
              <a:pPr algn="ctr"/>
              <a:r>
                <a:rPr lang="en-US" sz="1500">
                  <a:solidFill>
                    <a:schemeClr val="bg1"/>
                  </a:solidFill>
                </a:rPr>
                <a:t>Landscape Architect</a:t>
              </a:r>
            </a:p>
            <a:p>
              <a:pPr algn="ctr"/>
              <a:r>
                <a:rPr lang="en-US" sz="1500">
                  <a:solidFill>
                    <a:schemeClr val="bg1"/>
                  </a:solidFill>
                </a:rPr>
                <a:t>Developers and Property Owners</a:t>
              </a:r>
            </a:p>
            <a:p>
              <a:pPr algn="ctr"/>
              <a:r>
                <a:rPr lang="en-US" sz="1500">
                  <a:solidFill>
                    <a:schemeClr val="bg1"/>
                  </a:solidFill>
                </a:rPr>
                <a:t>Community Members and Business Owners</a:t>
              </a:r>
            </a:p>
            <a:p>
              <a:pPr algn="ctr"/>
              <a:r>
                <a:rPr lang="en-US" sz="1500">
                  <a:solidFill>
                    <a:schemeClr val="bg1"/>
                  </a:solidFill>
                </a:rPr>
                <a:t>Non-Profit/Housing Financing Group</a:t>
              </a:r>
            </a:p>
            <a:p>
              <a:pPr algn="ctr"/>
              <a:r>
                <a:rPr lang="en-US" sz="1500">
                  <a:solidFill>
                    <a:schemeClr val="bg1"/>
                  </a:solidFill>
                </a:rPr>
                <a:t>Attorney</a:t>
              </a:r>
            </a:p>
          </p:txBody>
        </p:sp>
      </p:grpSp>
      <p:sp>
        <p:nvSpPr>
          <p:cNvPr id="11" name="TextBox 10">
            <a:extLst>
              <a:ext uri="{FF2B5EF4-FFF2-40B4-BE49-F238E27FC236}">
                <a16:creationId xmlns:a16="http://schemas.microsoft.com/office/drawing/2014/main" id="{B5FDAFE2-074A-513F-D2C0-CA5213FEB678}"/>
              </a:ext>
            </a:extLst>
          </p:cNvPr>
          <p:cNvSpPr txBox="1"/>
          <p:nvPr/>
        </p:nvSpPr>
        <p:spPr>
          <a:xfrm>
            <a:off x="295714" y="4172005"/>
            <a:ext cx="4225486" cy="1477328"/>
          </a:xfrm>
          <a:prstGeom prst="rect">
            <a:avLst/>
          </a:prstGeom>
          <a:noFill/>
        </p:spPr>
        <p:txBody>
          <a:bodyPr wrap="square" rtlCol="0">
            <a:spAutoFit/>
          </a:bodyPr>
          <a:lstStyle/>
          <a:p>
            <a:r>
              <a:rPr lang="en-US" sz="1500" b="1"/>
              <a:t>Three two-hour working meetings</a:t>
            </a:r>
          </a:p>
          <a:p>
            <a:pPr marL="285750" indent="-285750">
              <a:buFont typeface="Arial" panose="020B0604020202020204" pitchFamily="34" charset="0"/>
              <a:buChar char="•"/>
            </a:pPr>
            <a:r>
              <a:rPr lang="en-US" sz="1500"/>
              <a:t>Understand city goals and priorities</a:t>
            </a:r>
          </a:p>
          <a:p>
            <a:pPr marL="285750" indent="-285750">
              <a:buFont typeface="Arial" panose="020B0604020202020204" pitchFamily="34" charset="0"/>
              <a:buChar char="•"/>
            </a:pPr>
            <a:r>
              <a:rPr lang="en-US" sz="1500"/>
              <a:t>Identify potential barriers</a:t>
            </a:r>
          </a:p>
          <a:p>
            <a:pPr marL="285750" indent="-285750">
              <a:buFont typeface="Arial" panose="020B0604020202020204" pitchFamily="34" charset="0"/>
              <a:buChar char="•"/>
            </a:pPr>
            <a:r>
              <a:rPr lang="en-US" sz="1500"/>
              <a:t>Align policy with other city initiatives</a:t>
            </a:r>
          </a:p>
          <a:p>
            <a:pPr marL="285750" indent="-285750">
              <a:buFont typeface="Arial" panose="020B0604020202020204" pitchFamily="34" charset="0"/>
              <a:buChar char="•"/>
            </a:pPr>
            <a:r>
              <a:rPr lang="en-US" sz="1500"/>
              <a:t>Identify equity considerations</a:t>
            </a:r>
          </a:p>
          <a:p>
            <a:pPr marL="285750" indent="-285750">
              <a:buFont typeface="Arial" panose="020B0604020202020204" pitchFamily="34" charset="0"/>
              <a:buChar char="•"/>
            </a:pPr>
            <a:r>
              <a:rPr lang="en-US" sz="1500"/>
              <a:t>Determine implementation workflows</a:t>
            </a:r>
          </a:p>
        </p:txBody>
      </p:sp>
      <p:sp>
        <p:nvSpPr>
          <p:cNvPr id="12" name="TextBox 11">
            <a:extLst>
              <a:ext uri="{FF2B5EF4-FFF2-40B4-BE49-F238E27FC236}">
                <a16:creationId xmlns:a16="http://schemas.microsoft.com/office/drawing/2014/main" id="{20E888D4-85D3-C997-9F08-F9230C82F289}"/>
              </a:ext>
            </a:extLst>
          </p:cNvPr>
          <p:cNvSpPr txBox="1"/>
          <p:nvPr/>
        </p:nvSpPr>
        <p:spPr>
          <a:xfrm>
            <a:off x="4102092" y="4178409"/>
            <a:ext cx="3721110" cy="1938992"/>
          </a:xfrm>
          <a:prstGeom prst="rect">
            <a:avLst/>
          </a:prstGeom>
          <a:noFill/>
        </p:spPr>
        <p:txBody>
          <a:bodyPr wrap="square" lIns="91440" tIns="45720" rIns="91440" bIns="45720" rtlCol="0" anchor="t">
            <a:spAutoFit/>
          </a:bodyPr>
          <a:lstStyle/>
          <a:p>
            <a:r>
              <a:rPr lang="en-US" sz="1500" b="1"/>
              <a:t>Three 90-minute working meetings</a:t>
            </a:r>
          </a:p>
          <a:p>
            <a:pPr marL="285750" indent="-285750">
              <a:buFont typeface="Arial" panose="020B0604020202020204" pitchFamily="34" charset="0"/>
              <a:buChar char="•"/>
            </a:pPr>
            <a:r>
              <a:rPr lang="en-US" sz="1500"/>
              <a:t>Generate engagement and build community support</a:t>
            </a:r>
          </a:p>
          <a:p>
            <a:pPr marL="285750" indent="-285750">
              <a:buFont typeface="Arial" panose="020B0604020202020204" pitchFamily="34" charset="0"/>
              <a:buChar char="•"/>
            </a:pPr>
            <a:r>
              <a:rPr lang="en-US" sz="1500"/>
              <a:t>Ensure policy is transparent and accessible</a:t>
            </a:r>
          </a:p>
          <a:p>
            <a:pPr marL="285750" indent="-285750">
              <a:buFont typeface="Arial" panose="020B0604020202020204" pitchFamily="34" charset="0"/>
              <a:buChar char="•"/>
            </a:pPr>
            <a:r>
              <a:rPr lang="en-US" sz="1500"/>
              <a:t>Gather feedback and input</a:t>
            </a:r>
          </a:p>
          <a:p>
            <a:pPr marL="285750" indent="-285750">
              <a:buFont typeface="Arial" panose="020B0604020202020204" pitchFamily="34" charset="0"/>
              <a:buChar char="•"/>
            </a:pPr>
            <a:r>
              <a:rPr lang="en-US" sz="1500"/>
              <a:t>Ensure policy reflects interests of key stakeholder groups</a:t>
            </a:r>
            <a:endParaRPr lang="en-US" sz="1500">
              <a:cs typeface="Arial"/>
            </a:endParaRPr>
          </a:p>
        </p:txBody>
      </p:sp>
      <p:grpSp>
        <p:nvGrpSpPr>
          <p:cNvPr id="17" name="Group 16">
            <a:extLst>
              <a:ext uri="{FF2B5EF4-FFF2-40B4-BE49-F238E27FC236}">
                <a16:creationId xmlns:a16="http://schemas.microsoft.com/office/drawing/2014/main" id="{D0BD0E00-F250-9951-E318-C4DD00CE1FA4}"/>
              </a:ext>
            </a:extLst>
          </p:cNvPr>
          <p:cNvGrpSpPr/>
          <p:nvPr/>
        </p:nvGrpSpPr>
        <p:grpSpPr>
          <a:xfrm>
            <a:off x="7986856" y="1635298"/>
            <a:ext cx="4479450" cy="2585212"/>
            <a:chOff x="-178423" y="1635296"/>
            <a:chExt cx="5050970" cy="2585212"/>
          </a:xfrm>
        </p:grpSpPr>
        <p:sp>
          <p:nvSpPr>
            <p:cNvPr id="18" name="Rectangle: Top Corners Rounded 17">
              <a:extLst>
                <a:ext uri="{FF2B5EF4-FFF2-40B4-BE49-F238E27FC236}">
                  <a16:creationId xmlns:a16="http://schemas.microsoft.com/office/drawing/2014/main" id="{A8E3CBF7-CE01-73E3-8B29-DF569A606BAB}"/>
                </a:ext>
              </a:extLst>
            </p:cNvPr>
            <p:cNvSpPr/>
            <p:nvPr/>
          </p:nvSpPr>
          <p:spPr>
            <a:xfrm rot="10800000">
              <a:off x="126093" y="1635296"/>
              <a:ext cx="4318907" cy="2471059"/>
            </a:xfrm>
            <a:prstGeom prst="round2Same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2A4E010-E5B6-C468-4D80-FF04B37ED454}"/>
                </a:ext>
              </a:extLst>
            </p:cNvPr>
            <p:cNvSpPr txBox="1"/>
            <p:nvPr/>
          </p:nvSpPr>
          <p:spPr>
            <a:xfrm>
              <a:off x="369311" y="1799783"/>
              <a:ext cx="3832469" cy="369332"/>
            </a:xfrm>
            <a:prstGeom prst="rect">
              <a:avLst/>
            </a:prstGeom>
            <a:noFill/>
          </p:spPr>
          <p:txBody>
            <a:bodyPr wrap="square" rtlCol="0">
              <a:spAutoFit/>
            </a:bodyPr>
            <a:lstStyle/>
            <a:p>
              <a:pPr algn="ctr"/>
              <a:r>
                <a:rPr lang="en-US" b="1">
                  <a:solidFill>
                    <a:schemeClr val="bg1"/>
                  </a:solidFill>
                </a:rPr>
                <a:t>City Leadership</a:t>
              </a:r>
            </a:p>
          </p:txBody>
        </p:sp>
        <p:sp>
          <p:nvSpPr>
            <p:cNvPr id="20" name="TextBox 19">
              <a:extLst>
                <a:ext uri="{FF2B5EF4-FFF2-40B4-BE49-F238E27FC236}">
                  <a16:creationId xmlns:a16="http://schemas.microsoft.com/office/drawing/2014/main" id="{92BD7529-5004-200D-475C-6FA8FD1168AC}"/>
                </a:ext>
              </a:extLst>
            </p:cNvPr>
            <p:cNvSpPr txBox="1"/>
            <p:nvPr/>
          </p:nvSpPr>
          <p:spPr>
            <a:xfrm>
              <a:off x="-178423" y="2281516"/>
              <a:ext cx="5050970" cy="1938992"/>
            </a:xfrm>
            <a:prstGeom prst="rect">
              <a:avLst/>
            </a:prstGeom>
            <a:noFill/>
          </p:spPr>
          <p:txBody>
            <a:bodyPr wrap="square" rtlCol="0">
              <a:spAutoFit/>
            </a:bodyPr>
            <a:lstStyle/>
            <a:p>
              <a:pPr algn="ctr"/>
              <a:r>
                <a:rPr lang="en-US" sz="1500">
                  <a:solidFill>
                    <a:schemeClr val="bg1"/>
                  </a:solidFill>
                </a:rPr>
                <a:t>City Council</a:t>
              </a:r>
            </a:p>
            <a:p>
              <a:pPr algn="ctr"/>
              <a:endParaRPr lang="en-US" sz="1500">
                <a:solidFill>
                  <a:schemeClr val="bg1"/>
                </a:solidFill>
              </a:endParaRPr>
            </a:p>
            <a:p>
              <a:pPr algn="ctr"/>
              <a:r>
                <a:rPr lang="en-US" sz="1500" i="1">
                  <a:solidFill>
                    <a:schemeClr val="bg1"/>
                  </a:solidFill>
                </a:rPr>
                <a:t>In Process:</a:t>
              </a:r>
            </a:p>
            <a:p>
              <a:pPr algn="ctr"/>
              <a:r>
                <a:rPr lang="en-US" sz="1500" i="1">
                  <a:solidFill>
                    <a:schemeClr val="bg1"/>
                  </a:solidFill>
                </a:rPr>
                <a:t>Planning Commission</a:t>
              </a:r>
            </a:p>
            <a:p>
              <a:pPr algn="ctr"/>
              <a:r>
                <a:rPr lang="en-US" sz="1500" i="1">
                  <a:solidFill>
                    <a:schemeClr val="bg1"/>
                  </a:solidFill>
                </a:rPr>
                <a:t>Environmental Sustainability Committee</a:t>
              </a:r>
            </a:p>
            <a:p>
              <a:pPr algn="ctr"/>
              <a:r>
                <a:rPr lang="en-US" sz="1500" i="1">
                  <a:solidFill>
                    <a:schemeClr val="bg1"/>
                  </a:solidFill>
                </a:rPr>
                <a:t>Economic Development Authority</a:t>
              </a:r>
            </a:p>
            <a:p>
              <a:pPr algn="ctr"/>
              <a:r>
                <a:rPr lang="en-US" sz="1500" i="1">
                  <a:solidFill>
                    <a:schemeClr val="bg1"/>
                  </a:solidFill>
                </a:rPr>
                <a:t>Parks &amp; Recreation Committee</a:t>
              </a:r>
            </a:p>
            <a:p>
              <a:pPr algn="ctr"/>
              <a:endParaRPr lang="en-US" sz="1500">
                <a:solidFill>
                  <a:schemeClr val="bg1"/>
                </a:solidFill>
              </a:endParaRPr>
            </a:p>
          </p:txBody>
        </p:sp>
      </p:grpSp>
      <p:sp>
        <p:nvSpPr>
          <p:cNvPr id="21" name="TextBox 20">
            <a:extLst>
              <a:ext uri="{FF2B5EF4-FFF2-40B4-BE49-F238E27FC236}">
                <a16:creationId xmlns:a16="http://schemas.microsoft.com/office/drawing/2014/main" id="{04EB55CF-DE3F-C82A-60C9-5C63641C7BA4}"/>
              </a:ext>
            </a:extLst>
          </p:cNvPr>
          <p:cNvSpPr txBox="1"/>
          <p:nvPr/>
        </p:nvSpPr>
        <p:spPr>
          <a:xfrm>
            <a:off x="8366026" y="4226265"/>
            <a:ext cx="3721110" cy="784830"/>
          </a:xfrm>
          <a:prstGeom prst="rect">
            <a:avLst/>
          </a:prstGeom>
          <a:noFill/>
        </p:spPr>
        <p:txBody>
          <a:bodyPr wrap="square" lIns="91440" tIns="45720" rIns="91440" bIns="45720" rtlCol="0" anchor="t">
            <a:spAutoFit/>
          </a:bodyPr>
          <a:lstStyle/>
          <a:p>
            <a:r>
              <a:rPr lang="en-US" sz="1500" b="1"/>
              <a:t>Work Sessions and Presentations</a:t>
            </a:r>
          </a:p>
          <a:p>
            <a:pPr marL="285750" indent="-285750">
              <a:buFont typeface="Arial" panose="020B0604020202020204" pitchFamily="34" charset="0"/>
              <a:buChar char="•"/>
            </a:pPr>
            <a:r>
              <a:rPr lang="en-US" sz="1500"/>
              <a:t>Present policy concepts</a:t>
            </a:r>
          </a:p>
          <a:p>
            <a:pPr marL="285750" indent="-285750">
              <a:buFont typeface="Arial" panose="020B0604020202020204" pitchFamily="34" charset="0"/>
              <a:buChar char="•"/>
            </a:pPr>
            <a:r>
              <a:rPr lang="en-US" sz="1500"/>
              <a:t>Gather feedback and input</a:t>
            </a:r>
          </a:p>
        </p:txBody>
      </p:sp>
    </p:spTree>
    <p:extLst>
      <p:ext uri="{BB962C8B-B14F-4D97-AF65-F5344CB8AC3E}">
        <p14:creationId xmlns:p14="http://schemas.microsoft.com/office/powerpoint/2010/main" val="3365095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p:txBody>
          <a:bodyPr/>
          <a:lstStyle/>
          <a:p>
            <a:r>
              <a:rPr lang="en-US"/>
              <a:t>Key Takeaways from Stakeholders</a:t>
            </a:r>
            <a:endParaRPr lang="en-US">
              <a:latin typeface="Arial"/>
              <a:cs typeface="Arial"/>
            </a:endParaRPr>
          </a:p>
        </p:txBody>
      </p:sp>
      <p:sp>
        <p:nvSpPr>
          <p:cNvPr id="10" name="TextBox 9">
            <a:extLst>
              <a:ext uri="{FF2B5EF4-FFF2-40B4-BE49-F238E27FC236}">
                <a16:creationId xmlns:a16="http://schemas.microsoft.com/office/drawing/2014/main" id="{BBEB27A2-6682-28F1-E562-A655AF25C2F9}"/>
              </a:ext>
            </a:extLst>
          </p:cNvPr>
          <p:cNvSpPr txBox="1"/>
          <p:nvPr/>
        </p:nvSpPr>
        <p:spPr>
          <a:xfrm>
            <a:off x="457201" y="1402279"/>
            <a:ext cx="11193693" cy="2923877"/>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US" sz="2200"/>
              <a:t>The green building policy should be flexible enough to avoid disincentivizing development, but firm enough to meet GHG and sustainability goals.</a:t>
            </a:r>
          </a:p>
          <a:p>
            <a:pPr marL="342900" indent="-342900">
              <a:spcAft>
                <a:spcPts val="1200"/>
              </a:spcAft>
              <a:buFont typeface="Arial" panose="020B0604020202020204" pitchFamily="34" charset="0"/>
              <a:buChar char="•"/>
            </a:pPr>
            <a:r>
              <a:rPr lang="en-US" sz="2200"/>
              <a:t>Due to the Dillon Rule, the city’s green building policy must rely on incentives to incorporate private-sector participation. </a:t>
            </a:r>
          </a:p>
          <a:p>
            <a:pPr marL="800100" lvl="1" indent="-342900">
              <a:spcAft>
                <a:spcPts val="1200"/>
              </a:spcAft>
              <a:buFont typeface="Arial" panose="020B0604020202020204" pitchFamily="34" charset="0"/>
              <a:buChar char="•"/>
            </a:pPr>
            <a:r>
              <a:rPr lang="en-US" sz="2200"/>
              <a:t>The incentive must provide the city with environmental and economic benefits.</a:t>
            </a:r>
          </a:p>
          <a:p>
            <a:pPr marL="342900" indent="-342900">
              <a:spcAft>
                <a:spcPts val="1200"/>
              </a:spcAft>
              <a:buFont typeface="Arial" panose="020B0604020202020204" pitchFamily="34" charset="0"/>
              <a:buChar char="•"/>
            </a:pPr>
            <a:r>
              <a:rPr lang="en-US" sz="2200"/>
              <a:t>The policy’s standard operating procedures must be clear to ensure smooth and efficient operations.</a:t>
            </a:r>
          </a:p>
        </p:txBody>
      </p:sp>
    </p:spTree>
    <p:extLst>
      <p:ext uri="{BB962C8B-B14F-4D97-AF65-F5344CB8AC3E}">
        <p14:creationId xmlns:p14="http://schemas.microsoft.com/office/powerpoint/2010/main" val="2954923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A1E3-5CF7-5648-ED92-04780EA7F4F2}"/>
              </a:ext>
            </a:extLst>
          </p:cNvPr>
          <p:cNvSpPr>
            <a:spLocks noGrp="1"/>
          </p:cNvSpPr>
          <p:nvPr>
            <p:ph type="title"/>
          </p:nvPr>
        </p:nvSpPr>
        <p:spPr/>
        <p:txBody>
          <a:bodyPr/>
          <a:lstStyle/>
          <a:p>
            <a:r>
              <a:rPr lang="en-US"/>
              <a:t>Policy Incentive Options Considered</a:t>
            </a:r>
          </a:p>
        </p:txBody>
      </p:sp>
      <p:graphicFrame>
        <p:nvGraphicFramePr>
          <p:cNvPr id="4" name="Content Placeholder 3">
            <a:extLst>
              <a:ext uri="{FF2B5EF4-FFF2-40B4-BE49-F238E27FC236}">
                <a16:creationId xmlns:a16="http://schemas.microsoft.com/office/drawing/2014/main" id="{1006B299-E214-4AC7-5655-F70279019AB6}"/>
              </a:ext>
            </a:extLst>
          </p:cNvPr>
          <p:cNvGraphicFramePr>
            <a:graphicFrameLocks noGrp="1"/>
          </p:cNvGraphicFramePr>
          <p:nvPr>
            <p:ph idx="1"/>
            <p:extLst>
              <p:ext uri="{D42A27DB-BD31-4B8C-83A1-F6EECF244321}">
                <p14:modId xmlns:p14="http://schemas.microsoft.com/office/powerpoint/2010/main" val="3900559546"/>
              </p:ext>
            </p:extLst>
          </p:nvPr>
        </p:nvGraphicFramePr>
        <p:xfrm>
          <a:off x="311888" y="995879"/>
          <a:ext cx="11568221" cy="5486400"/>
        </p:xfrm>
        <a:graphic>
          <a:graphicData uri="http://schemas.openxmlformats.org/drawingml/2006/table">
            <a:tbl>
              <a:tblPr firstRow="1" bandRow="1">
                <a:tableStyleId>{5C22544A-7EE6-4342-B048-85BDC9FD1C3A}</a:tableStyleId>
              </a:tblPr>
              <a:tblGrid>
                <a:gridCol w="1523586">
                  <a:extLst>
                    <a:ext uri="{9D8B030D-6E8A-4147-A177-3AD203B41FA5}">
                      <a16:colId xmlns:a16="http://schemas.microsoft.com/office/drawing/2014/main" val="1669316562"/>
                    </a:ext>
                  </a:extLst>
                </a:gridCol>
                <a:gridCol w="2956783">
                  <a:extLst>
                    <a:ext uri="{9D8B030D-6E8A-4147-A177-3AD203B41FA5}">
                      <a16:colId xmlns:a16="http://schemas.microsoft.com/office/drawing/2014/main" val="262578972"/>
                    </a:ext>
                  </a:extLst>
                </a:gridCol>
                <a:gridCol w="7087852">
                  <a:extLst>
                    <a:ext uri="{9D8B030D-6E8A-4147-A177-3AD203B41FA5}">
                      <a16:colId xmlns:a16="http://schemas.microsoft.com/office/drawing/2014/main" val="2429463613"/>
                    </a:ext>
                  </a:extLst>
                </a:gridCol>
              </a:tblGrid>
              <a:tr h="462348">
                <a:tc>
                  <a:txBody>
                    <a:bodyPr/>
                    <a:lstStyle/>
                    <a:p>
                      <a:r>
                        <a:rPr lang="en-US"/>
                        <a:t>Incentive Category</a:t>
                      </a:r>
                    </a:p>
                  </a:txBody>
                  <a:tcPr/>
                </a:tc>
                <a:tc>
                  <a:txBody>
                    <a:bodyPr/>
                    <a:lstStyle/>
                    <a:p>
                      <a:r>
                        <a:rPr lang="en-US"/>
                        <a:t>Incentive(s) Considered</a:t>
                      </a:r>
                    </a:p>
                  </a:txBody>
                  <a:tcPr/>
                </a:tc>
                <a:tc>
                  <a:txBody>
                    <a:bodyPr/>
                    <a:lstStyle/>
                    <a:p>
                      <a:r>
                        <a:rPr lang="en-US"/>
                        <a:t>Considerations</a:t>
                      </a:r>
                    </a:p>
                  </a:txBody>
                  <a:tcPr/>
                </a:tc>
                <a:extLst>
                  <a:ext uri="{0D108BD9-81ED-4DB2-BD59-A6C34878D82A}">
                    <a16:rowId xmlns:a16="http://schemas.microsoft.com/office/drawing/2014/main" val="3591802132"/>
                  </a:ext>
                </a:extLst>
              </a:tr>
              <a:tr h="462348">
                <a:tc>
                  <a:txBody>
                    <a:bodyPr/>
                    <a:lstStyle/>
                    <a:p>
                      <a:r>
                        <a:rPr lang="en-US"/>
                        <a:t>Bonus density</a:t>
                      </a:r>
                    </a:p>
                  </a:txBody>
                  <a:tcPr/>
                </a:tc>
                <a:tc>
                  <a:txBody>
                    <a:bodyPr/>
                    <a:lstStyle/>
                    <a:p>
                      <a:r>
                        <a:rPr lang="en-US" sz="1800" b="0" i="0" kern="1200">
                          <a:solidFill>
                            <a:schemeClr val="dk1"/>
                          </a:solidFill>
                          <a:effectLst/>
                          <a:latin typeface="+mn-lt"/>
                          <a:ea typeface="+mn-ea"/>
                          <a:cs typeface="+mn-cs"/>
                        </a:rPr>
                        <a:t>Allow an extra story; Allow insulation thickness to extend into side yards or rear yards; Allow increase in lot coverage percentage for greater insulation thickness; Allow Planned mixed-use on smaller sites.</a:t>
                      </a:r>
                      <a:endParaRPr lang="en-US"/>
                    </a:p>
                  </a:txBody>
                  <a:tcPr/>
                </a:tc>
                <a:tc>
                  <a:txBody>
                    <a:bodyPr/>
                    <a:lstStyle/>
                    <a:p>
                      <a:r>
                        <a:rPr lang="en-US" sz="1800" kern="1200">
                          <a:solidFill>
                            <a:schemeClr val="dk1"/>
                          </a:solidFill>
                          <a:effectLst/>
                          <a:latin typeface="+mn-lt"/>
                          <a:ea typeface="+mn-ea"/>
                          <a:cs typeface="+mn-cs"/>
                        </a:rPr>
                        <a:t>Bonus density incentives would be effective and pair well with the city’s long-term goals. Residential density incentive in parcels zoned as commercial could be considered as part of the Comp Plan update and a height/density bonus incentive may be possible to incorporate into the Small Area Plan Zoning Text Amendments. Since bonus density would be awarded on the promise (rather than fulfillment) of green building certification, the city should implement a bond process to help ensure criteria would be met.</a:t>
                      </a:r>
                      <a:endParaRPr lang="en-US"/>
                    </a:p>
                  </a:txBody>
                  <a:tcPr/>
                </a:tc>
                <a:extLst>
                  <a:ext uri="{0D108BD9-81ED-4DB2-BD59-A6C34878D82A}">
                    <a16:rowId xmlns:a16="http://schemas.microsoft.com/office/drawing/2014/main" val="1592447955"/>
                  </a:ext>
                </a:extLst>
              </a:tr>
              <a:tr h="462348">
                <a:tc>
                  <a:txBody>
                    <a:bodyPr/>
                    <a:lstStyle/>
                    <a:p>
                      <a:r>
                        <a:rPr lang="en-US"/>
                        <a:t>Tax incentives</a:t>
                      </a:r>
                    </a:p>
                  </a:txBody>
                  <a:tcPr/>
                </a:tc>
                <a:tc>
                  <a:txBody>
                    <a:bodyPr/>
                    <a:lstStyle/>
                    <a:p>
                      <a:r>
                        <a:rPr lang="en-US" sz="1800" b="0" i="0" kern="1200">
                          <a:solidFill>
                            <a:schemeClr val="dk1"/>
                          </a:solidFill>
                          <a:effectLst/>
                          <a:latin typeface="+mn-lt"/>
                          <a:ea typeface="+mn-ea"/>
                          <a:cs typeface="+mn-cs"/>
                        </a:rPr>
                        <a:t>Financial incentive by way of a reduction in property taxes; Tax abatement rebate as a percentage of tax assessed value. </a:t>
                      </a:r>
                      <a:endParaRPr lang="en-US"/>
                    </a:p>
                  </a:txBody>
                  <a:tcPr/>
                </a:tc>
                <a:tc>
                  <a:txBody>
                    <a:bodyPr/>
                    <a:lstStyle/>
                    <a:p>
                      <a:r>
                        <a:rPr lang="en-US">
                          <a:cs typeface="Arial"/>
                        </a:rPr>
                        <a:t>A tax abatement program was identified as the most feasible incentive alternative and the most attractive to developers. It will encourage developers to go above and beyond the basic requirements of the green building policy and upfront cost to the City is minimal (mostly in terms of staff review time). A tax abatement program has the potential to increase overall city tax revenue as it encourages further development (a competitive advantage for the City of Fairfax as compared with neighboring jurisdictions).</a:t>
                      </a:r>
                    </a:p>
                  </a:txBody>
                  <a:tcPr/>
                </a:tc>
                <a:extLst>
                  <a:ext uri="{0D108BD9-81ED-4DB2-BD59-A6C34878D82A}">
                    <a16:rowId xmlns:a16="http://schemas.microsoft.com/office/drawing/2014/main" val="1849787765"/>
                  </a:ext>
                </a:extLst>
              </a:tr>
            </a:tbl>
          </a:graphicData>
        </a:graphic>
      </p:graphicFrame>
    </p:spTree>
    <p:extLst>
      <p:ext uri="{BB962C8B-B14F-4D97-AF65-F5344CB8AC3E}">
        <p14:creationId xmlns:p14="http://schemas.microsoft.com/office/powerpoint/2010/main" val="32760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A1E3-5CF7-5648-ED92-04780EA7F4F2}"/>
              </a:ext>
            </a:extLst>
          </p:cNvPr>
          <p:cNvSpPr>
            <a:spLocks noGrp="1"/>
          </p:cNvSpPr>
          <p:nvPr>
            <p:ph type="title"/>
          </p:nvPr>
        </p:nvSpPr>
        <p:spPr/>
        <p:txBody>
          <a:bodyPr/>
          <a:lstStyle/>
          <a:p>
            <a:r>
              <a:rPr lang="en-US"/>
              <a:t>Policy Incentive Options Considered (continued)</a:t>
            </a:r>
          </a:p>
        </p:txBody>
      </p:sp>
      <p:graphicFrame>
        <p:nvGraphicFramePr>
          <p:cNvPr id="4" name="Content Placeholder 3">
            <a:extLst>
              <a:ext uri="{FF2B5EF4-FFF2-40B4-BE49-F238E27FC236}">
                <a16:creationId xmlns:a16="http://schemas.microsoft.com/office/drawing/2014/main" id="{1006B299-E214-4AC7-5655-F70279019AB6}"/>
              </a:ext>
            </a:extLst>
          </p:cNvPr>
          <p:cNvGraphicFramePr>
            <a:graphicFrameLocks noGrp="1"/>
          </p:cNvGraphicFramePr>
          <p:nvPr>
            <p:ph idx="1"/>
            <p:extLst>
              <p:ext uri="{D42A27DB-BD31-4B8C-83A1-F6EECF244321}">
                <p14:modId xmlns:p14="http://schemas.microsoft.com/office/powerpoint/2010/main" val="3752197992"/>
              </p:ext>
            </p:extLst>
          </p:nvPr>
        </p:nvGraphicFramePr>
        <p:xfrm>
          <a:off x="311888" y="995879"/>
          <a:ext cx="11568223" cy="3566160"/>
        </p:xfrm>
        <a:graphic>
          <a:graphicData uri="http://schemas.openxmlformats.org/drawingml/2006/table">
            <a:tbl>
              <a:tblPr firstRow="1" bandRow="1">
                <a:tableStyleId>{5C22544A-7EE6-4342-B048-85BDC9FD1C3A}</a:tableStyleId>
              </a:tblPr>
              <a:tblGrid>
                <a:gridCol w="1740196">
                  <a:extLst>
                    <a:ext uri="{9D8B030D-6E8A-4147-A177-3AD203B41FA5}">
                      <a16:colId xmlns:a16="http://schemas.microsoft.com/office/drawing/2014/main" val="1669316562"/>
                    </a:ext>
                  </a:extLst>
                </a:gridCol>
                <a:gridCol w="4529469">
                  <a:extLst>
                    <a:ext uri="{9D8B030D-6E8A-4147-A177-3AD203B41FA5}">
                      <a16:colId xmlns:a16="http://schemas.microsoft.com/office/drawing/2014/main" val="262578972"/>
                    </a:ext>
                  </a:extLst>
                </a:gridCol>
                <a:gridCol w="5298558">
                  <a:extLst>
                    <a:ext uri="{9D8B030D-6E8A-4147-A177-3AD203B41FA5}">
                      <a16:colId xmlns:a16="http://schemas.microsoft.com/office/drawing/2014/main" val="2429463613"/>
                    </a:ext>
                  </a:extLst>
                </a:gridCol>
              </a:tblGrid>
              <a:tr h="462348">
                <a:tc>
                  <a:txBody>
                    <a:bodyPr/>
                    <a:lstStyle/>
                    <a:p>
                      <a:r>
                        <a:rPr lang="en-US"/>
                        <a:t>Incentive Category</a:t>
                      </a:r>
                    </a:p>
                  </a:txBody>
                  <a:tcPr/>
                </a:tc>
                <a:tc>
                  <a:txBody>
                    <a:bodyPr/>
                    <a:lstStyle/>
                    <a:p>
                      <a:r>
                        <a:rPr lang="en-US"/>
                        <a:t>Incentive(s) Considered</a:t>
                      </a:r>
                    </a:p>
                  </a:txBody>
                  <a:tcPr/>
                </a:tc>
                <a:tc>
                  <a:txBody>
                    <a:bodyPr/>
                    <a:lstStyle/>
                    <a:p>
                      <a:r>
                        <a:rPr lang="en-US"/>
                        <a:t>Considerations</a:t>
                      </a:r>
                    </a:p>
                  </a:txBody>
                  <a:tcPr/>
                </a:tc>
                <a:extLst>
                  <a:ext uri="{0D108BD9-81ED-4DB2-BD59-A6C34878D82A}">
                    <a16:rowId xmlns:a16="http://schemas.microsoft.com/office/drawing/2014/main" val="3591802132"/>
                  </a:ext>
                </a:extLst>
              </a:tr>
              <a:tr h="462348">
                <a:tc>
                  <a:txBody>
                    <a:bodyPr/>
                    <a:lstStyle/>
                    <a:p>
                      <a:r>
                        <a:rPr lang="en-US"/>
                        <a:t>Permitting</a:t>
                      </a:r>
                    </a:p>
                  </a:txBody>
                  <a:tcPr/>
                </a:tc>
                <a:tc>
                  <a:txBody>
                    <a:bodyPr/>
                    <a:lstStyle/>
                    <a:p>
                      <a:r>
                        <a:rPr lang="en-US" sz="1800" b="0" i="0" kern="1200">
                          <a:solidFill>
                            <a:schemeClr val="dk1"/>
                          </a:solidFill>
                          <a:effectLst/>
                          <a:latin typeface="+mn-lt"/>
                          <a:ea typeface="+mn-ea"/>
                          <a:cs typeface="+mn-cs"/>
                        </a:rPr>
                        <a:t>Fee rebate, reduction, or waiver for building permitting fees; Fast-track permits or plan review for projects that commit to green building certification; Priority review for projects with certain green elements. </a:t>
                      </a:r>
                      <a:endParaRPr lang="en-US"/>
                    </a:p>
                  </a:txBody>
                  <a:tcPr/>
                </a:tc>
                <a:tc>
                  <a:txBody>
                    <a:bodyPr/>
                    <a:lstStyle/>
                    <a:p>
                      <a:r>
                        <a:rPr lang="en-US"/>
                        <a:t>Expedited permitting is not possible at this time.</a:t>
                      </a:r>
                    </a:p>
                  </a:txBody>
                  <a:tcPr/>
                </a:tc>
                <a:extLst>
                  <a:ext uri="{0D108BD9-81ED-4DB2-BD59-A6C34878D82A}">
                    <a16:rowId xmlns:a16="http://schemas.microsoft.com/office/drawing/2014/main" val="1575615413"/>
                  </a:ext>
                </a:extLst>
              </a:tr>
              <a:tr h="462348">
                <a:tc>
                  <a:txBody>
                    <a:bodyPr/>
                    <a:lstStyle/>
                    <a:p>
                      <a:r>
                        <a:rPr lang="en-US"/>
                        <a:t>Technical Assistance &amp; Marketing</a:t>
                      </a:r>
                    </a:p>
                  </a:txBody>
                  <a:tcPr/>
                </a:tc>
                <a:tc>
                  <a:txBody>
                    <a:bodyPr/>
                    <a:lstStyle/>
                    <a:p>
                      <a:r>
                        <a:rPr lang="en-US" sz="1800" b="0" i="0" kern="1200">
                          <a:solidFill>
                            <a:schemeClr val="dk1"/>
                          </a:solidFill>
                          <a:effectLst/>
                          <a:latin typeface="+mn-lt"/>
                          <a:ea typeface="+mn-ea"/>
                          <a:cs typeface="+mn-cs"/>
                        </a:rPr>
                        <a:t>Free-of-charge technical assistance to projects that meet a specific green building standard or certification; Public recognition of high performing building certification or sustainability achievement. </a:t>
                      </a:r>
                      <a:endParaRPr lang="en-US"/>
                    </a:p>
                  </a:txBody>
                  <a:tcPr/>
                </a:tc>
                <a:tc>
                  <a:txBody>
                    <a:bodyPr/>
                    <a:lstStyle/>
                    <a:p>
                      <a:r>
                        <a:rPr lang="en-US"/>
                        <a:t>Most developers have in-house resources or hire specialized green building consultants and while the marketing incentive is a useful tool, it would not be a driver for participation. </a:t>
                      </a:r>
                    </a:p>
                  </a:txBody>
                  <a:tcPr/>
                </a:tc>
                <a:extLst>
                  <a:ext uri="{0D108BD9-81ED-4DB2-BD59-A6C34878D82A}">
                    <a16:rowId xmlns:a16="http://schemas.microsoft.com/office/drawing/2014/main" val="3140546014"/>
                  </a:ext>
                </a:extLst>
              </a:tr>
            </a:tbl>
          </a:graphicData>
        </a:graphic>
      </p:graphicFrame>
    </p:spTree>
    <p:extLst>
      <p:ext uri="{BB962C8B-B14F-4D97-AF65-F5344CB8AC3E}">
        <p14:creationId xmlns:p14="http://schemas.microsoft.com/office/powerpoint/2010/main" val="198021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D976-A83B-412C-9832-5E6FFDCE9EA4}"/>
              </a:ext>
            </a:extLst>
          </p:cNvPr>
          <p:cNvSpPr>
            <a:spLocks noGrp="1"/>
          </p:cNvSpPr>
          <p:nvPr>
            <p:ph type="title"/>
          </p:nvPr>
        </p:nvSpPr>
        <p:spPr>
          <a:xfrm>
            <a:off x="5485190" y="2683287"/>
            <a:ext cx="6371000" cy="1491425"/>
          </a:xfrm>
        </p:spPr>
        <p:txBody>
          <a:bodyPr/>
          <a:lstStyle/>
          <a:p>
            <a:r>
              <a:rPr lang="en-US"/>
              <a:t>Draft Public-Sector Green Building Policy</a:t>
            </a:r>
          </a:p>
        </p:txBody>
      </p:sp>
    </p:spTree>
    <p:extLst>
      <p:ext uri="{BB962C8B-B14F-4D97-AF65-F5344CB8AC3E}">
        <p14:creationId xmlns:p14="http://schemas.microsoft.com/office/powerpoint/2010/main" val="4138184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p:txBody>
          <a:bodyPr/>
          <a:lstStyle/>
          <a:p>
            <a:r>
              <a:rPr lang="en-US">
                <a:latin typeface="Arial"/>
                <a:cs typeface="Arial"/>
              </a:rPr>
              <a:t>Public-Sector Project Eligibility</a:t>
            </a:r>
          </a:p>
        </p:txBody>
      </p:sp>
      <p:sp>
        <p:nvSpPr>
          <p:cNvPr id="10" name="TextBox 9">
            <a:extLst>
              <a:ext uri="{FF2B5EF4-FFF2-40B4-BE49-F238E27FC236}">
                <a16:creationId xmlns:a16="http://schemas.microsoft.com/office/drawing/2014/main" id="{BBEB27A2-6682-28F1-E562-A655AF25C2F9}"/>
              </a:ext>
            </a:extLst>
          </p:cNvPr>
          <p:cNvSpPr txBox="1"/>
          <p:nvPr/>
        </p:nvSpPr>
        <p:spPr>
          <a:xfrm>
            <a:off x="457200" y="1402279"/>
            <a:ext cx="11277599" cy="4585871"/>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US" sz="2400" kern="100">
                <a:effectLst/>
                <a:ea typeface="Calibri" panose="020F0502020204030204" pitchFamily="34" charset="0"/>
                <a:cs typeface="Times New Roman" panose="02020603050405020304" pitchFamily="18" charset="0"/>
              </a:rPr>
              <a:t>The green building policy shall apply to:</a:t>
            </a:r>
          </a:p>
          <a:p>
            <a:pPr marL="800100" lvl="1" indent="-342900">
              <a:spcAft>
                <a:spcPts val="1200"/>
              </a:spcAft>
              <a:buFont typeface="Wingdings" panose="05000000000000000000" pitchFamily="2" charset="2"/>
              <a:buChar char="ü"/>
            </a:pPr>
            <a:r>
              <a:rPr lang="en-US" sz="2400" kern="100">
                <a:effectLst/>
                <a:ea typeface="Calibri" panose="020F0502020204030204" pitchFamily="34" charset="0"/>
                <a:cs typeface="Times New Roman" panose="02020603050405020304" pitchFamily="18" charset="0"/>
              </a:rPr>
              <a:t>existing public buildings 1,000 square feet or greater; </a:t>
            </a:r>
          </a:p>
          <a:p>
            <a:pPr marL="800100" lvl="1" indent="-342900">
              <a:spcAft>
                <a:spcPts val="1200"/>
              </a:spcAft>
              <a:buFont typeface="Wingdings" panose="05000000000000000000" pitchFamily="2" charset="2"/>
              <a:buChar char="ü"/>
            </a:pPr>
            <a:r>
              <a:rPr lang="en-US" sz="2400" kern="100">
                <a:effectLst/>
                <a:ea typeface="Calibri" panose="020F0502020204030204" pitchFamily="34" charset="0"/>
                <a:cs typeface="Times New Roman" panose="02020603050405020304" pitchFamily="18" charset="0"/>
              </a:rPr>
              <a:t>all new public construction 5,000 square feet or greater; and </a:t>
            </a:r>
          </a:p>
          <a:p>
            <a:pPr marL="800100" lvl="1" indent="-342900">
              <a:spcAft>
                <a:spcPts val="1200"/>
              </a:spcAft>
              <a:buFont typeface="Wingdings" panose="05000000000000000000" pitchFamily="2" charset="2"/>
              <a:buChar char="ü"/>
            </a:pPr>
            <a:r>
              <a:rPr lang="en-US" sz="2400" kern="100">
                <a:effectLst/>
                <a:ea typeface="Calibri" panose="020F0502020204030204" pitchFamily="34" charset="0"/>
                <a:cs typeface="Times New Roman" panose="02020603050405020304" pitchFamily="18" charset="0"/>
              </a:rPr>
              <a:t>major renovations as defined below. </a:t>
            </a:r>
          </a:p>
          <a:p>
            <a:pPr marL="1200150" lvl="2" indent="-285750">
              <a:spcAft>
                <a:spcPts val="1200"/>
              </a:spcAft>
              <a:buFont typeface="Arial" panose="020B0604020202020204" pitchFamily="34" charset="0"/>
              <a:buChar char="•"/>
            </a:pPr>
            <a:r>
              <a:rPr lang="en-US" sz="1800" i="1">
                <a:effectLst/>
                <a:latin typeface="Arial" panose="020B0604020202020204" pitchFamily="34" charset="0"/>
                <a:ea typeface="Calibri" panose="020F0502020204030204" pitchFamily="34" charset="0"/>
                <a:cs typeface="Times New Roman" panose="02020603050405020304" pitchFamily="18" charset="0"/>
              </a:rPr>
              <a:t>A project shall be considered a major renovation when the building’s floor area is 5,000 square feet or greater and project work includes at least one of the following actions: renovations to 50% or more of a development’s gross floor area; or replacement of at least 50% of the building envelope (walls, roof, and/or floors).</a:t>
            </a:r>
            <a:r>
              <a:rPr lang="en-US" sz="2000">
                <a:effectLst/>
              </a:rPr>
              <a:t> </a:t>
            </a:r>
            <a:r>
              <a:rPr lang="en-US" sz="1800">
                <a:effectLst/>
                <a:latin typeface="Arial" panose="020B0604020202020204" pitchFamily="34" charset="0"/>
                <a:ea typeface="Calibri" panose="020F0502020204030204" pitchFamily="34" charset="0"/>
                <a:cs typeface="Times New Roman" panose="02020603050405020304" pitchFamily="18" charset="0"/>
              </a:rPr>
              <a:t> </a:t>
            </a:r>
          </a:p>
          <a:p>
            <a:pPr marL="285750" indent="-285750">
              <a:spcAft>
                <a:spcPts val="1200"/>
              </a:spcAft>
              <a:buFont typeface="Arial" panose="020B0604020202020204" pitchFamily="34" charset="0"/>
              <a:buChar char="•"/>
            </a:pPr>
            <a:r>
              <a:rPr lang="en-US" sz="2400" b="1" kern="100">
                <a:effectLst/>
                <a:ea typeface="Calibri" panose="020F0502020204030204" pitchFamily="34" charset="0"/>
                <a:cs typeface="Times New Roman" panose="02020603050405020304" pitchFamily="18" charset="0"/>
              </a:rPr>
              <a:t>Note</a:t>
            </a:r>
            <a:r>
              <a:rPr lang="en-US" sz="2400" kern="100">
                <a:effectLst/>
                <a:ea typeface="Calibri" panose="020F0502020204030204" pitchFamily="34" charset="0"/>
                <a:cs typeface="Times New Roman" panose="02020603050405020304" pitchFamily="18" charset="0"/>
              </a:rPr>
              <a:t>: the State of Virginia’s 2021 High-Performance Buildings Act (HB2001) requires public-sector new construction and major renovation projects to incorporate high performance standards in construction. </a:t>
            </a:r>
          </a:p>
        </p:txBody>
      </p:sp>
    </p:spTree>
    <p:extLst>
      <p:ext uri="{BB962C8B-B14F-4D97-AF65-F5344CB8AC3E}">
        <p14:creationId xmlns:p14="http://schemas.microsoft.com/office/powerpoint/2010/main" val="273818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p:txBody>
          <a:bodyPr/>
          <a:lstStyle/>
          <a:p>
            <a:r>
              <a:rPr lang="en-US">
                <a:latin typeface="Arial"/>
                <a:cs typeface="Arial"/>
              </a:rPr>
              <a:t>Public-Sector Policy</a:t>
            </a:r>
          </a:p>
        </p:txBody>
      </p:sp>
      <p:sp>
        <p:nvSpPr>
          <p:cNvPr id="10" name="TextBox 9">
            <a:extLst>
              <a:ext uri="{FF2B5EF4-FFF2-40B4-BE49-F238E27FC236}">
                <a16:creationId xmlns:a16="http://schemas.microsoft.com/office/drawing/2014/main" id="{BBEB27A2-6682-28F1-E562-A655AF25C2F9}"/>
              </a:ext>
            </a:extLst>
          </p:cNvPr>
          <p:cNvSpPr txBox="1"/>
          <p:nvPr/>
        </p:nvSpPr>
        <p:spPr>
          <a:xfrm>
            <a:off x="457200" y="1402279"/>
            <a:ext cx="11277599" cy="3600986"/>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US" sz="2400" kern="100">
                <a:effectLst/>
                <a:ea typeface="Calibri" panose="020F0502020204030204" pitchFamily="34" charset="0"/>
                <a:cs typeface="Times New Roman" panose="02020603050405020304" pitchFamily="18" charset="0"/>
              </a:rPr>
              <a:t>For existing public-sector buildings greater than 1,000 square feet, the city:</a:t>
            </a:r>
          </a:p>
          <a:p>
            <a:pPr marL="800100" lvl="1" indent="-342900">
              <a:spcAft>
                <a:spcPts val="1200"/>
              </a:spcAft>
              <a:buFont typeface="Wingdings" panose="05000000000000000000" pitchFamily="2" charset="2"/>
              <a:buChar char="ü"/>
            </a:pPr>
            <a:r>
              <a:rPr lang="en-US" sz="2400" kern="100">
                <a:effectLst/>
                <a:ea typeface="Calibri" panose="020F0502020204030204" pitchFamily="34" charset="0"/>
                <a:cs typeface="Times New Roman" panose="02020603050405020304" pitchFamily="18" charset="0"/>
              </a:rPr>
              <a:t>implements energy benchmarking and conducts energy assessments to determine historic energy use;</a:t>
            </a:r>
          </a:p>
          <a:p>
            <a:pPr marL="800100" lvl="1" indent="-342900">
              <a:spcAft>
                <a:spcPts val="1200"/>
              </a:spcAft>
              <a:buFont typeface="Wingdings" panose="05000000000000000000" pitchFamily="2" charset="2"/>
              <a:buChar char="ü"/>
            </a:pPr>
            <a:r>
              <a:rPr lang="en-US" sz="2400" kern="100">
                <a:effectLst/>
                <a:ea typeface="Calibri" panose="020F0502020204030204" pitchFamily="34" charset="0"/>
                <a:cs typeface="Times New Roman" panose="02020603050405020304" pitchFamily="18" charset="0"/>
              </a:rPr>
              <a:t>identifies a plan for upgrading the building to achieve LEED Building Operations and Maintenance (O&amp;M) Silver certification; and</a:t>
            </a:r>
          </a:p>
          <a:p>
            <a:pPr marL="800100" lvl="1" indent="-342900">
              <a:spcAft>
                <a:spcPts val="1200"/>
              </a:spcAft>
              <a:buFont typeface="Wingdings" panose="05000000000000000000" pitchFamily="2" charset="2"/>
              <a:buChar char="ü"/>
            </a:pPr>
            <a:r>
              <a:rPr lang="en-US" sz="2400" kern="100">
                <a:effectLst/>
                <a:ea typeface="Calibri" panose="020F0502020204030204" pitchFamily="34" charset="0"/>
                <a:cs typeface="Times New Roman" panose="02020603050405020304" pitchFamily="18" charset="0"/>
              </a:rPr>
              <a:t>tracks and plans to publicly disclose public-sector building energy use on an annual basis, beginning in 2025. </a:t>
            </a:r>
          </a:p>
          <a:p>
            <a:pPr marL="342900" indent="-342900">
              <a:spcAft>
                <a:spcPts val="1200"/>
              </a:spcAft>
              <a:buFont typeface="Arial" panose="020B0604020202020204" pitchFamily="34" charset="0"/>
              <a:buChar char="•"/>
            </a:pPr>
            <a:endParaRPr lang="en-US" sz="2000">
              <a:cs typeface="Arial"/>
            </a:endParaRPr>
          </a:p>
        </p:txBody>
      </p:sp>
      <p:sp>
        <p:nvSpPr>
          <p:cNvPr id="3" name="TextBox 2">
            <a:extLst>
              <a:ext uri="{FF2B5EF4-FFF2-40B4-BE49-F238E27FC236}">
                <a16:creationId xmlns:a16="http://schemas.microsoft.com/office/drawing/2014/main" id="{00C2233E-47FC-3331-4659-56832397036D}"/>
              </a:ext>
            </a:extLst>
          </p:cNvPr>
          <p:cNvSpPr txBox="1"/>
          <p:nvPr/>
        </p:nvSpPr>
        <p:spPr>
          <a:xfrm>
            <a:off x="457200" y="995879"/>
            <a:ext cx="7430277" cy="406400"/>
          </a:xfrm>
          <a:prstGeom prst="rect">
            <a:avLst/>
          </a:prstGeom>
        </p:spPr>
        <p:txBody>
          <a:bodyPr vert="horz" wrap="square" lIns="91440" tIns="45720" rIns="91440" bIns="45720" rtlCol="0">
            <a:noAutofit/>
          </a:bodyPr>
          <a:lstStyle/>
          <a:p>
            <a:pPr algn="l"/>
            <a:r>
              <a:rPr lang="en-US" cap="all" spc="200">
                <a:solidFill>
                  <a:schemeClr val="accent4"/>
                </a:solidFill>
              </a:rPr>
              <a:t>For EXISTING BUILDINGS</a:t>
            </a:r>
          </a:p>
        </p:txBody>
      </p:sp>
    </p:spTree>
    <p:extLst>
      <p:ext uri="{BB962C8B-B14F-4D97-AF65-F5344CB8AC3E}">
        <p14:creationId xmlns:p14="http://schemas.microsoft.com/office/powerpoint/2010/main" val="394015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94B6-369A-CF4A-493C-13412DC865F6}"/>
              </a:ext>
            </a:extLst>
          </p:cNvPr>
          <p:cNvSpPr>
            <a:spLocks noGrp="1"/>
          </p:cNvSpPr>
          <p:nvPr>
            <p:ph type="title"/>
          </p:nvPr>
        </p:nvSpPr>
        <p:spPr/>
        <p:txBody>
          <a:bodyPr/>
          <a:lstStyle/>
          <a:p>
            <a:r>
              <a:rPr lang="en-US" sz="3600"/>
              <a:t>Existing Buildings Green Building Practice Examples</a:t>
            </a:r>
          </a:p>
        </p:txBody>
      </p:sp>
      <p:sp>
        <p:nvSpPr>
          <p:cNvPr id="3" name="Content Placeholder 2">
            <a:extLst>
              <a:ext uri="{FF2B5EF4-FFF2-40B4-BE49-F238E27FC236}">
                <a16:creationId xmlns:a16="http://schemas.microsoft.com/office/drawing/2014/main" id="{005FEBD2-A297-30D6-EE9D-64195E06E87F}"/>
              </a:ext>
            </a:extLst>
          </p:cNvPr>
          <p:cNvSpPr>
            <a:spLocks noGrp="1"/>
          </p:cNvSpPr>
          <p:nvPr>
            <p:ph idx="1"/>
          </p:nvPr>
        </p:nvSpPr>
        <p:spPr>
          <a:xfrm>
            <a:off x="457200" y="1323914"/>
            <a:ext cx="11277599" cy="4210171"/>
          </a:xfrm>
        </p:spPr>
        <p:txBody>
          <a:bodyPr>
            <a:noAutofit/>
          </a:bodyPr>
          <a:lstStyle/>
          <a:p>
            <a:pPr marL="342900" marR="0" lvl="0" indent="-342900">
              <a:spcBef>
                <a:spcPts val="600"/>
              </a:spcBef>
              <a:spcAft>
                <a:spcPts val="0"/>
              </a:spcAft>
              <a:buFont typeface="Symbol" panose="05050102010706020507" pitchFamily="18"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Install energy meters or submeters that measure the building’s energy consumption </a:t>
            </a:r>
          </a:p>
          <a:p>
            <a:pPr marL="342900" marR="0" lvl="0" indent="-342900">
              <a:spcBef>
                <a:spcPts val="600"/>
              </a:spcBef>
              <a:spcAft>
                <a:spcPts val="0"/>
              </a:spcAft>
              <a:buFont typeface="Symbol" panose="05050102010706020507" pitchFamily="18"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Conduct energy audits to create and maintain energy-efficient operating strategies</a:t>
            </a:r>
          </a:p>
          <a:p>
            <a:pPr marL="342900" marR="0" lvl="0" indent="-342900">
              <a:spcBef>
                <a:spcPts val="600"/>
              </a:spcBef>
              <a:spcAft>
                <a:spcPts val="0"/>
              </a:spcAft>
              <a:buFont typeface="Symbol" panose="05050102010706020507" pitchFamily="18"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Install water meters to measure water use for the property</a:t>
            </a:r>
          </a:p>
          <a:p>
            <a:pPr marL="342900" marR="0" lvl="0" indent="-342900">
              <a:spcBef>
                <a:spcPts val="600"/>
              </a:spcBef>
              <a:spcAft>
                <a:spcPts val="0"/>
              </a:spcAft>
              <a:buFont typeface="Symbol" panose="05050102010706020507" pitchFamily="18"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Install plants that provide shade over paved areas</a:t>
            </a:r>
          </a:p>
          <a:p>
            <a:pPr marL="342900" marR="0" lvl="0" indent="-342900">
              <a:spcBef>
                <a:spcPts val="600"/>
              </a:spcBef>
              <a:spcAft>
                <a:spcPts val="0"/>
              </a:spcAft>
              <a:buFont typeface="Symbol" panose="05050102010706020507" pitchFamily="18"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Shield exterior fixtures such that light is not emitted vertically</a:t>
            </a:r>
          </a:p>
          <a:p>
            <a:pPr marL="342900" marR="0" lvl="0" indent="-342900">
              <a:spcBef>
                <a:spcPts val="600"/>
              </a:spcBef>
              <a:spcAft>
                <a:spcPts val="0"/>
              </a:spcAft>
              <a:buFont typeface="Symbol" panose="05050102010706020507" pitchFamily="18"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Eradicate invasive plant species, prevent erosion through maintenance of vegetative cover, divert plant material waste from landfills, and reduce fertilizer use</a:t>
            </a:r>
          </a:p>
          <a:p>
            <a:pPr marL="342900" marR="0" lvl="0" indent="-342900">
              <a:spcBef>
                <a:spcPts val="600"/>
              </a:spcBef>
              <a:spcAft>
                <a:spcPts val="0"/>
              </a:spcAft>
              <a:buFont typeface="Symbol" panose="05050102010706020507" pitchFamily="18"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Adopt an environmentally preferable purchasing (EPP) policy for ongoing consumables and electronic equipment</a:t>
            </a:r>
          </a:p>
          <a:p>
            <a:pPr marL="342900" marR="0" lvl="0" indent="-342900">
              <a:spcBef>
                <a:spcPts val="600"/>
              </a:spcBef>
              <a:spcAft>
                <a:spcPts val="0"/>
              </a:spcAft>
              <a:buFont typeface="Symbol" panose="05050102010706020507" pitchFamily="18"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Identify storage locations for recyclable materials, including mixed paper, corrugated cardboard, glass, plastics, and metals; and safely store and dispose of batteries and lightbulbs.</a:t>
            </a:r>
          </a:p>
          <a:p>
            <a:pPr marL="342900" marR="0" lvl="0" indent="-342900">
              <a:spcBef>
                <a:spcPts val="600"/>
              </a:spcBef>
              <a:spcAft>
                <a:spcPts val="0"/>
              </a:spcAft>
              <a:buFont typeface="Symbol" panose="05050102010706020507" pitchFamily="18"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Maintain the ventilation system equipment and include information on ventilation system operation and preventive maintenance in the current facilities requirements</a:t>
            </a:r>
          </a:p>
          <a:p>
            <a:pPr marL="342900" marR="0" lvl="0" indent="-342900">
              <a:spcBef>
                <a:spcPts val="600"/>
              </a:spcBef>
              <a:spcAft>
                <a:spcPts val="1000"/>
              </a:spcAft>
              <a:buFont typeface="Symbol" panose="05050102010706020507" pitchFamily="18"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Establish a green cleaning policy for green cleaning procedures, materials, and services</a:t>
            </a:r>
          </a:p>
        </p:txBody>
      </p:sp>
      <p:sp>
        <p:nvSpPr>
          <p:cNvPr id="4" name="Text Placeholder 3">
            <a:extLst>
              <a:ext uri="{FF2B5EF4-FFF2-40B4-BE49-F238E27FC236}">
                <a16:creationId xmlns:a16="http://schemas.microsoft.com/office/drawing/2014/main" id="{0C397812-DFD4-595C-7001-36AB95D71BF6}"/>
              </a:ext>
            </a:extLst>
          </p:cNvPr>
          <p:cNvSpPr>
            <a:spLocks noGrp="1"/>
          </p:cNvSpPr>
          <p:nvPr>
            <p:ph type="body" idx="13"/>
          </p:nvPr>
        </p:nvSpPr>
        <p:spPr>
          <a:xfrm>
            <a:off x="865240" y="6421371"/>
            <a:ext cx="6548283" cy="331735"/>
          </a:xfrm>
        </p:spPr>
        <p:txBody>
          <a:bodyPr>
            <a:normAutofit/>
          </a:bodyPr>
          <a:lstStyle/>
          <a:p>
            <a:r>
              <a:rPr lang="en-US" sz="1200"/>
              <a:t>Credit: </a:t>
            </a:r>
            <a:r>
              <a:rPr lang="en-US" sz="1200">
                <a:effectLst/>
                <a:ea typeface="Calibri" panose="020F0502020204030204" pitchFamily="34" charset="0"/>
                <a:cs typeface="Times New Roman" panose="02020603050405020304" pitchFamily="18" charset="0"/>
              </a:rPr>
              <a:t>LEED O&amp;M credit library: </a:t>
            </a:r>
            <a:r>
              <a:rPr lang="en-US" sz="1200" u="sng">
                <a:solidFill>
                  <a:srgbClr val="0054A5"/>
                </a:solidFill>
                <a:effectLst/>
                <a:ea typeface="Calibri" panose="020F0502020204030204" pitchFamily="34" charset="0"/>
                <a:cs typeface="Times New Roman" panose="02020603050405020304" pitchFamily="18" charset="0"/>
                <a:hlinkClick r:id="rId2"/>
              </a:rPr>
              <a:t>LEED credit library | U.S. Green Building Council (usgbc.org)</a:t>
            </a:r>
            <a:r>
              <a:rPr lang="en-US" sz="1200">
                <a:effectLst/>
                <a:ea typeface="Calibri" panose="020F0502020204030204" pitchFamily="34" charset="0"/>
                <a:cs typeface="Times New Roman" panose="02020603050405020304" pitchFamily="18" charset="0"/>
              </a:rPr>
              <a:t> </a:t>
            </a:r>
            <a:endParaRPr lang="en-US" sz="1200"/>
          </a:p>
        </p:txBody>
      </p:sp>
    </p:spTree>
    <p:extLst>
      <p:ext uri="{BB962C8B-B14F-4D97-AF65-F5344CB8AC3E}">
        <p14:creationId xmlns:p14="http://schemas.microsoft.com/office/powerpoint/2010/main" val="2086703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a:xfrm>
            <a:off x="356937" y="43542"/>
            <a:ext cx="11277600" cy="725118"/>
          </a:xfrm>
        </p:spPr>
        <p:txBody>
          <a:bodyPr/>
          <a:lstStyle/>
          <a:p>
            <a:r>
              <a:rPr lang="en-US">
                <a:latin typeface="Arial"/>
                <a:cs typeface="Arial"/>
              </a:rPr>
              <a:t>Public-Sector Policy</a:t>
            </a:r>
          </a:p>
        </p:txBody>
      </p:sp>
      <p:sp>
        <p:nvSpPr>
          <p:cNvPr id="10" name="TextBox 9">
            <a:extLst>
              <a:ext uri="{FF2B5EF4-FFF2-40B4-BE49-F238E27FC236}">
                <a16:creationId xmlns:a16="http://schemas.microsoft.com/office/drawing/2014/main" id="{BBEB27A2-6682-28F1-E562-A655AF25C2F9}"/>
              </a:ext>
            </a:extLst>
          </p:cNvPr>
          <p:cNvSpPr txBox="1"/>
          <p:nvPr/>
        </p:nvSpPr>
        <p:spPr>
          <a:xfrm>
            <a:off x="356937" y="1090371"/>
            <a:ext cx="11478126" cy="1031051"/>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US" sz="1700">
                <a:cs typeface="Arial"/>
              </a:rPr>
              <a:t>For all new construction projects that are 5,000 square feet or greater and major renovations (as defined by the City of Fairfax’s Green Building Policy), starting design on the policy’s effective date or later, the building shall: </a:t>
            </a:r>
          </a:p>
          <a:p>
            <a:pPr marL="800100" lvl="1" indent="-342900">
              <a:spcAft>
                <a:spcPts val="1200"/>
              </a:spcAft>
              <a:buFont typeface="Wingdings" panose="05000000000000000000" pitchFamily="2" charset="2"/>
              <a:buChar char="ü"/>
            </a:pPr>
            <a:endParaRPr lang="en-US" sz="1700">
              <a:cs typeface="Arial"/>
            </a:endParaRPr>
          </a:p>
        </p:txBody>
      </p:sp>
      <p:sp>
        <p:nvSpPr>
          <p:cNvPr id="3" name="TextBox 2">
            <a:extLst>
              <a:ext uri="{FF2B5EF4-FFF2-40B4-BE49-F238E27FC236}">
                <a16:creationId xmlns:a16="http://schemas.microsoft.com/office/drawing/2014/main" id="{00C2233E-47FC-3331-4659-56832397036D}"/>
              </a:ext>
            </a:extLst>
          </p:cNvPr>
          <p:cNvSpPr txBox="1"/>
          <p:nvPr/>
        </p:nvSpPr>
        <p:spPr>
          <a:xfrm>
            <a:off x="356937" y="746930"/>
            <a:ext cx="7430277" cy="406400"/>
          </a:xfrm>
          <a:prstGeom prst="rect">
            <a:avLst/>
          </a:prstGeom>
        </p:spPr>
        <p:txBody>
          <a:bodyPr vert="horz" wrap="square" lIns="91440" tIns="45720" rIns="91440" bIns="45720" rtlCol="0">
            <a:noAutofit/>
          </a:bodyPr>
          <a:lstStyle/>
          <a:p>
            <a:pPr algn="l"/>
            <a:r>
              <a:rPr lang="en-US" cap="all" spc="200">
                <a:solidFill>
                  <a:schemeClr val="accent4"/>
                </a:solidFill>
              </a:rPr>
              <a:t>For NEW CONSTRUCTION AND MAJOR RENOVATIONS</a:t>
            </a:r>
          </a:p>
        </p:txBody>
      </p:sp>
      <p:graphicFrame>
        <p:nvGraphicFramePr>
          <p:cNvPr id="4" name="Table 3">
            <a:extLst>
              <a:ext uri="{FF2B5EF4-FFF2-40B4-BE49-F238E27FC236}">
                <a16:creationId xmlns:a16="http://schemas.microsoft.com/office/drawing/2014/main" id="{25D6E214-3468-F574-301E-8AA252C5B6D4}"/>
              </a:ext>
            </a:extLst>
          </p:cNvPr>
          <p:cNvGraphicFramePr>
            <a:graphicFrameLocks noGrp="1"/>
          </p:cNvGraphicFramePr>
          <p:nvPr/>
        </p:nvGraphicFramePr>
        <p:xfrm>
          <a:off x="-73193" y="1792185"/>
          <a:ext cx="12137860" cy="4892040"/>
        </p:xfrm>
        <a:graphic>
          <a:graphicData uri="http://schemas.openxmlformats.org/drawingml/2006/table">
            <a:tbl>
              <a:tblPr firstRow="1" bandRow="1">
                <a:tableStyleId>{5C22544A-7EE6-4342-B048-85BDC9FD1C3A}</a:tableStyleId>
              </a:tblPr>
              <a:tblGrid>
                <a:gridCol w="3841083">
                  <a:extLst>
                    <a:ext uri="{9D8B030D-6E8A-4147-A177-3AD203B41FA5}">
                      <a16:colId xmlns:a16="http://schemas.microsoft.com/office/drawing/2014/main" val="374976415"/>
                    </a:ext>
                  </a:extLst>
                </a:gridCol>
                <a:gridCol w="8296777">
                  <a:extLst>
                    <a:ext uri="{9D8B030D-6E8A-4147-A177-3AD203B41FA5}">
                      <a16:colId xmlns:a16="http://schemas.microsoft.com/office/drawing/2014/main" val="4124589011"/>
                    </a:ext>
                  </a:extLst>
                </a:gridCol>
              </a:tblGrid>
              <a:tr h="2709334">
                <a:tc>
                  <a:txBody>
                    <a:bodyPr/>
                    <a:lstStyle/>
                    <a:p>
                      <a:pPr marL="800100" lvl="1" indent="-342900">
                        <a:spcAft>
                          <a:spcPts val="1200"/>
                        </a:spcAft>
                        <a:buFont typeface="Wingdings" panose="05000000000000000000" pitchFamily="2" charset="2"/>
                        <a:buChar char="ü"/>
                      </a:pPr>
                      <a:r>
                        <a:rPr lang="en-US" sz="1500" b="0">
                          <a:solidFill>
                            <a:schemeClr val="tx1"/>
                          </a:solidFill>
                          <a:cs typeface="Arial"/>
                        </a:rPr>
                        <a:t>Align with the State of Virginia’s House Bill 2001 (HB2001):</a:t>
                      </a:r>
                    </a:p>
                    <a:p>
                      <a:pPr marL="1257300" lvl="2" indent="-342900">
                        <a:spcAft>
                          <a:spcPts val="1200"/>
                        </a:spcAft>
                        <a:buFont typeface="Wingdings" panose="05000000000000000000" pitchFamily="2" charset="2"/>
                        <a:buChar char="ü"/>
                      </a:pPr>
                      <a:r>
                        <a:rPr lang="en-US" sz="1500" b="0">
                          <a:solidFill>
                            <a:schemeClr val="tx1"/>
                          </a:solidFill>
                          <a:cs typeface="Arial"/>
                        </a:rPr>
                        <a:t>Achieve LEED Building Design and Construction (BD+C) Gold.</a:t>
                      </a:r>
                    </a:p>
                    <a:p>
                      <a:pPr marL="1257300" lvl="2" indent="-342900">
                        <a:spcAft>
                          <a:spcPts val="1200"/>
                        </a:spcAft>
                        <a:buFont typeface="Wingdings" panose="05000000000000000000" pitchFamily="2" charset="2"/>
                        <a:buChar char="ü"/>
                      </a:pPr>
                      <a:r>
                        <a:rPr lang="en-US" sz="1500" b="0">
                          <a:solidFill>
                            <a:schemeClr val="tx1"/>
                          </a:solidFill>
                          <a:cs typeface="Arial"/>
                        </a:rPr>
                        <a:t>Have sufficient zero-emission vehicle charging and fueling infrastructure.</a:t>
                      </a:r>
                    </a:p>
                    <a:p>
                      <a:pPr marL="1257300" lvl="2" indent="-342900">
                        <a:spcAft>
                          <a:spcPts val="1200"/>
                        </a:spcAft>
                        <a:buFont typeface="Wingdings" panose="05000000000000000000" pitchFamily="2" charset="2"/>
                        <a:buChar char="ü"/>
                      </a:pPr>
                      <a:r>
                        <a:rPr lang="en-US" sz="1500" b="0">
                          <a:solidFill>
                            <a:schemeClr val="tx1"/>
                          </a:solidFill>
                          <a:cs typeface="Arial"/>
                        </a:rPr>
                        <a:t>Include features that measure energy consumption and associated carbon emissions.</a:t>
                      </a:r>
                    </a:p>
                    <a:p>
                      <a:pPr marL="1257300" lvl="2" indent="-342900">
                        <a:spcAft>
                          <a:spcPts val="1200"/>
                        </a:spcAft>
                        <a:buFont typeface="Wingdings" panose="05000000000000000000" pitchFamily="2" charset="2"/>
                        <a:buChar char="ü"/>
                      </a:pPr>
                      <a:r>
                        <a:rPr lang="en-US" sz="1500" b="0">
                          <a:solidFill>
                            <a:schemeClr val="tx1"/>
                          </a:solidFill>
                          <a:cs typeface="Arial"/>
                        </a:rPr>
                        <a:t>Incorporate appropriate resilience and distributed energy features.</a:t>
                      </a:r>
                    </a:p>
                  </a:txBody>
                  <a:tcPr>
                    <a:noFill/>
                  </a:tcPr>
                </a:tc>
                <a:tc>
                  <a:txBody>
                    <a:bodyPr/>
                    <a:lstStyle/>
                    <a:p>
                      <a:pPr marL="800100" lvl="1" indent="-342900">
                        <a:spcAft>
                          <a:spcPts val="1200"/>
                        </a:spcAft>
                        <a:buFont typeface="Wingdings" panose="05000000000000000000" pitchFamily="2" charset="2"/>
                        <a:buChar char="ü"/>
                      </a:pPr>
                      <a:r>
                        <a:rPr lang="en-US" sz="1500" b="0">
                          <a:solidFill>
                            <a:schemeClr val="tx1"/>
                          </a:solidFill>
                          <a:cs typeface="Arial"/>
                        </a:rPr>
                        <a:t>Meet Zero-Emissions Standards. </a:t>
                      </a:r>
                    </a:p>
                    <a:p>
                      <a:pPr marL="800100" lvl="1" indent="-342900">
                        <a:spcAft>
                          <a:spcPts val="1200"/>
                        </a:spcAft>
                        <a:buFont typeface="Wingdings" panose="05000000000000000000" pitchFamily="2" charset="2"/>
                        <a:buChar char="ü"/>
                      </a:pPr>
                      <a:r>
                        <a:rPr lang="en-US" sz="1500" b="0">
                          <a:solidFill>
                            <a:schemeClr val="tx1"/>
                          </a:solidFill>
                          <a:cs typeface="Arial"/>
                        </a:rPr>
                        <a:t>Meet electrification-ready standards and use only electric equipment/appliances. </a:t>
                      </a:r>
                    </a:p>
                    <a:p>
                      <a:pPr marL="800100" lvl="1" indent="-342900">
                        <a:spcAft>
                          <a:spcPts val="1200"/>
                        </a:spcAft>
                        <a:buFont typeface="Wingdings" panose="05000000000000000000" pitchFamily="2" charset="2"/>
                        <a:buChar char="ü"/>
                      </a:pPr>
                      <a:r>
                        <a:rPr lang="en-US" sz="1500" b="0">
                          <a:solidFill>
                            <a:schemeClr val="tx1"/>
                          </a:solidFill>
                          <a:cs typeface="Arial"/>
                        </a:rPr>
                        <a:t>Demonstrate a 50% reduction in modelled energy use above current Virginia energy code requirements.</a:t>
                      </a:r>
                    </a:p>
                    <a:p>
                      <a:pPr marL="800100" lvl="1" indent="-342900">
                        <a:spcAft>
                          <a:spcPts val="1200"/>
                        </a:spcAft>
                        <a:buFont typeface="Wingdings" panose="05000000000000000000" pitchFamily="2" charset="2"/>
                        <a:buChar char="ü"/>
                      </a:pPr>
                      <a:r>
                        <a:rPr lang="en-US" sz="1500" b="0">
                          <a:solidFill>
                            <a:schemeClr val="tx1"/>
                          </a:solidFill>
                          <a:cs typeface="Arial"/>
                        </a:rPr>
                        <a:t>Earn the following LEED credits: </a:t>
                      </a:r>
                    </a:p>
                    <a:p>
                      <a:pPr marL="1257300" lvl="2" indent="-342900">
                        <a:spcAft>
                          <a:spcPts val="600"/>
                        </a:spcAft>
                        <a:buFont typeface="Wingdings" panose="05000000000000000000" pitchFamily="2" charset="2"/>
                        <a:buChar char="ü"/>
                      </a:pPr>
                      <a:r>
                        <a:rPr lang="en-US" sz="1500" b="0">
                          <a:solidFill>
                            <a:schemeClr val="tx1"/>
                          </a:solidFill>
                          <a:cs typeface="Arial"/>
                        </a:rPr>
                        <a:t>LEED Rainwater Management credit – Protect and enhance water retention on-site and in receiving streams and wetlands. (100% of rainwater management onsite must be provided by green infrastructure.)</a:t>
                      </a:r>
                    </a:p>
                    <a:p>
                      <a:pPr marL="1257300" lvl="2" indent="-342900">
                        <a:spcAft>
                          <a:spcPts val="600"/>
                        </a:spcAft>
                        <a:buFont typeface="Wingdings" panose="05000000000000000000" pitchFamily="2" charset="2"/>
                        <a:buChar char="ü"/>
                      </a:pPr>
                      <a:r>
                        <a:rPr lang="en-US" sz="1500" b="0">
                          <a:solidFill>
                            <a:schemeClr val="tx1"/>
                          </a:solidFill>
                          <a:cs typeface="Arial"/>
                        </a:rPr>
                        <a:t>LEED Sustainable Sites credits for Site Development – Protect or Restore Habitat and Open Space. Preserve and enhance natural areas, utilize native landscaping, and expand tree canopy. </a:t>
                      </a:r>
                    </a:p>
                    <a:p>
                      <a:pPr marL="1257300" lvl="2" indent="-342900">
                        <a:spcAft>
                          <a:spcPts val="600"/>
                        </a:spcAft>
                        <a:buFont typeface="Wingdings" panose="05000000000000000000" pitchFamily="2" charset="2"/>
                        <a:buChar char="ü"/>
                      </a:pPr>
                      <a:r>
                        <a:rPr lang="en-US" sz="1500" b="0">
                          <a:solidFill>
                            <a:schemeClr val="tx1"/>
                          </a:solidFill>
                          <a:cs typeface="Arial"/>
                        </a:rPr>
                        <a:t>LEED Outdoor Water Use Reduction–minimize irrigation, reduce potable water use. </a:t>
                      </a:r>
                    </a:p>
                    <a:p>
                      <a:pPr marL="1257300" lvl="2" indent="-342900">
                        <a:spcAft>
                          <a:spcPts val="600"/>
                        </a:spcAft>
                        <a:buFont typeface="Wingdings" panose="05000000000000000000" pitchFamily="2" charset="2"/>
                        <a:buChar char="ü"/>
                      </a:pPr>
                      <a:r>
                        <a:rPr lang="en-US" sz="1500" b="0">
                          <a:solidFill>
                            <a:schemeClr val="tx1"/>
                          </a:solidFill>
                          <a:cs typeface="Arial"/>
                        </a:rPr>
                        <a:t>LEED Sustainable Sites Credit – Light pollution reduction (Dark-sky friendly lighting). </a:t>
                      </a:r>
                    </a:p>
                    <a:p>
                      <a:pPr marL="800100" lvl="1" indent="-342900">
                        <a:spcAft>
                          <a:spcPts val="1200"/>
                        </a:spcAft>
                        <a:buFont typeface="Wingdings" panose="05000000000000000000" pitchFamily="2" charset="2"/>
                        <a:buChar char="ü"/>
                      </a:pPr>
                      <a:r>
                        <a:rPr lang="en-US" sz="1500" b="0">
                          <a:solidFill>
                            <a:schemeClr val="tx1"/>
                          </a:solidFill>
                          <a:cs typeface="Arial"/>
                        </a:rPr>
                        <a:t>For all major interior renovations, achieve LEED Interior Design and Construction (ID+C) Gold.</a:t>
                      </a:r>
                    </a:p>
                  </a:txBody>
                  <a:tcPr>
                    <a:noFill/>
                  </a:tcPr>
                </a:tc>
                <a:extLst>
                  <a:ext uri="{0D108BD9-81ED-4DB2-BD59-A6C34878D82A}">
                    <a16:rowId xmlns:a16="http://schemas.microsoft.com/office/drawing/2014/main" val="2461523103"/>
                  </a:ext>
                </a:extLst>
              </a:tr>
            </a:tbl>
          </a:graphicData>
        </a:graphic>
      </p:graphicFrame>
    </p:spTree>
    <p:extLst>
      <p:ext uri="{BB962C8B-B14F-4D97-AF65-F5344CB8AC3E}">
        <p14:creationId xmlns:p14="http://schemas.microsoft.com/office/powerpoint/2010/main" val="62954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DF30D7-04A3-4E03-B30D-8B77C60EBDCF}"/>
              </a:ext>
            </a:extLst>
          </p:cNvPr>
          <p:cNvSpPr>
            <a:spLocks noGrp="1"/>
          </p:cNvSpPr>
          <p:nvPr>
            <p:ph type="title"/>
          </p:nvPr>
        </p:nvSpPr>
        <p:spPr/>
        <p:txBody>
          <a:bodyPr/>
          <a:lstStyle/>
          <a:p>
            <a:r>
              <a:rPr lang="en-US"/>
              <a:t>Presentation Roadmap</a:t>
            </a:r>
          </a:p>
        </p:txBody>
      </p:sp>
      <p:sp>
        <p:nvSpPr>
          <p:cNvPr id="4" name="Text Placeholder 3">
            <a:extLst>
              <a:ext uri="{FF2B5EF4-FFF2-40B4-BE49-F238E27FC236}">
                <a16:creationId xmlns:a16="http://schemas.microsoft.com/office/drawing/2014/main" id="{DBC297E6-394B-4F5B-B0AD-AE707C1299BF}"/>
              </a:ext>
            </a:extLst>
          </p:cNvPr>
          <p:cNvSpPr>
            <a:spLocks noGrp="1"/>
          </p:cNvSpPr>
          <p:nvPr>
            <p:ph type="body" sz="quarter" idx="13"/>
          </p:nvPr>
        </p:nvSpPr>
        <p:spPr>
          <a:xfrm>
            <a:off x="457200" y="1737360"/>
            <a:ext cx="6769100" cy="3392424"/>
          </a:xfrm>
        </p:spPr>
        <p:txBody>
          <a:bodyPr>
            <a:normAutofit/>
          </a:bodyPr>
          <a:lstStyle/>
          <a:p>
            <a:pPr marL="457200" indent="-457200">
              <a:buFont typeface="Arial" panose="020B0604020202020204" pitchFamily="34" charset="0"/>
              <a:buChar char="•"/>
            </a:pPr>
            <a:r>
              <a:rPr lang="en-US">
                <a:cs typeface="Arial"/>
              </a:rPr>
              <a:t>Green Building Policy Background</a:t>
            </a:r>
            <a:endParaRPr lang="en-US"/>
          </a:p>
          <a:p>
            <a:pPr marL="457200" indent="-457200">
              <a:buFont typeface="Arial" panose="020B0604020202020204" pitchFamily="34" charset="0"/>
              <a:buChar char="•"/>
            </a:pPr>
            <a:r>
              <a:rPr lang="en-US"/>
              <a:t>Overview of Research &amp; Engagement</a:t>
            </a:r>
            <a:endParaRPr lang="en-US">
              <a:cs typeface="Arial"/>
            </a:endParaRPr>
          </a:p>
          <a:p>
            <a:pPr marL="457200" indent="-457200">
              <a:buFont typeface="Arial" panose="020B0604020202020204" pitchFamily="34" charset="0"/>
              <a:buChar char="•"/>
            </a:pPr>
            <a:r>
              <a:rPr lang="en-US"/>
              <a:t>Review of Green Building Policy</a:t>
            </a:r>
            <a:endParaRPr lang="en-US">
              <a:cs typeface="Arial"/>
            </a:endParaRPr>
          </a:p>
          <a:p>
            <a:pPr marL="914400" lvl="1" indent="-457200">
              <a:buFont typeface="Arial" panose="020B0604020202020204" pitchFamily="34" charset="0"/>
              <a:buChar char="•"/>
            </a:pPr>
            <a:r>
              <a:rPr lang="en-US">
                <a:solidFill>
                  <a:schemeClr val="accent2"/>
                </a:solidFill>
              </a:rPr>
              <a:t>Public Sector</a:t>
            </a:r>
          </a:p>
          <a:p>
            <a:pPr marL="914400" lvl="1" indent="-457200">
              <a:buFont typeface="Arial" panose="020B0604020202020204" pitchFamily="34" charset="0"/>
              <a:buChar char="•"/>
            </a:pPr>
            <a:r>
              <a:rPr lang="en-US">
                <a:solidFill>
                  <a:schemeClr val="accent2"/>
                </a:solidFill>
              </a:rPr>
              <a:t>Private Sector</a:t>
            </a:r>
          </a:p>
          <a:p>
            <a:pPr marL="457200" indent="-457200">
              <a:buFont typeface="Arial" panose="020B0604020202020204" pitchFamily="34" charset="0"/>
              <a:buChar char="•"/>
            </a:pPr>
            <a:r>
              <a:rPr lang="en-US"/>
              <a:t>Next Steps &amp; Discussion</a:t>
            </a:r>
          </a:p>
        </p:txBody>
      </p:sp>
    </p:spTree>
    <p:extLst>
      <p:ext uri="{BB962C8B-B14F-4D97-AF65-F5344CB8AC3E}">
        <p14:creationId xmlns:p14="http://schemas.microsoft.com/office/powerpoint/2010/main" val="2143559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D976-A83B-412C-9832-5E6FFDCE9EA4}"/>
              </a:ext>
            </a:extLst>
          </p:cNvPr>
          <p:cNvSpPr>
            <a:spLocks noGrp="1"/>
          </p:cNvSpPr>
          <p:nvPr>
            <p:ph type="title"/>
          </p:nvPr>
        </p:nvSpPr>
        <p:spPr>
          <a:xfrm>
            <a:off x="5485190" y="2683287"/>
            <a:ext cx="6371000" cy="1491425"/>
          </a:xfrm>
        </p:spPr>
        <p:txBody>
          <a:bodyPr/>
          <a:lstStyle/>
          <a:p>
            <a:r>
              <a:rPr lang="en-US"/>
              <a:t>Draft Private-Sector Green Building Policy</a:t>
            </a:r>
          </a:p>
        </p:txBody>
      </p:sp>
    </p:spTree>
    <p:extLst>
      <p:ext uri="{BB962C8B-B14F-4D97-AF65-F5344CB8AC3E}">
        <p14:creationId xmlns:p14="http://schemas.microsoft.com/office/powerpoint/2010/main" val="230129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p:txBody>
          <a:bodyPr/>
          <a:lstStyle/>
          <a:p>
            <a:r>
              <a:rPr lang="en-US">
                <a:latin typeface="Arial"/>
                <a:cs typeface="Arial"/>
              </a:rPr>
              <a:t>Private-Sector Project Eligibility</a:t>
            </a:r>
          </a:p>
        </p:txBody>
      </p:sp>
      <p:sp>
        <p:nvSpPr>
          <p:cNvPr id="10" name="TextBox 9">
            <a:extLst>
              <a:ext uri="{FF2B5EF4-FFF2-40B4-BE49-F238E27FC236}">
                <a16:creationId xmlns:a16="http://schemas.microsoft.com/office/drawing/2014/main" id="{BBEB27A2-6682-28F1-E562-A655AF25C2F9}"/>
              </a:ext>
            </a:extLst>
          </p:cNvPr>
          <p:cNvSpPr txBox="1"/>
          <p:nvPr/>
        </p:nvSpPr>
        <p:spPr>
          <a:xfrm>
            <a:off x="457200" y="1059120"/>
            <a:ext cx="11277599" cy="5632311"/>
          </a:xfrm>
          <a:prstGeom prst="rect">
            <a:avLst/>
          </a:prstGeom>
          <a:noFill/>
        </p:spPr>
        <p:txBody>
          <a:bodyPr wrap="square" lIns="91440" tIns="45720" rIns="91440" bIns="45720" rtlCol="0" anchor="t">
            <a:spAutoFit/>
          </a:bodyPr>
          <a:lstStyle/>
          <a:p>
            <a:pPr marL="342900" marR="0" indent="-342900">
              <a:spcBef>
                <a:spcPts val="0"/>
              </a:spcBef>
              <a:spcAft>
                <a:spcPts val="1200"/>
              </a:spcAft>
              <a:buFont typeface="Arial" panose="020B0604020202020204" pitchFamily="34" charset="0"/>
              <a:buChar char="•"/>
            </a:pPr>
            <a:r>
              <a:rPr lang="en-US" sz="2000" kern="100">
                <a:effectLst/>
                <a:ea typeface="Calibri" panose="020F0502020204030204" pitchFamily="34" charset="0"/>
                <a:cs typeface="Times New Roman" panose="02020603050405020304" pitchFamily="18" charset="0"/>
              </a:rPr>
              <a:t>The green building policy shall apply to:</a:t>
            </a:r>
          </a:p>
          <a:p>
            <a:pPr marL="800100" lvl="1" indent="-342900">
              <a:spcAft>
                <a:spcPts val="1200"/>
              </a:spcAft>
              <a:buFont typeface="Wingdings" panose="05000000000000000000" pitchFamily="2" charset="2"/>
              <a:buChar char="ü"/>
            </a:pPr>
            <a:r>
              <a:rPr lang="en-US" sz="2000" kern="100">
                <a:effectLst/>
                <a:ea typeface="Calibri" panose="020F0502020204030204" pitchFamily="34" charset="0"/>
                <a:cs typeface="Times New Roman" panose="02020603050405020304" pitchFamily="18" charset="0"/>
              </a:rPr>
              <a:t>new private developments that are 5,000 square feet or greater </a:t>
            </a:r>
            <a:r>
              <a:rPr lang="en-US" sz="2000">
                <a:effectLst/>
                <a:ea typeface="Calibri" panose="020F0502020204030204" pitchFamily="34" charset="0"/>
                <a:cs typeface="Times New Roman" panose="02020603050405020304" pitchFamily="18" charset="0"/>
              </a:rPr>
              <a:t>of floor area as defined in the zoning ordinance (§1.5.9)</a:t>
            </a:r>
            <a:r>
              <a:rPr lang="en-US" sz="2000" kern="100">
                <a:effectLst/>
                <a:ea typeface="Calibri" panose="020F0502020204030204" pitchFamily="34" charset="0"/>
                <a:cs typeface="Times New Roman" panose="02020603050405020304" pitchFamily="18" charset="0"/>
              </a:rPr>
              <a:t>; and/or </a:t>
            </a:r>
          </a:p>
          <a:p>
            <a:pPr marL="800100" marR="0" lvl="1"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100" cap="none" spc="0" normalizeH="0" baseline="0" noProof="0">
                <a:ln>
                  <a:noFill/>
                </a:ln>
                <a:solidFill>
                  <a:srgbClr val="4D4D4F"/>
                </a:solidFill>
                <a:effectLst/>
                <a:uLnTx/>
                <a:uFillTx/>
                <a:ea typeface="Calibri" panose="020F0502020204030204" pitchFamily="34" charset="0"/>
                <a:cs typeface="Times New Roman" panose="02020603050405020304" pitchFamily="18" charset="0"/>
              </a:rPr>
              <a:t>major renovations as defined below; and</a:t>
            </a:r>
          </a:p>
          <a:p>
            <a:pPr marL="1200150" lvl="2" indent="-285750">
              <a:spcAft>
                <a:spcPts val="1200"/>
              </a:spcAft>
              <a:buFont typeface="Arial" panose="020B0604020202020204" pitchFamily="34" charset="0"/>
              <a:buChar char="•"/>
            </a:pPr>
            <a:r>
              <a:rPr lang="en-US" sz="2000" i="1">
                <a:effectLst/>
                <a:ea typeface="Calibri" panose="020F0502020204030204" pitchFamily="34" charset="0"/>
                <a:cs typeface="Times New Roman" panose="02020603050405020304" pitchFamily="18" charset="0"/>
              </a:rPr>
              <a:t>A project shall be considered a major renovation when the building’s floor area is 5,000 square feet or greater and project work includes at least one of the following actions: renovations to 50% or more of a development’s gross floor area; or replacement of at least 50% of the building envelope (walls, roof, and/or floors).</a:t>
            </a:r>
            <a:r>
              <a:rPr lang="en-US" sz="2000">
                <a:effectLst/>
              </a:rPr>
              <a:t> </a:t>
            </a:r>
            <a:r>
              <a:rPr lang="en-US" sz="2000">
                <a:effectLst/>
                <a:ea typeface="Calibri" panose="020F0502020204030204" pitchFamily="34" charset="0"/>
                <a:cs typeface="Times New Roman" panose="02020603050405020304" pitchFamily="18" charset="0"/>
              </a:rPr>
              <a:t> </a:t>
            </a:r>
          </a:p>
          <a:p>
            <a:pPr marL="800100" lvl="1" indent="-342900">
              <a:spcAft>
                <a:spcPts val="1200"/>
              </a:spcAft>
              <a:buFont typeface="Wingdings" panose="05000000000000000000" pitchFamily="2" charset="2"/>
              <a:buChar char="ü"/>
            </a:pPr>
            <a:r>
              <a:rPr lang="en-US" sz="2000" kern="100">
                <a:effectLst/>
                <a:ea typeface="Calibri" panose="020F0502020204030204" pitchFamily="34" charset="0"/>
                <a:cs typeface="Times New Roman" panose="02020603050405020304" pitchFamily="18" charset="0"/>
              </a:rPr>
              <a:t>are subject to the special exception, variance, rezoning, planned development review, or </a:t>
            </a:r>
            <a:r>
              <a:rPr lang="en-US" sz="2000" kern="100">
                <a:ea typeface="Calibri" panose="020F0502020204030204" pitchFamily="34" charset="0"/>
                <a:cs typeface="Times New Roman" panose="02020603050405020304" pitchFamily="18" charset="0"/>
              </a:rPr>
              <a:t>s</a:t>
            </a:r>
            <a:r>
              <a:rPr lang="en-US" sz="2000" kern="100">
                <a:effectLst/>
                <a:ea typeface="Calibri" panose="020F0502020204030204" pitchFamily="34" charset="0"/>
                <a:cs typeface="Times New Roman" panose="02020603050405020304" pitchFamily="18" charset="0"/>
              </a:rPr>
              <a:t>pecial </a:t>
            </a:r>
            <a:r>
              <a:rPr lang="en-US" sz="2000" kern="100">
                <a:ea typeface="Calibri" panose="020F0502020204030204" pitchFamily="34" charset="0"/>
                <a:cs typeface="Times New Roman" panose="02020603050405020304" pitchFamily="18" charset="0"/>
              </a:rPr>
              <a:t>u</a:t>
            </a:r>
            <a:r>
              <a:rPr lang="en-US" sz="2000" kern="100">
                <a:effectLst/>
                <a:ea typeface="Calibri" panose="020F0502020204030204" pitchFamily="34" charset="0"/>
                <a:cs typeface="Times New Roman" panose="02020603050405020304" pitchFamily="18" charset="0"/>
              </a:rPr>
              <a:t>se </a:t>
            </a:r>
            <a:r>
              <a:rPr lang="en-US" sz="2000" kern="100">
                <a:ea typeface="Calibri" panose="020F0502020204030204" pitchFamily="34" charset="0"/>
                <a:cs typeface="Times New Roman" panose="02020603050405020304" pitchFamily="18" charset="0"/>
              </a:rPr>
              <a:t>r</a:t>
            </a:r>
            <a:r>
              <a:rPr lang="en-US" sz="2000" kern="100">
                <a:effectLst/>
                <a:ea typeface="Calibri" panose="020F0502020204030204" pitchFamily="34" charset="0"/>
                <a:cs typeface="Times New Roman" panose="02020603050405020304" pitchFamily="18" charset="0"/>
              </a:rPr>
              <a:t>eview processes.</a:t>
            </a:r>
          </a:p>
          <a:p>
            <a:pPr marL="342900" marR="0" indent="-342900">
              <a:spcBef>
                <a:spcPts val="0"/>
              </a:spcBef>
              <a:spcAft>
                <a:spcPts val="1200"/>
              </a:spcAft>
              <a:buFont typeface="Arial" panose="020B0604020202020204" pitchFamily="34" charset="0"/>
              <a:buChar char="•"/>
            </a:pPr>
            <a:r>
              <a:rPr lang="en-US" sz="2000" kern="100">
                <a:effectLst/>
                <a:ea typeface="Calibri" panose="020F0502020204030204" pitchFamily="34" charset="0"/>
                <a:cs typeface="Times New Roman" panose="02020603050405020304" pitchFamily="18" charset="0"/>
              </a:rPr>
              <a:t>New private developments and major renovations that are not subject to the special exception, variance, planned development review, or special use review processes may elect to participate voluntarily.</a:t>
            </a:r>
          </a:p>
          <a:p>
            <a:pPr marL="342900" marR="0" indent="-342900">
              <a:spcBef>
                <a:spcPts val="0"/>
              </a:spcBef>
              <a:spcAft>
                <a:spcPts val="1200"/>
              </a:spcAft>
              <a:buFont typeface="Arial" panose="020B0604020202020204" pitchFamily="34" charset="0"/>
              <a:buChar char="•"/>
            </a:pPr>
            <a:r>
              <a:rPr lang="en-US" sz="2000">
                <a:effectLst/>
                <a:ea typeface="Calibri" panose="020F0502020204030204" pitchFamily="34" charset="0"/>
                <a:cs typeface="Times New Roman" panose="02020603050405020304" pitchFamily="18" charset="0"/>
              </a:rPr>
              <a:t>Single family, townhouse, and duplex buildings are exempt and are excluded from floor area calculations.</a:t>
            </a:r>
            <a:endParaRPr lang="en-US" sz="2000" kern="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03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p:txBody>
          <a:bodyPr/>
          <a:lstStyle/>
          <a:p>
            <a:r>
              <a:rPr lang="en-US">
                <a:latin typeface="Arial"/>
                <a:cs typeface="Arial"/>
              </a:rPr>
              <a:t>Private-Sector Policy</a:t>
            </a:r>
          </a:p>
        </p:txBody>
      </p:sp>
      <p:sp>
        <p:nvSpPr>
          <p:cNvPr id="10" name="TextBox 9">
            <a:extLst>
              <a:ext uri="{FF2B5EF4-FFF2-40B4-BE49-F238E27FC236}">
                <a16:creationId xmlns:a16="http://schemas.microsoft.com/office/drawing/2014/main" id="{BBEB27A2-6682-28F1-E562-A655AF25C2F9}"/>
              </a:ext>
            </a:extLst>
          </p:cNvPr>
          <p:cNvSpPr txBox="1"/>
          <p:nvPr/>
        </p:nvSpPr>
        <p:spPr>
          <a:xfrm>
            <a:off x="101600" y="1318022"/>
            <a:ext cx="12090400" cy="5539978"/>
          </a:xfrm>
          <a:prstGeom prst="rect">
            <a:avLst/>
          </a:prstGeom>
          <a:noFill/>
        </p:spPr>
        <p:txBody>
          <a:bodyPr wrap="square" lIns="91440" tIns="45720" rIns="91440" bIns="45720" rtlCol="0" anchor="t">
            <a:spAutoFit/>
          </a:bodyPr>
          <a:lstStyle/>
          <a:p>
            <a:pPr marL="342900" marR="0" indent="-342900">
              <a:spcBef>
                <a:spcPts val="0"/>
              </a:spcBef>
              <a:spcAft>
                <a:spcPts val="1200"/>
              </a:spcAft>
              <a:buFont typeface="Arial" panose="020B0604020202020204" pitchFamily="34" charset="0"/>
              <a:buChar char="•"/>
            </a:pPr>
            <a:r>
              <a:rPr lang="en-US" sz="1400" kern="100">
                <a:effectLst/>
                <a:ea typeface="Calibri" panose="020F0502020204030204" pitchFamily="34" charset="0"/>
                <a:cs typeface="Times New Roman" panose="02020603050405020304" pitchFamily="18" charset="0"/>
              </a:rPr>
              <a:t>Private-sector, new construction of any building type that are 5,000 square feet or greater and major renovations (as defined by the City of Fairfax Green Building Policy) subject to the special exception, variance, rezoning, planned development review, or special use review processes must:</a:t>
            </a:r>
          </a:p>
          <a:p>
            <a:pPr marL="800100" lvl="1" indent="-342900">
              <a:spcAft>
                <a:spcPts val="600"/>
              </a:spcAft>
              <a:buFont typeface="Wingdings" panose="05000000000000000000" pitchFamily="2" charset="2"/>
              <a:buChar char="ü"/>
            </a:pPr>
            <a:r>
              <a:rPr lang="en-US" sz="1400" kern="100">
                <a:effectLst/>
                <a:ea typeface="Calibri" panose="020F0502020204030204" pitchFamily="34" charset="0"/>
                <a:cs typeface="Times New Roman" panose="02020603050405020304" pitchFamily="18" charset="0"/>
              </a:rPr>
              <a:t>achieve at least </a:t>
            </a:r>
            <a:r>
              <a:rPr lang="en-US" sz="1400" b="1" kern="100">
                <a:effectLst/>
                <a:ea typeface="Calibri" panose="020F0502020204030204" pitchFamily="34" charset="0"/>
                <a:cs typeface="Times New Roman" panose="02020603050405020304" pitchFamily="18" charset="0"/>
              </a:rPr>
              <a:t>Silver-level certification</a:t>
            </a:r>
            <a:r>
              <a:rPr lang="en-US" sz="1400" kern="100">
                <a:effectLst/>
                <a:ea typeface="Calibri" panose="020F0502020204030204" pitchFamily="34" charset="0"/>
                <a:cs typeface="Times New Roman" panose="02020603050405020304" pitchFamily="18" charset="0"/>
              </a:rPr>
              <a:t> under the most recent version of LEED, or equivalent in Green Globes (2 Globes), </a:t>
            </a:r>
            <a:r>
              <a:rPr lang="en-US" sz="1400" kern="100" err="1">
                <a:effectLst/>
                <a:ea typeface="Calibri" panose="020F0502020204030204" pitchFamily="34" charset="0"/>
                <a:cs typeface="Times New Roman" panose="02020603050405020304" pitchFamily="18" charset="0"/>
              </a:rPr>
              <a:t>Viridiant</a:t>
            </a:r>
            <a:r>
              <a:rPr lang="en-US" sz="1400" kern="100">
                <a:effectLst/>
                <a:ea typeface="Calibri" panose="020F0502020204030204" pitchFamily="34" charset="0"/>
                <a:cs typeface="Times New Roman" panose="02020603050405020304" pitchFamily="18" charset="0"/>
              </a:rPr>
              <a:t>-EarthCraft (Light Commercial (ECLC) Certified), or Enterprise Green Communities (Certification).</a:t>
            </a:r>
          </a:p>
          <a:p>
            <a:pPr marL="800100" lvl="1" indent="-342900">
              <a:spcAft>
                <a:spcPts val="600"/>
              </a:spcAft>
              <a:buFont typeface="Wingdings" panose="05000000000000000000" pitchFamily="2" charset="2"/>
              <a:buChar char="ü"/>
            </a:pPr>
            <a:r>
              <a:rPr lang="en-US" sz="1400" kern="100">
                <a:effectLst/>
                <a:ea typeface="Calibri" panose="020F0502020204030204" pitchFamily="34" charset="0"/>
                <a:cs typeface="Times New Roman" panose="02020603050405020304" pitchFamily="18" charset="0"/>
              </a:rPr>
              <a:t>Document that they have incorporated measures that align with the following LEED requirements, regardless of the certification achieved: </a:t>
            </a:r>
            <a:endParaRPr lang="en-US" sz="1400" kern="100">
              <a:ea typeface="Calibri" panose="020F0502020204030204" pitchFamily="34" charset="0"/>
              <a:cs typeface="Times New Roman" panose="02020603050405020304" pitchFamily="18" charset="0"/>
            </a:endParaRPr>
          </a:p>
          <a:p>
            <a:pPr marL="1257300" lvl="2" indent="-342900">
              <a:spcAft>
                <a:spcPts val="600"/>
              </a:spcAft>
              <a:buFont typeface="Wingdings" panose="05000000000000000000" pitchFamily="2" charset="2"/>
              <a:buChar char="ü"/>
            </a:pPr>
            <a:r>
              <a:rPr lang="en-US" sz="1400" b="1">
                <a:effectLst/>
                <a:ea typeface="Calibri" panose="020F0502020204030204" pitchFamily="34" charset="0"/>
                <a:cs typeface="Times New Roman" panose="02020603050405020304" pitchFamily="18" charset="0"/>
              </a:rPr>
              <a:t>LEED Rainwater Management</a:t>
            </a:r>
            <a:r>
              <a:rPr lang="en-US" sz="1400">
                <a:effectLst/>
                <a:ea typeface="Calibri" panose="020F0502020204030204" pitchFamily="34" charset="0"/>
                <a:cs typeface="Times New Roman" panose="02020603050405020304" pitchFamily="18" charset="0"/>
              </a:rPr>
              <a:t> – Sustainable Sites credit. 100% of rainwater management onsite must be provided by green infrastructure or low-impact development (LID)​.</a:t>
            </a:r>
            <a:endParaRPr lang="en-US" sz="1400">
              <a:ea typeface="Calibri" panose="020F0502020204030204" pitchFamily="34" charset="0"/>
              <a:cs typeface="Times New Roman" panose="02020603050405020304" pitchFamily="18" charset="0"/>
            </a:endParaRPr>
          </a:p>
          <a:p>
            <a:pPr marL="1714500" lvl="3" indent="-342900">
              <a:spcAft>
                <a:spcPts val="600"/>
              </a:spcAft>
              <a:buFont typeface="Wingdings" panose="05000000000000000000" pitchFamily="2" charset="2"/>
              <a:buChar char="ü"/>
            </a:pPr>
            <a:r>
              <a:rPr lang="en-US" sz="1400">
                <a:effectLst/>
                <a:ea typeface="Calibri" panose="020F0502020204030204" pitchFamily="34" charset="0"/>
                <a:cs typeface="Times New Roman" panose="02020603050405020304" pitchFamily="18" charset="0"/>
              </a:rPr>
              <a:t>Equivalent, if pursuing alternative green building rating system:</a:t>
            </a:r>
            <a:r>
              <a:rPr lang="en-US" sz="1400" b="1">
                <a:effectLst/>
                <a:ea typeface="Calibri" panose="020F0502020204030204" pitchFamily="34" charset="0"/>
                <a:cs typeface="Times New Roman" panose="02020603050405020304" pitchFamily="18" charset="0"/>
              </a:rPr>
              <a:t> </a:t>
            </a:r>
            <a:r>
              <a:rPr lang="en-US" sz="1400">
                <a:effectLst/>
                <a:ea typeface="Calibri" panose="020F0502020204030204" pitchFamily="34" charset="0"/>
                <a:cs typeface="Times New Roman" panose="02020603050405020304" pitchFamily="18" charset="0"/>
              </a:rPr>
              <a:t>Protect and enhance water retention on-site and in receiving streams and wetlands.</a:t>
            </a:r>
            <a:endParaRPr lang="en-US" sz="1400">
              <a:ea typeface="Calibri" panose="020F0502020204030204" pitchFamily="34" charset="0"/>
              <a:cs typeface="Times New Roman" panose="02020603050405020304" pitchFamily="18" charset="0"/>
            </a:endParaRPr>
          </a:p>
          <a:p>
            <a:pPr marL="1257300" lvl="2" indent="-342900">
              <a:spcAft>
                <a:spcPts val="600"/>
              </a:spcAft>
              <a:buFont typeface="Wingdings" panose="05000000000000000000" pitchFamily="2" charset="2"/>
              <a:buChar char="ü"/>
            </a:pPr>
            <a:r>
              <a:rPr lang="en-US" sz="1400" b="1">
                <a:effectLst/>
                <a:ea typeface="Calibri" panose="020F0502020204030204" pitchFamily="34" charset="0"/>
                <a:cs typeface="Times New Roman" panose="02020603050405020304" pitchFamily="18" charset="0"/>
              </a:rPr>
              <a:t>LEED Protect or Restore Habitat and Open Space</a:t>
            </a:r>
            <a:r>
              <a:rPr lang="en-US" sz="1400">
                <a:effectLst/>
                <a:ea typeface="Calibri" panose="020F0502020204030204" pitchFamily="34" charset="0"/>
                <a:cs typeface="Times New Roman" panose="02020603050405020304" pitchFamily="18" charset="0"/>
              </a:rPr>
              <a:t> – Sustainable Sites credits.</a:t>
            </a:r>
            <a:endParaRPr lang="en-US" sz="1400">
              <a:ea typeface="Calibri" panose="020F0502020204030204" pitchFamily="34" charset="0"/>
              <a:cs typeface="Times New Roman" panose="02020603050405020304" pitchFamily="18" charset="0"/>
            </a:endParaRPr>
          </a:p>
          <a:p>
            <a:pPr marL="1714500" lvl="3" indent="-342900">
              <a:spcAft>
                <a:spcPts val="600"/>
              </a:spcAft>
              <a:buFont typeface="Wingdings" panose="05000000000000000000" pitchFamily="2" charset="2"/>
              <a:buChar char="ü"/>
            </a:pPr>
            <a:r>
              <a:rPr lang="en-US" sz="1400">
                <a:effectLst/>
                <a:ea typeface="Calibri" panose="020F0502020204030204" pitchFamily="34" charset="0"/>
                <a:cs typeface="Times New Roman" panose="02020603050405020304" pitchFamily="18" charset="0"/>
              </a:rPr>
              <a:t>Equivalent, if pursuing alternative green building rating system:</a:t>
            </a:r>
            <a:r>
              <a:rPr lang="en-US" sz="1400" b="1">
                <a:effectLst/>
                <a:ea typeface="Calibri" panose="020F0502020204030204" pitchFamily="34" charset="0"/>
                <a:cs typeface="Times New Roman" panose="02020603050405020304" pitchFamily="18" charset="0"/>
              </a:rPr>
              <a:t> </a:t>
            </a:r>
            <a:r>
              <a:rPr lang="en-US" sz="1400">
                <a:effectLst/>
                <a:ea typeface="Calibri" panose="020F0502020204030204" pitchFamily="34" charset="0"/>
                <a:cs typeface="Times New Roman" panose="02020603050405020304" pitchFamily="18" charset="0"/>
              </a:rPr>
              <a:t>Preserve and enhance natural areas, utilize native landscaping, expand tree canopy, and promote biodiversity by restoring damaged areas. Encourage interaction with the environment by providing physically accessible outdoor space.</a:t>
            </a:r>
            <a:endParaRPr lang="en-US" sz="1400">
              <a:ea typeface="Calibri" panose="020F0502020204030204" pitchFamily="34" charset="0"/>
              <a:cs typeface="Times New Roman" panose="02020603050405020304" pitchFamily="18" charset="0"/>
            </a:endParaRPr>
          </a:p>
          <a:p>
            <a:pPr marL="1257300" lvl="2" indent="-342900">
              <a:spcAft>
                <a:spcPts val="600"/>
              </a:spcAft>
              <a:buFont typeface="Wingdings" panose="05000000000000000000" pitchFamily="2" charset="2"/>
              <a:buChar char="ü"/>
            </a:pPr>
            <a:r>
              <a:rPr lang="en-US" sz="1400" b="1">
                <a:effectLst/>
                <a:ea typeface="Calibri" panose="020F0502020204030204" pitchFamily="34" charset="0"/>
                <a:cs typeface="Times New Roman" panose="02020603050405020304" pitchFamily="18" charset="0"/>
              </a:rPr>
              <a:t>LEED Outdoor Water Use Reduction</a:t>
            </a:r>
            <a:r>
              <a:rPr lang="en-US" sz="1400">
                <a:effectLst/>
                <a:ea typeface="Calibri" panose="020F0502020204030204" pitchFamily="34" charset="0"/>
                <a:cs typeface="Times New Roman" panose="02020603050405020304" pitchFamily="18" charset="0"/>
              </a:rPr>
              <a:t> – Water Efficiency credit.</a:t>
            </a:r>
            <a:endParaRPr lang="en-US" sz="1400">
              <a:ea typeface="Calibri" panose="020F0502020204030204" pitchFamily="34" charset="0"/>
              <a:cs typeface="Times New Roman" panose="02020603050405020304" pitchFamily="18" charset="0"/>
            </a:endParaRPr>
          </a:p>
          <a:p>
            <a:pPr marL="1714500" lvl="3" indent="-342900">
              <a:spcAft>
                <a:spcPts val="600"/>
              </a:spcAft>
              <a:buFont typeface="Wingdings" panose="05000000000000000000" pitchFamily="2" charset="2"/>
              <a:buChar char="ü"/>
            </a:pPr>
            <a:r>
              <a:rPr lang="en-US" sz="1400">
                <a:effectLst/>
                <a:ea typeface="Calibri" panose="020F0502020204030204" pitchFamily="34" charset="0"/>
                <a:cs typeface="Times New Roman" panose="02020603050405020304" pitchFamily="18" charset="0"/>
              </a:rPr>
              <a:t>Equivalent, if pursuing alternative green building rating system:</a:t>
            </a:r>
            <a:r>
              <a:rPr lang="en-US" sz="1400" b="1">
                <a:effectLst/>
                <a:ea typeface="Calibri" panose="020F0502020204030204" pitchFamily="34" charset="0"/>
                <a:cs typeface="Times New Roman" panose="02020603050405020304" pitchFamily="18" charset="0"/>
              </a:rPr>
              <a:t> </a:t>
            </a:r>
            <a:r>
              <a:rPr lang="en-US" sz="1400">
                <a:effectLst/>
                <a:ea typeface="Calibri" panose="020F0502020204030204" pitchFamily="34" charset="0"/>
                <a:cs typeface="Times New Roman" panose="02020603050405020304" pitchFamily="18" charset="0"/>
              </a:rPr>
              <a:t>Minimize irrigation by at least 30% over baseline and demonstrate reduced potable water use in indoor fixtures. </a:t>
            </a:r>
            <a:endParaRPr lang="en-US" sz="1400">
              <a:ea typeface="Calibri" panose="020F0502020204030204" pitchFamily="34" charset="0"/>
              <a:cs typeface="Times New Roman" panose="02020603050405020304" pitchFamily="18" charset="0"/>
            </a:endParaRPr>
          </a:p>
          <a:p>
            <a:pPr marL="1257300" lvl="2" indent="-342900">
              <a:spcAft>
                <a:spcPts val="600"/>
              </a:spcAft>
              <a:buFont typeface="Wingdings" panose="05000000000000000000" pitchFamily="2" charset="2"/>
              <a:buChar char="ü"/>
            </a:pPr>
            <a:r>
              <a:rPr lang="en-US" sz="1400" b="1">
                <a:effectLst/>
                <a:ea typeface="Calibri" panose="020F0502020204030204" pitchFamily="34" charset="0"/>
                <a:cs typeface="Times New Roman" panose="02020603050405020304" pitchFamily="18" charset="0"/>
              </a:rPr>
              <a:t>LEED Light Pollution Reduction</a:t>
            </a:r>
            <a:r>
              <a:rPr lang="en-US" sz="1400">
                <a:effectLst/>
                <a:ea typeface="Calibri" panose="020F0502020204030204" pitchFamily="34" charset="0"/>
                <a:cs typeface="Times New Roman" panose="02020603050405020304" pitchFamily="18" charset="0"/>
              </a:rPr>
              <a:t> – Sustainable Sites credit. (Dark Sky friendly lighting.)​</a:t>
            </a:r>
            <a:endParaRPr lang="en-US" sz="1400">
              <a:ea typeface="Calibri" panose="020F0502020204030204" pitchFamily="34" charset="0"/>
              <a:cs typeface="Times New Roman" panose="02020603050405020304" pitchFamily="18" charset="0"/>
            </a:endParaRPr>
          </a:p>
          <a:p>
            <a:pPr marL="1714500" lvl="3" indent="-342900">
              <a:spcAft>
                <a:spcPts val="600"/>
              </a:spcAft>
              <a:buFont typeface="Wingdings" panose="05000000000000000000" pitchFamily="2" charset="2"/>
              <a:buChar char="ü"/>
            </a:pPr>
            <a:r>
              <a:rPr lang="en-US" sz="1400">
                <a:effectLst/>
                <a:ea typeface="Calibri" panose="020F0502020204030204" pitchFamily="34" charset="0"/>
                <a:cs typeface="Times New Roman" panose="02020603050405020304" pitchFamily="18" charset="0"/>
              </a:rPr>
              <a:t>Equivalent, if pursuing alternative green building rating system:</a:t>
            </a:r>
            <a:r>
              <a:rPr lang="en-US" sz="1400" b="1">
                <a:effectLst/>
                <a:ea typeface="Calibri" panose="020F0502020204030204" pitchFamily="34" charset="0"/>
                <a:cs typeface="Times New Roman" panose="02020603050405020304" pitchFamily="18" charset="0"/>
              </a:rPr>
              <a:t> </a:t>
            </a:r>
            <a:r>
              <a:rPr lang="en-US" sz="1400">
                <a:effectLst/>
                <a:ea typeface="Calibri" panose="020F0502020204030204" pitchFamily="34" charset="0"/>
                <a:cs typeface="Times New Roman" panose="02020603050405020304" pitchFamily="18" charset="0"/>
              </a:rPr>
              <a:t>Reduce sky-glow, improve nighttime visibility, and reduce the impact of lighting on nocturnal environments by incorporating fully-shielded fixtures with lamping not to exceed 3000 Kelvin and automatic nighttime shutoffs for outdoor fixtures (with the exception of required safety lighting).</a:t>
            </a:r>
          </a:p>
          <a:p>
            <a:pPr marL="1257300" lvl="2" indent="-342900">
              <a:spcAft>
                <a:spcPts val="600"/>
              </a:spcAft>
              <a:buFont typeface="Wingdings" panose="05000000000000000000" pitchFamily="2" charset="2"/>
              <a:buChar char="ü"/>
            </a:pPr>
            <a:r>
              <a:rPr lang="en-US" sz="1400" kern="100">
                <a:effectLst/>
                <a:ea typeface="Calibri" panose="020F0502020204030204" pitchFamily="34" charset="0"/>
                <a:cs typeface="Times New Roman" panose="02020603050405020304" pitchFamily="18" charset="0"/>
              </a:rPr>
              <a:t>For all major interior renovations, LEED Interior Design and Construction (ID+C) Gold. </a:t>
            </a:r>
          </a:p>
        </p:txBody>
      </p:sp>
      <p:sp>
        <p:nvSpPr>
          <p:cNvPr id="3" name="TextBox 2">
            <a:extLst>
              <a:ext uri="{FF2B5EF4-FFF2-40B4-BE49-F238E27FC236}">
                <a16:creationId xmlns:a16="http://schemas.microsoft.com/office/drawing/2014/main" id="{00C2233E-47FC-3331-4659-56832397036D}"/>
              </a:ext>
            </a:extLst>
          </p:cNvPr>
          <p:cNvSpPr txBox="1"/>
          <p:nvPr/>
        </p:nvSpPr>
        <p:spPr>
          <a:xfrm>
            <a:off x="457200" y="995879"/>
            <a:ext cx="7430277" cy="406400"/>
          </a:xfrm>
          <a:prstGeom prst="rect">
            <a:avLst/>
          </a:prstGeom>
        </p:spPr>
        <p:txBody>
          <a:bodyPr vert="horz" wrap="square" lIns="91440" tIns="45720" rIns="91440" bIns="45720" rtlCol="0">
            <a:noAutofit/>
          </a:bodyPr>
          <a:lstStyle/>
          <a:p>
            <a:pPr algn="l"/>
            <a:r>
              <a:rPr lang="en-US" cap="all" spc="200">
                <a:solidFill>
                  <a:schemeClr val="accent4"/>
                </a:solidFill>
              </a:rPr>
              <a:t>For NEW CONSTRUCTION AND MAJOR RENOVATIONS</a:t>
            </a:r>
          </a:p>
        </p:txBody>
      </p:sp>
    </p:spTree>
    <p:extLst>
      <p:ext uri="{BB962C8B-B14F-4D97-AF65-F5344CB8AC3E}">
        <p14:creationId xmlns:p14="http://schemas.microsoft.com/office/powerpoint/2010/main" val="70321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a:xfrm>
            <a:off x="457200" y="258902"/>
            <a:ext cx="11923160" cy="725118"/>
          </a:xfrm>
        </p:spPr>
        <p:txBody>
          <a:bodyPr/>
          <a:lstStyle/>
          <a:p>
            <a:r>
              <a:rPr lang="en-US">
                <a:latin typeface="Arial"/>
                <a:cs typeface="Arial"/>
              </a:rPr>
              <a:t>Green Building Tax Abatement Program</a:t>
            </a:r>
          </a:p>
        </p:txBody>
      </p:sp>
      <p:sp>
        <p:nvSpPr>
          <p:cNvPr id="10" name="TextBox 9">
            <a:extLst>
              <a:ext uri="{FF2B5EF4-FFF2-40B4-BE49-F238E27FC236}">
                <a16:creationId xmlns:a16="http://schemas.microsoft.com/office/drawing/2014/main" id="{BBEB27A2-6682-28F1-E562-A655AF25C2F9}"/>
              </a:ext>
            </a:extLst>
          </p:cNvPr>
          <p:cNvSpPr txBox="1"/>
          <p:nvPr/>
        </p:nvSpPr>
        <p:spPr>
          <a:xfrm>
            <a:off x="499153" y="1414138"/>
            <a:ext cx="11193693" cy="5262979"/>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US" sz="2200"/>
              <a:t>Private-sector developments that elect to pursue additional measures </a:t>
            </a:r>
            <a:r>
              <a:rPr lang="en-US" sz="2200" b="1"/>
              <a:t>beyond Silver-level certification </a:t>
            </a:r>
            <a:r>
              <a:rPr lang="en-US" sz="2200"/>
              <a:t>under the most recent version of LEED, or equivalent in Green Globes (2 Globes), </a:t>
            </a:r>
            <a:r>
              <a:rPr lang="en-US" sz="2200" err="1"/>
              <a:t>Viridiant</a:t>
            </a:r>
            <a:r>
              <a:rPr lang="en-US" sz="2200"/>
              <a:t>-EarthCraft (Light Commercial (ECLC) Certified), or Enterprise Green Communities (Certification) are eligible for a reduced tax rate through two possible pathways:</a:t>
            </a:r>
          </a:p>
          <a:p>
            <a:pPr marL="800100" lvl="1" indent="-342900">
              <a:spcAft>
                <a:spcPts val="1200"/>
              </a:spcAft>
              <a:buFont typeface="Arial" panose="020B0604020202020204" pitchFamily="34" charset="0"/>
              <a:buChar char="•"/>
            </a:pPr>
            <a:r>
              <a:rPr lang="en-US" sz="2200" b="1"/>
              <a:t>Pathway 1: </a:t>
            </a:r>
            <a:r>
              <a:rPr lang="en-US" sz="2200"/>
              <a:t>achieve G</a:t>
            </a:r>
            <a:r>
              <a:rPr lang="en-US" sz="2200">
                <a:effectLst/>
                <a:ea typeface="Calibri" panose="020F0502020204030204" pitchFamily="34" charset="0"/>
                <a:cs typeface="Times New Roman" panose="02020603050405020304" pitchFamily="18" charset="0"/>
              </a:rPr>
              <a:t>old-or-higher-level equivalency in a green building rating system certification and demonstrate a 30% reduction in modeled energy use to receive a 50% tax abatement for one year.</a:t>
            </a:r>
            <a:r>
              <a:rPr lang="en-US" sz="2200">
                <a:effectLst/>
              </a:rPr>
              <a:t> </a:t>
            </a:r>
          </a:p>
          <a:p>
            <a:pPr marL="800100" lvl="1" indent="-342900">
              <a:spcAft>
                <a:spcPts val="1200"/>
              </a:spcAft>
              <a:buFont typeface="Arial" panose="020B0604020202020204" pitchFamily="34" charset="0"/>
              <a:buChar char="•"/>
            </a:pPr>
            <a:r>
              <a:rPr lang="en-US" sz="2200" b="1"/>
              <a:t>Pathway 2: </a:t>
            </a:r>
            <a:r>
              <a:rPr lang="en-US" sz="2200">
                <a:effectLst/>
                <a:ea typeface="Calibri" panose="020F0502020204030204" pitchFamily="34" charset="0"/>
                <a:cs typeface="Times New Roman" panose="02020603050405020304" pitchFamily="18" charset="0"/>
              </a:rPr>
              <a:t>achieve Gold-or-higher-level equivalency in a green building rating system certification and demonstrate a 30% reduction in actual annual (12 continuous months) energy performance over a median building of the same use type within the first ten years after receipt of their Master Certificate of Occupancy, to receive a 50% tax abatement for up to two additional years.</a:t>
            </a:r>
            <a:endParaRPr lang="en-US" sz="2200"/>
          </a:p>
          <a:p>
            <a:pPr marL="342900" indent="-342900">
              <a:spcAft>
                <a:spcPts val="1200"/>
              </a:spcAft>
              <a:buFont typeface="Arial" panose="020B0604020202020204" pitchFamily="34" charset="0"/>
              <a:buChar char="•"/>
            </a:pPr>
            <a:endParaRPr lang="en-US" sz="2000"/>
          </a:p>
        </p:txBody>
      </p:sp>
      <p:sp>
        <p:nvSpPr>
          <p:cNvPr id="3" name="TextBox 2">
            <a:extLst>
              <a:ext uri="{FF2B5EF4-FFF2-40B4-BE49-F238E27FC236}">
                <a16:creationId xmlns:a16="http://schemas.microsoft.com/office/drawing/2014/main" id="{03D1A052-39C0-4558-8E2C-D3D81426450E}"/>
              </a:ext>
            </a:extLst>
          </p:cNvPr>
          <p:cNvSpPr txBox="1"/>
          <p:nvPr/>
        </p:nvSpPr>
        <p:spPr>
          <a:xfrm>
            <a:off x="457200" y="995879"/>
            <a:ext cx="7430277" cy="406400"/>
          </a:xfrm>
          <a:prstGeom prst="rect">
            <a:avLst/>
          </a:prstGeom>
        </p:spPr>
        <p:txBody>
          <a:bodyPr vert="horz" wrap="square" lIns="91440" tIns="45720" rIns="91440" bIns="45720" rtlCol="0">
            <a:noAutofit/>
          </a:bodyPr>
          <a:lstStyle/>
          <a:p>
            <a:pPr algn="l"/>
            <a:r>
              <a:rPr lang="en-US" cap="all" spc="200">
                <a:solidFill>
                  <a:schemeClr val="accent4"/>
                </a:solidFill>
              </a:rPr>
              <a:t>Initial thinking</a:t>
            </a:r>
          </a:p>
        </p:txBody>
      </p:sp>
    </p:spTree>
    <p:extLst>
      <p:ext uri="{BB962C8B-B14F-4D97-AF65-F5344CB8AC3E}">
        <p14:creationId xmlns:p14="http://schemas.microsoft.com/office/powerpoint/2010/main" val="375749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7729C-B061-CF9E-5004-8C1B999A3E62}"/>
              </a:ext>
            </a:extLst>
          </p:cNvPr>
          <p:cNvSpPr>
            <a:spLocks noGrp="1"/>
          </p:cNvSpPr>
          <p:nvPr>
            <p:ph type="title"/>
          </p:nvPr>
        </p:nvSpPr>
        <p:spPr>
          <a:xfrm>
            <a:off x="457201" y="435861"/>
            <a:ext cx="11277600" cy="725118"/>
          </a:xfrm>
        </p:spPr>
        <p:txBody>
          <a:bodyPr/>
          <a:lstStyle/>
          <a:p>
            <a:r>
              <a:rPr lang="en-US" sz="3500">
                <a:latin typeface="Arial"/>
                <a:cs typeface="Arial"/>
              </a:rPr>
              <a:t>Potential Benefits of a Green Building Tax Abatement Program </a:t>
            </a:r>
            <a:endParaRPr lang="en-US" sz="3500"/>
          </a:p>
        </p:txBody>
      </p:sp>
      <p:sp>
        <p:nvSpPr>
          <p:cNvPr id="9" name="Content Placeholder 8">
            <a:extLst>
              <a:ext uri="{FF2B5EF4-FFF2-40B4-BE49-F238E27FC236}">
                <a16:creationId xmlns:a16="http://schemas.microsoft.com/office/drawing/2014/main" id="{7DBD8790-90F2-D62B-9D7F-28E275A15EA6}"/>
              </a:ext>
            </a:extLst>
          </p:cNvPr>
          <p:cNvSpPr>
            <a:spLocks noGrp="1"/>
          </p:cNvSpPr>
          <p:nvPr>
            <p:ph idx="1"/>
          </p:nvPr>
        </p:nvSpPr>
        <p:spPr>
          <a:xfrm>
            <a:off x="368300" y="1274572"/>
            <a:ext cx="11277599" cy="4575487"/>
          </a:xfrm>
        </p:spPr>
        <p:txBody>
          <a:bodyPr vert="horz" lIns="91440" tIns="45720" rIns="91440" bIns="45720" rtlCol="0" anchor="t">
            <a:noAutofit/>
          </a:bodyPr>
          <a:lstStyle/>
          <a:p>
            <a:r>
              <a:rPr lang="en-US"/>
              <a:t>Encourages developers to go beyond the required (LEED Silver) green building policy; LEED Gold buildings have greater carbon reduction</a:t>
            </a:r>
            <a:endParaRPr lang="en-US">
              <a:solidFill>
                <a:srgbClr val="000000"/>
              </a:solidFill>
            </a:endParaRPr>
          </a:p>
          <a:p>
            <a:endParaRPr lang="en-US"/>
          </a:p>
          <a:p>
            <a:endParaRPr lang="en-US"/>
          </a:p>
          <a:p>
            <a:endParaRPr lang="en-US"/>
          </a:p>
          <a:p>
            <a:endParaRPr lang="en-US"/>
          </a:p>
          <a:p>
            <a:endParaRPr lang="en-US"/>
          </a:p>
          <a:p>
            <a:r>
              <a:rPr lang="en-US"/>
              <a:t>Establishes the City as a leader in this space</a:t>
            </a:r>
            <a:endParaRPr lang="en-US">
              <a:solidFill>
                <a:srgbClr val="000000"/>
              </a:solidFill>
              <a:cs typeface="Arial" panose="020B0604020202020204"/>
            </a:endParaRPr>
          </a:p>
          <a:p>
            <a:r>
              <a:rPr lang="en-US"/>
              <a:t>Attracts more higher-value, prestigious development to the City, with associated higher tax values, and better competes with other local jurisdictions in the region </a:t>
            </a:r>
            <a:endParaRPr lang="en-US">
              <a:cs typeface="Arial"/>
            </a:endParaRPr>
          </a:p>
          <a:p>
            <a:r>
              <a:rPr lang="en-US"/>
              <a:t>Buildings that achieve Pathway #2 allows even greater potential ecological benefit and carbon reduction due to the required reduction in actual energy use</a:t>
            </a:r>
            <a:endParaRPr lang="en-US">
              <a:cs typeface="Arial"/>
            </a:endParaRPr>
          </a:p>
          <a:p>
            <a:pPr lvl="1"/>
            <a:endParaRPr lang="en-US"/>
          </a:p>
        </p:txBody>
      </p:sp>
      <p:graphicFrame>
        <p:nvGraphicFramePr>
          <p:cNvPr id="3" name="Table 2">
            <a:extLst>
              <a:ext uri="{FF2B5EF4-FFF2-40B4-BE49-F238E27FC236}">
                <a16:creationId xmlns:a16="http://schemas.microsoft.com/office/drawing/2014/main" id="{078A6FA0-FE4E-62E3-A31C-847D6F3DD600}"/>
              </a:ext>
            </a:extLst>
          </p:cNvPr>
          <p:cNvGraphicFramePr>
            <a:graphicFrameLocks noGrp="1"/>
          </p:cNvGraphicFramePr>
          <p:nvPr>
            <p:extLst>
              <p:ext uri="{D42A27DB-BD31-4B8C-83A1-F6EECF244321}">
                <p14:modId xmlns:p14="http://schemas.microsoft.com/office/powerpoint/2010/main" val="4207375756"/>
              </p:ext>
            </p:extLst>
          </p:nvPr>
        </p:nvGraphicFramePr>
        <p:xfrm>
          <a:off x="685952" y="1982092"/>
          <a:ext cx="10642293" cy="2123440"/>
        </p:xfrm>
        <a:graphic>
          <a:graphicData uri="http://schemas.openxmlformats.org/drawingml/2006/table">
            <a:tbl>
              <a:tblPr firstRow="1" bandRow="1">
                <a:tableStyleId>{5C22544A-7EE6-4342-B048-85BDC9FD1C3A}</a:tableStyleId>
              </a:tblPr>
              <a:tblGrid>
                <a:gridCol w="3547431">
                  <a:extLst>
                    <a:ext uri="{9D8B030D-6E8A-4147-A177-3AD203B41FA5}">
                      <a16:colId xmlns:a16="http://schemas.microsoft.com/office/drawing/2014/main" val="2555282853"/>
                    </a:ext>
                  </a:extLst>
                </a:gridCol>
                <a:gridCol w="3547431">
                  <a:extLst>
                    <a:ext uri="{9D8B030D-6E8A-4147-A177-3AD203B41FA5}">
                      <a16:colId xmlns:a16="http://schemas.microsoft.com/office/drawing/2014/main" val="2620326324"/>
                    </a:ext>
                  </a:extLst>
                </a:gridCol>
                <a:gridCol w="3547431">
                  <a:extLst>
                    <a:ext uri="{9D8B030D-6E8A-4147-A177-3AD203B41FA5}">
                      <a16:colId xmlns:a16="http://schemas.microsoft.com/office/drawing/2014/main" val="3537030072"/>
                    </a:ext>
                  </a:extLst>
                </a:gridCol>
              </a:tblGrid>
              <a:tr h="370840">
                <a:tc>
                  <a:txBody>
                    <a:bodyPr/>
                    <a:lstStyle/>
                    <a:p>
                      <a:r>
                        <a:rPr lang="en-US"/>
                        <a:t>LEED Certification Level</a:t>
                      </a:r>
                    </a:p>
                  </a:txBody>
                  <a:tcPr/>
                </a:tc>
                <a:tc>
                  <a:txBody>
                    <a:bodyPr/>
                    <a:lstStyle/>
                    <a:p>
                      <a:r>
                        <a:rPr lang="en-US"/>
                        <a:t>Total GHG Emissions (metric </a:t>
                      </a:r>
                      <a:r>
                        <a:rPr lang="en-US" err="1"/>
                        <a:t>tonnes</a:t>
                      </a:r>
                      <a:r>
                        <a:rPr lang="en-US"/>
                        <a:t> CO2e per </a:t>
                      </a:r>
                      <a:r>
                        <a:rPr lang="en-US" err="1"/>
                        <a:t>sqft</a:t>
                      </a:r>
                      <a:r>
                        <a:rPr lang="en-US"/>
                        <a:t>)</a:t>
                      </a:r>
                    </a:p>
                  </a:txBody>
                  <a:tcPr/>
                </a:tc>
                <a:tc>
                  <a:txBody>
                    <a:bodyPr/>
                    <a:lstStyle/>
                    <a:p>
                      <a:r>
                        <a:rPr lang="en-US"/>
                        <a:t>Change from Certified (%)</a:t>
                      </a:r>
                    </a:p>
                  </a:txBody>
                  <a:tcPr/>
                </a:tc>
                <a:extLst>
                  <a:ext uri="{0D108BD9-81ED-4DB2-BD59-A6C34878D82A}">
                    <a16:rowId xmlns:a16="http://schemas.microsoft.com/office/drawing/2014/main" val="2618088486"/>
                  </a:ext>
                </a:extLst>
              </a:tr>
              <a:tr h="370840">
                <a:tc>
                  <a:txBody>
                    <a:bodyPr/>
                    <a:lstStyle/>
                    <a:p>
                      <a:r>
                        <a:rPr lang="en-US"/>
                        <a:t>Certified</a:t>
                      </a:r>
                    </a:p>
                  </a:txBody>
                  <a:tcPr/>
                </a:tc>
                <a:tc>
                  <a:txBody>
                    <a:bodyPr/>
                    <a:lstStyle/>
                    <a:p>
                      <a:r>
                        <a:rPr lang="en-US"/>
                        <a:t>0.009/td&gt;</a:t>
                      </a:r>
                    </a:p>
                  </a:txBody>
                  <a:tcPr/>
                </a:tc>
                <a:tc>
                  <a:txBody>
                    <a:bodyPr/>
                    <a:lstStyle/>
                    <a:p>
                      <a:r>
                        <a:rPr lang="en-US"/>
                        <a:t>0%</a:t>
                      </a:r>
                    </a:p>
                  </a:txBody>
                  <a:tcPr/>
                </a:tc>
                <a:extLst>
                  <a:ext uri="{0D108BD9-81ED-4DB2-BD59-A6C34878D82A}">
                    <a16:rowId xmlns:a16="http://schemas.microsoft.com/office/drawing/2014/main" val="940801541"/>
                  </a:ext>
                </a:extLst>
              </a:tr>
              <a:tr h="370840">
                <a:tc>
                  <a:txBody>
                    <a:bodyPr/>
                    <a:lstStyle/>
                    <a:p>
                      <a:r>
                        <a:rPr lang="en-US"/>
                        <a:t>Silver</a:t>
                      </a:r>
                    </a:p>
                  </a:txBody>
                  <a:tcPr/>
                </a:tc>
                <a:tc>
                  <a:txBody>
                    <a:bodyPr/>
                    <a:lstStyle/>
                    <a:p>
                      <a:r>
                        <a:rPr lang="en-US"/>
                        <a:t>0.007</a:t>
                      </a:r>
                    </a:p>
                  </a:txBody>
                  <a:tcPr/>
                </a:tc>
                <a:tc>
                  <a:txBody>
                    <a:bodyPr/>
                    <a:lstStyle/>
                    <a:p>
                      <a:r>
                        <a:rPr lang="en-US"/>
                        <a:t>-22%</a:t>
                      </a:r>
                    </a:p>
                  </a:txBody>
                  <a:tcPr/>
                </a:tc>
                <a:extLst>
                  <a:ext uri="{0D108BD9-81ED-4DB2-BD59-A6C34878D82A}">
                    <a16:rowId xmlns:a16="http://schemas.microsoft.com/office/drawing/2014/main" val="2506900402"/>
                  </a:ext>
                </a:extLst>
              </a:tr>
              <a:tr h="370840">
                <a:tc>
                  <a:txBody>
                    <a:bodyPr/>
                    <a:lstStyle/>
                    <a:p>
                      <a:r>
                        <a:rPr lang="en-US"/>
                        <a:t>Gold</a:t>
                      </a:r>
                    </a:p>
                  </a:txBody>
                  <a:tcPr/>
                </a:tc>
                <a:tc>
                  <a:txBody>
                    <a:bodyPr/>
                    <a:lstStyle/>
                    <a:p>
                      <a:r>
                        <a:rPr lang="en-US"/>
                        <a:t>0.006</a:t>
                      </a:r>
                    </a:p>
                  </a:txBody>
                  <a:tcPr/>
                </a:tc>
                <a:tc>
                  <a:txBody>
                    <a:bodyPr/>
                    <a:lstStyle/>
                    <a:p>
                      <a:r>
                        <a:rPr lang="en-US"/>
                        <a:t>-33%</a:t>
                      </a:r>
                    </a:p>
                  </a:txBody>
                  <a:tcPr/>
                </a:tc>
                <a:extLst>
                  <a:ext uri="{0D108BD9-81ED-4DB2-BD59-A6C34878D82A}">
                    <a16:rowId xmlns:a16="http://schemas.microsoft.com/office/drawing/2014/main" val="2837194790"/>
                  </a:ext>
                </a:extLst>
              </a:tr>
              <a:tr h="370840">
                <a:tc>
                  <a:txBody>
                    <a:bodyPr/>
                    <a:lstStyle/>
                    <a:p>
                      <a:r>
                        <a:rPr lang="en-US"/>
                        <a:t>Platinum</a:t>
                      </a:r>
                    </a:p>
                  </a:txBody>
                  <a:tcPr/>
                </a:tc>
                <a:tc>
                  <a:txBody>
                    <a:bodyPr/>
                    <a:lstStyle/>
                    <a:p>
                      <a:r>
                        <a:rPr lang="en-US"/>
                        <a:t>0.004</a:t>
                      </a:r>
                    </a:p>
                  </a:txBody>
                  <a:tcPr/>
                </a:tc>
                <a:tc>
                  <a:txBody>
                    <a:bodyPr/>
                    <a:lstStyle/>
                    <a:p>
                      <a:r>
                        <a:rPr lang="en-US"/>
                        <a:t>-56%</a:t>
                      </a:r>
                    </a:p>
                  </a:txBody>
                  <a:tcPr/>
                </a:tc>
                <a:extLst>
                  <a:ext uri="{0D108BD9-81ED-4DB2-BD59-A6C34878D82A}">
                    <a16:rowId xmlns:a16="http://schemas.microsoft.com/office/drawing/2014/main" val="3730674973"/>
                  </a:ext>
                </a:extLst>
              </a:tr>
            </a:tbl>
          </a:graphicData>
        </a:graphic>
      </p:graphicFrame>
    </p:spTree>
    <p:extLst>
      <p:ext uri="{BB962C8B-B14F-4D97-AF65-F5344CB8AC3E}">
        <p14:creationId xmlns:p14="http://schemas.microsoft.com/office/powerpoint/2010/main" val="1038736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a:xfrm>
            <a:off x="457200" y="270761"/>
            <a:ext cx="11923160" cy="725118"/>
          </a:xfrm>
        </p:spPr>
        <p:txBody>
          <a:bodyPr/>
          <a:lstStyle/>
          <a:p>
            <a:r>
              <a:rPr lang="en-US">
                <a:latin typeface="Arial"/>
                <a:cs typeface="Arial"/>
              </a:rPr>
              <a:t>Green Building Tax Abatement Program Eligibility</a:t>
            </a:r>
          </a:p>
        </p:txBody>
      </p:sp>
      <p:sp>
        <p:nvSpPr>
          <p:cNvPr id="10" name="TextBox 9">
            <a:extLst>
              <a:ext uri="{FF2B5EF4-FFF2-40B4-BE49-F238E27FC236}">
                <a16:creationId xmlns:a16="http://schemas.microsoft.com/office/drawing/2014/main" id="{BBEB27A2-6682-28F1-E562-A655AF25C2F9}"/>
              </a:ext>
            </a:extLst>
          </p:cNvPr>
          <p:cNvSpPr txBox="1"/>
          <p:nvPr/>
        </p:nvSpPr>
        <p:spPr>
          <a:xfrm>
            <a:off x="457200" y="1559402"/>
            <a:ext cx="11193693" cy="2954655"/>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US" sz="2400"/>
              <a:t>Qualification requirements for the Green Building Tax Abatement Program include: </a:t>
            </a:r>
          </a:p>
          <a:p>
            <a:pPr marL="800100" lvl="1" indent="-342900">
              <a:spcAft>
                <a:spcPts val="1200"/>
              </a:spcAft>
              <a:buFont typeface="Wingdings" panose="05000000000000000000" pitchFamily="2" charset="2"/>
              <a:buChar char="ü"/>
            </a:pPr>
            <a:r>
              <a:rPr lang="en-US" sz="2000"/>
              <a:t>The gross floor area of the building must be 1,000 square feet or greater; and</a:t>
            </a:r>
          </a:p>
          <a:p>
            <a:pPr marL="800100" lvl="1" indent="-342900">
              <a:spcAft>
                <a:spcPts val="1200"/>
              </a:spcAft>
              <a:buFont typeface="Wingdings" panose="05000000000000000000" pitchFamily="2" charset="2"/>
              <a:buChar char="ü"/>
            </a:pPr>
            <a:r>
              <a:rPr lang="en-US" sz="2000"/>
              <a:t>The building must be a new construction development or a major renovation of an existing building.</a:t>
            </a:r>
          </a:p>
          <a:p>
            <a:pPr marL="342900" indent="-342900">
              <a:spcAft>
                <a:spcPts val="1200"/>
              </a:spcAft>
              <a:buFont typeface="Arial" panose="020B0604020202020204" pitchFamily="34" charset="0"/>
              <a:buChar char="•"/>
            </a:pPr>
            <a:r>
              <a:rPr lang="en-US" sz="2400"/>
              <a:t>The tax abatement program is proposed to conclude after 7-10 years of implementation. </a:t>
            </a:r>
          </a:p>
        </p:txBody>
      </p:sp>
      <p:sp>
        <p:nvSpPr>
          <p:cNvPr id="3" name="TextBox 2">
            <a:extLst>
              <a:ext uri="{FF2B5EF4-FFF2-40B4-BE49-F238E27FC236}">
                <a16:creationId xmlns:a16="http://schemas.microsoft.com/office/drawing/2014/main" id="{FE27FFD5-D2D7-71A0-5D86-46E041518502}"/>
              </a:ext>
            </a:extLst>
          </p:cNvPr>
          <p:cNvSpPr txBox="1"/>
          <p:nvPr/>
        </p:nvSpPr>
        <p:spPr>
          <a:xfrm>
            <a:off x="457200" y="995879"/>
            <a:ext cx="7430277" cy="406400"/>
          </a:xfrm>
          <a:prstGeom prst="rect">
            <a:avLst/>
          </a:prstGeom>
        </p:spPr>
        <p:txBody>
          <a:bodyPr vert="horz" wrap="square" lIns="91440" tIns="45720" rIns="91440" bIns="45720" rtlCol="0">
            <a:noAutofit/>
          </a:bodyPr>
          <a:lstStyle/>
          <a:p>
            <a:pPr algn="l"/>
            <a:r>
              <a:rPr lang="en-US" cap="all" spc="200">
                <a:solidFill>
                  <a:schemeClr val="accent4"/>
                </a:solidFill>
              </a:rPr>
              <a:t>Initial thinking</a:t>
            </a:r>
          </a:p>
        </p:txBody>
      </p:sp>
    </p:spTree>
    <p:extLst>
      <p:ext uri="{BB962C8B-B14F-4D97-AF65-F5344CB8AC3E}">
        <p14:creationId xmlns:p14="http://schemas.microsoft.com/office/powerpoint/2010/main" val="3176930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778F-9633-C824-5664-AD7306A35625}"/>
              </a:ext>
            </a:extLst>
          </p:cNvPr>
          <p:cNvSpPr>
            <a:spLocks noGrp="1"/>
          </p:cNvSpPr>
          <p:nvPr>
            <p:ph type="title"/>
          </p:nvPr>
        </p:nvSpPr>
        <p:spPr/>
        <p:txBody>
          <a:bodyPr/>
          <a:lstStyle/>
          <a:p>
            <a:r>
              <a:rPr lang="en-US"/>
              <a:t>Staffing and Resources</a:t>
            </a:r>
          </a:p>
        </p:txBody>
      </p:sp>
      <p:sp>
        <p:nvSpPr>
          <p:cNvPr id="3" name="Content Placeholder 2">
            <a:extLst>
              <a:ext uri="{FF2B5EF4-FFF2-40B4-BE49-F238E27FC236}">
                <a16:creationId xmlns:a16="http://schemas.microsoft.com/office/drawing/2014/main" id="{42FA3C1E-FFC3-46D0-A774-BB29E4DF9B75}"/>
              </a:ext>
            </a:extLst>
          </p:cNvPr>
          <p:cNvSpPr>
            <a:spLocks noGrp="1"/>
          </p:cNvSpPr>
          <p:nvPr>
            <p:ph idx="1"/>
          </p:nvPr>
        </p:nvSpPr>
        <p:spPr>
          <a:xfrm>
            <a:off x="457201" y="1280890"/>
            <a:ext cx="11182349" cy="5132610"/>
          </a:xfrm>
        </p:spPr>
        <p:txBody>
          <a:bodyPr vert="horz" lIns="91440" tIns="45720" rIns="91440" bIns="45720" rtlCol="0" anchor="t">
            <a:normAutofit/>
          </a:bodyPr>
          <a:lstStyle/>
          <a:p>
            <a:r>
              <a:rPr lang="en-US" sz="2400"/>
              <a:t>Administrative workload related to policy implementation will be higher than typical during implementation compared to the standard maintenance of the policy.</a:t>
            </a:r>
          </a:p>
          <a:p>
            <a:r>
              <a:rPr lang="en-US" sz="2400"/>
              <a:t>For ongoing management of the green building policy, it is anticipated that approximately 25 hours per week could be spent on tasks and responsibilities related to the management of the policy, including training and professional development.</a:t>
            </a:r>
          </a:p>
          <a:p>
            <a:r>
              <a:rPr lang="en-US" sz="2400"/>
              <a:t>The city will need to secure a utility data management software system (e.g., EnergyCAP).</a:t>
            </a:r>
          </a:p>
          <a:p>
            <a:r>
              <a:rPr lang="en-US" sz="2400"/>
              <a:t>Funding to upgrade existing buildings will be needed, including external consultants as needed.</a:t>
            </a:r>
          </a:p>
          <a:p>
            <a:endParaRPr lang="en-US" sz="2400"/>
          </a:p>
        </p:txBody>
      </p:sp>
    </p:spTree>
    <p:extLst>
      <p:ext uri="{BB962C8B-B14F-4D97-AF65-F5344CB8AC3E}">
        <p14:creationId xmlns:p14="http://schemas.microsoft.com/office/powerpoint/2010/main" val="4269245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6D7926-3E26-593D-F593-550E0CDF9DFB}"/>
              </a:ext>
            </a:extLst>
          </p:cNvPr>
          <p:cNvSpPr>
            <a:spLocks noGrp="1"/>
          </p:cNvSpPr>
          <p:nvPr>
            <p:ph type="title"/>
          </p:nvPr>
        </p:nvSpPr>
        <p:spPr>
          <a:xfrm>
            <a:off x="457201" y="831478"/>
            <a:ext cx="11277600" cy="725118"/>
          </a:xfrm>
        </p:spPr>
        <p:txBody>
          <a:bodyPr/>
          <a:lstStyle/>
          <a:p>
            <a:r>
              <a:rPr lang="en-US">
                <a:latin typeface="Arial"/>
                <a:cs typeface="Arial"/>
              </a:rPr>
              <a:t>Administrative and Performance Monitoring Procedures</a:t>
            </a:r>
            <a:endParaRPr lang="en-US"/>
          </a:p>
        </p:txBody>
      </p:sp>
      <p:sp>
        <p:nvSpPr>
          <p:cNvPr id="2" name="TextBox 1">
            <a:extLst>
              <a:ext uri="{FF2B5EF4-FFF2-40B4-BE49-F238E27FC236}">
                <a16:creationId xmlns:a16="http://schemas.microsoft.com/office/drawing/2014/main" id="{CE3554E3-F56D-D601-9456-F746937C0772}"/>
              </a:ext>
            </a:extLst>
          </p:cNvPr>
          <p:cNvSpPr txBox="1"/>
          <p:nvPr/>
        </p:nvSpPr>
        <p:spPr>
          <a:xfrm>
            <a:off x="457200" y="1692281"/>
            <a:ext cx="11193693" cy="2092881"/>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US" sz="2400"/>
              <a:t>Following the initial implementation of the green building policy, city staff will review and update the policy every five (5) years to ensure that the policy continually reflects the city’s climate goals and objectives. </a:t>
            </a:r>
          </a:p>
          <a:p>
            <a:pPr marL="342900" indent="-342900">
              <a:spcAft>
                <a:spcPts val="1200"/>
              </a:spcAft>
              <a:buFont typeface="Arial" panose="020B0604020202020204" pitchFamily="34" charset="0"/>
              <a:buChar char="•"/>
            </a:pPr>
            <a:r>
              <a:rPr lang="en-US" sz="2400"/>
              <a:t>The city will analyze the following metrics on an annual cadence for public- and private-sector buildings participating in the green building policy:</a:t>
            </a:r>
          </a:p>
        </p:txBody>
      </p:sp>
      <p:graphicFrame>
        <p:nvGraphicFramePr>
          <p:cNvPr id="4" name="Diagram 3">
            <a:extLst>
              <a:ext uri="{FF2B5EF4-FFF2-40B4-BE49-F238E27FC236}">
                <a16:creationId xmlns:a16="http://schemas.microsoft.com/office/drawing/2014/main" id="{5FB81044-D2E6-F3B9-B946-708702E20D6D}"/>
              </a:ext>
            </a:extLst>
          </p:cNvPr>
          <p:cNvGraphicFramePr/>
          <p:nvPr>
            <p:extLst>
              <p:ext uri="{D42A27DB-BD31-4B8C-83A1-F6EECF244321}">
                <p14:modId xmlns:p14="http://schemas.microsoft.com/office/powerpoint/2010/main" val="1708884612"/>
              </p:ext>
            </p:extLst>
          </p:nvPr>
        </p:nvGraphicFramePr>
        <p:xfrm>
          <a:off x="457200" y="3652282"/>
          <a:ext cx="11361508" cy="2374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FF3E23E-EB49-A9C2-7562-53069D211565}"/>
              </a:ext>
            </a:extLst>
          </p:cNvPr>
          <p:cNvSpPr txBox="1"/>
          <p:nvPr/>
        </p:nvSpPr>
        <p:spPr>
          <a:xfrm>
            <a:off x="6455884" y="6026521"/>
            <a:ext cx="5464367" cy="341228"/>
          </a:xfrm>
          <a:prstGeom prst="rect">
            <a:avLst/>
          </a:prstGeom>
          <a:noFill/>
        </p:spPr>
        <p:txBody>
          <a:bodyPr wrap="square" rtlCol="0">
            <a:spAutoFit/>
          </a:bodyPr>
          <a:lstStyle/>
          <a:p>
            <a:r>
              <a:rPr lang="en-US" sz="1600"/>
              <a:t>*for properties participating in the Tax Abatement Program</a:t>
            </a:r>
          </a:p>
        </p:txBody>
      </p:sp>
    </p:spTree>
    <p:extLst>
      <p:ext uri="{BB962C8B-B14F-4D97-AF65-F5344CB8AC3E}">
        <p14:creationId xmlns:p14="http://schemas.microsoft.com/office/powerpoint/2010/main" val="1039316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6D7926-3E26-593D-F593-550E0CDF9DFB}"/>
              </a:ext>
            </a:extLst>
          </p:cNvPr>
          <p:cNvSpPr>
            <a:spLocks noGrp="1"/>
          </p:cNvSpPr>
          <p:nvPr>
            <p:ph type="title"/>
          </p:nvPr>
        </p:nvSpPr>
        <p:spPr>
          <a:xfrm>
            <a:off x="457201" y="831478"/>
            <a:ext cx="11277600" cy="725118"/>
          </a:xfrm>
        </p:spPr>
        <p:txBody>
          <a:bodyPr/>
          <a:lstStyle/>
          <a:p>
            <a:r>
              <a:rPr lang="en-US">
                <a:latin typeface="Arial"/>
                <a:cs typeface="Arial"/>
              </a:rPr>
              <a:t>Administrative and Performance Monitoring Procedures</a:t>
            </a:r>
            <a:endParaRPr lang="en-US"/>
          </a:p>
        </p:txBody>
      </p:sp>
      <p:sp>
        <p:nvSpPr>
          <p:cNvPr id="2" name="TextBox 1">
            <a:extLst>
              <a:ext uri="{FF2B5EF4-FFF2-40B4-BE49-F238E27FC236}">
                <a16:creationId xmlns:a16="http://schemas.microsoft.com/office/drawing/2014/main" id="{CE3554E3-F56D-D601-9456-F746937C0772}"/>
              </a:ext>
            </a:extLst>
          </p:cNvPr>
          <p:cNvSpPr txBox="1"/>
          <p:nvPr/>
        </p:nvSpPr>
        <p:spPr>
          <a:xfrm>
            <a:off x="457200" y="1757705"/>
            <a:ext cx="11193693" cy="1200329"/>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US" sz="2400"/>
              <a:t>In addition, the following studies should be conducted to ensure that the green building policy is leaving a positive impact on the City of Fairfax community, as intended:</a:t>
            </a:r>
          </a:p>
        </p:txBody>
      </p:sp>
      <p:graphicFrame>
        <p:nvGraphicFramePr>
          <p:cNvPr id="3" name="Diagram 2">
            <a:extLst>
              <a:ext uri="{FF2B5EF4-FFF2-40B4-BE49-F238E27FC236}">
                <a16:creationId xmlns:a16="http://schemas.microsoft.com/office/drawing/2014/main" id="{0ED34F57-E6E3-9263-8B98-3F28A90C47C2}"/>
              </a:ext>
            </a:extLst>
          </p:cNvPr>
          <p:cNvGraphicFramePr/>
          <p:nvPr>
            <p:extLst>
              <p:ext uri="{D42A27DB-BD31-4B8C-83A1-F6EECF244321}">
                <p14:modId xmlns:p14="http://schemas.microsoft.com/office/powerpoint/2010/main" val="3177677192"/>
              </p:ext>
            </p:extLst>
          </p:nvPr>
        </p:nvGraphicFramePr>
        <p:xfrm>
          <a:off x="782198" y="2759731"/>
          <a:ext cx="10868695" cy="3266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6102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D976-A83B-412C-9832-5E6FFDCE9EA4}"/>
              </a:ext>
            </a:extLst>
          </p:cNvPr>
          <p:cNvSpPr>
            <a:spLocks noGrp="1"/>
          </p:cNvSpPr>
          <p:nvPr>
            <p:ph type="title"/>
          </p:nvPr>
        </p:nvSpPr>
        <p:spPr>
          <a:xfrm>
            <a:off x="5485190" y="2683287"/>
            <a:ext cx="6371000" cy="1491425"/>
          </a:xfrm>
        </p:spPr>
        <p:txBody>
          <a:bodyPr/>
          <a:lstStyle/>
          <a:p>
            <a:r>
              <a:rPr lang="en-US">
                <a:latin typeface="Arial"/>
                <a:cs typeface="Arial"/>
              </a:rPr>
              <a:t>Next Steps and Discussion</a:t>
            </a:r>
            <a:endParaRPr lang="en-US"/>
          </a:p>
        </p:txBody>
      </p:sp>
    </p:spTree>
    <p:extLst>
      <p:ext uri="{BB962C8B-B14F-4D97-AF65-F5344CB8AC3E}">
        <p14:creationId xmlns:p14="http://schemas.microsoft.com/office/powerpoint/2010/main" val="170933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5F97-24AE-DB67-9B2C-02800D046F7F}"/>
              </a:ext>
            </a:extLst>
          </p:cNvPr>
          <p:cNvSpPr>
            <a:spLocks noGrp="1"/>
          </p:cNvSpPr>
          <p:nvPr>
            <p:ph type="title"/>
          </p:nvPr>
        </p:nvSpPr>
        <p:spPr/>
        <p:txBody>
          <a:bodyPr/>
          <a:lstStyle/>
          <a:p>
            <a:r>
              <a:rPr lang="en-US" sz="3600"/>
              <a:t>City of Fairfax Green Building Policy Development</a:t>
            </a:r>
          </a:p>
        </p:txBody>
      </p:sp>
      <p:sp>
        <p:nvSpPr>
          <p:cNvPr id="5" name="TextBox 4">
            <a:extLst>
              <a:ext uri="{FF2B5EF4-FFF2-40B4-BE49-F238E27FC236}">
                <a16:creationId xmlns:a16="http://schemas.microsoft.com/office/drawing/2014/main" id="{F2BA1FA9-AABE-30E4-788B-F8619884A8DE}"/>
              </a:ext>
            </a:extLst>
          </p:cNvPr>
          <p:cNvSpPr txBox="1"/>
          <p:nvPr/>
        </p:nvSpPr>
        <p:spPr>
          <a:xfrm>
            <a:off x="956548" y="4569283"/>
            <a:ext cx="9726029" cy="2371267"/>
          </a:xfrm>
          <a:prstGeom prst="rect">
            <a:avLst/>
          </a:prstGeom>
        </p:spPr>
        <p:txBody>
          <a:bodyPr vert="horz" wrap="square" lIns="91440" tIns="45720" rIns="91440" bIns="45720" rtlCol="0" anchor="t">
            <a:noAutofit/>
          </a:bodyPr>
          <a:lstStyle/>
          <a:p>
            <a:pPr>
              <a:lnSpc>
                <a:spcPct val="120000"/>
              </a:lnSpc>
              <a:spcBef>
                <a:spcPts val="0"/>
              </a:spcBef>
              <a:spcAft>
                <a:spcPts val="1200"/>
              </a:spcAft>
            </a:pPr>
            <a:r>
              <a:rPr lang="en-US" sz="1800"/>
              <a:t>The green building policy will help the City meet its commitment to:</a:t>
            </a:r>
          </a:p>
          <a:p>
            <a:pPr marL="285750" indent="-285750">
              <a:lnSpc>
                <a:spcPct val="120000"/>
              </a:lnSpc>
              <a:spcBef>
                <a:spcPts val="0"/>
              </a:spcBef>
              <a:spcAft>
                <a:spcPts val="1200"/>
              </a:spcAft>
              <a:buFont typeface="Wingdings" panose="05000000000000000000" pitchFamily="2" charset="2"/>
              <a:buChar char="ü"/>
            </a:pPr>
            <a:r>
              <a:rPr lang="en-US"/>
              <a:t>Reduce</a:t>
            </a:r>
            <a:r>
              <a:rPr lang="en-US" sz="1800"/>
              <a:t> GHG emissions by 80% from 2005 levels by 2050</a:t>
            </a:r>
            <a:endParaRPr lang="en-US">
              <a:cs typeface="Arial"/>
            </a:endParaRPr>
          </a:p>
          <a:p>
            <a:pPr marL="285750" indent="-285750">
              <a:lnSpc>
                <a:spcPct val="120000"/>
              </a:lnSpc>
              <a:spcBef>
                <a:spcPts val="0"/>
              </a:spcBef>
              <a:spcAft>
                <a:spcPts val="1200"/>
              </a:spcAft>
              <a:buFont typeface="Wingdings" panose="05000000000000000000" pitchFamily="2" charset="2"/>
              <a:buChar char="ü"/>
            </a:pPr>
            <a:r>
              <a:rPr lang="en-US"/>
              <a:t>Achieve</a:t>
            </a:r>
            <a:r>
              <a:rPr lang="en-US" sz="1800"/>
              <a:t> 100% renewable electricity for government operations by 2035</a:t>
            </a:r>
            <a:endParaRPr lang="en-US">
              <a:cs typeface="Arial"/>
            </a:endParaRPr>
          </a:p>
          <a:p>
            <a:pPr marL="285750" indent="-285750">
              <a:lnSpc>
                <a:spcPct val="120000"/>
              </a:lnSpc>
              <a:spcBef>
                <a:spcPts val="0"/>
              </a:spcBef>
              <a:spcAft>
                <a:spcPts val="1200"/>
              </a:spcAft>
              <a:buFont typeface="Wingdings" panose="05000000000000000000" pitchFamily="2" charset="2"/>
              <a:buChar char="ü"/>
            </a:pPr>
            <a:r>
              <a:rPr lang="en-US"/>
              <a:t>Achieve</a:t>
            </a:r>
            <a:r>
              <a:rPr lang="en-US" sz="1800"/>
              <a:t> 100% renewable electricity community-wide by 2050</a:t>
            </a:r>
            <a:endParaRPr lang="en-US" sz="1800">
              <a:cs typeface="Arial"/>
            </a:endParaRPr>
          </a:p>
        </p:txBody>
      </p:sp>
      <p:sp>
        <p:nvSpPr>
          <p:cNvPr id="6" name="TextBox 5">
            <a:extLst>
              <a:ext uri="{FF2B5EF4-FFF2-40B4-BE49-F238E27FC236}">
                <a16:creationId xmlns:a16="http://schemas.microsoft.com/office/drawing/2014/main" id="{BAF8C966-E4A8-AE68-B652-DFE7ED3A59FE}"/>
              </a:ext>
            </a:extLst>
          </p:cNvPr>
          <p:cNvSpPr txBox="1"/>
          <p:nvPr/>
        </p:nvSpPr>
        <p:spPr>
          <a:xfrm>
            <a:off x="1308750" y="1304322"/>
            <a:ext cx="3860800" cy="406400"/>
          </a:xfrm>
          <a:prstGeom prst="rect">
            <a:avLst/>
          </a:prstGeom>
        </p:spPr>
        <p:txBody>
          <a:bodyPr vert="horz" wrap="square" lIns="91440" tIns="45720" rIns="91440" bIns="45720" rtlCol="0">
            <a:noAutofit/>
          </a:bodyPr>
          <a:lstStyle/>
          <a:p>
            <a:pPr algn="l"/>
            <a:r>
              <a:rPr lang="en-US" cap="all" spc="200">
                <a:solidFill>
                  <a:schemeClr val="accent4"/>
                </a:solidFill>
              </a:rPr>
              <a:t>PROJECT GOAL</a:t>
            </a:r>
          </a:p>
          <a:p>
            <a:pPr algn="l"/>
            <a:r>
              <a:rPr lang="en-US" sz="1800">
                <a:solidFill>
                  <a:schemeClr val="tx2"/>
                </a:solidFill>
              </a:rPr>
              <a:t>Develop a green building policy for the City of Fairfax</a:t>
            </a:r>
            <a:endParaRPr lang="en-US" cap="all" spc="200">
              <a:solidFill>
                <a:schemeClr val="accent4"/>
              </a:solidFill>
            </a:endParaRPr>
          </a:p>
        </p:txBody>
      </p:sp>
      <p:sp>
        <p:nvSpPr>
          <p:cNvPr id="8" name="Rectangle 7">
            <a:extLst>
              <a:ext uri="{FF2B5EF4-FFF2-40B4-BE49-F238E27FC236}">
                <a16:creationId xmlns:a16="http://schemas.microsoft.com/office/drawing/2014/main" id="{14386E82-5ED1-25F9-93D6-900EEF2E83D5}"/>
              </a:ext>
            </a:extLst>
          </p:cNvPr>
          <p:cNvSpPr/>
          <p:nvPr/>
        </p:nvSpPr>
        <p:spPr>
          <a:xfrm>
            <a:off x="8044448" y="1315122"/>
            <a:ext cx="4025205" cy="646331"/>
          </a:xfrm>
          <a:prstGeom prst="rect">
            <a:avLst/>
          </a:prstGeom>
        </p:spPr>
        <p:txBody>
          <a:bodyPr wrap="square">
            <a:spAutoFit/>
          </a:bodyPr>
          <a:lstStyle/>
          <a:p>
            <a:pPr fontAlgn="ctr"/>
            <a:r>
              <a:rPr lang="en-US" cap="all" spc="200">
                <a:solidFill>
                  <a:schemeClr val="accent4"/>
                </a:solidFill>
              </a:rPr>
              <a:t>timeline</a:t>
            </a:r>
            <a:br>
              <a:rPr lang="en-US" b="1">
                <a:solidFill>
                  <a:schemeClr val="tx2"/>
                </a:solidFill>
              </a:rPr>
            </a:br>
            <a:r>
              <a:rPr lang="en-US">
                <a:solidFill>
                  <a:schemeClr val="tx2"/>
                </a:solidFill>
              </a:rPr>
              <a:t>July 2023 — Early 2025</a:t>
            </a:r>
          </a:p>
        </p:txBody>
      </p:sp>
      <p:pic>
        <p:nvPicPr>
          <p:cNvPr id="10" name="Graphic 9" descr="Stopwatch with solid fill">
            <a:extLst>
              <a:ext uri="{FF2B5EF4-FFF2-40B4-BE49-F238E27FC236}">
                <a16:creationId xmlns:a16="http://schemas.microsoft.com/office/drawing/2014/main" id="{24DAA275-4A3C-4015-7362-7E9FA0CD2C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197543" y="1298626"/>
            <a:ext cx="651719" cy="651719"/>
          </a:xfrm>
          <a:prstGeom prst="rect">
            <a:avLst/>
          </a:prstGeom>
        </p:spPr>
      </p:pic>
      <p:pic>
        <p:nvPicPr>
          <p:cNvPr id="4" name="Graphic 3" descr="Bullseye with solid fill">
            <a:extLst>
              <a:ext uri="{FF2B5EF4-FFF2-40B4-BE49-F238E27FC236}">
                <a16:creationId xmlns:a16="http://schemas.microsoft.com/office/drawing/2014/main" id="{49F20E69-86A6-57CA-FDA3-5B6FBFFE82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039" y="1315122"/>
            <a:ext cx="725118" cy="725118"/>
          </a:xfrm>
          <a:prstGeom prst="rect">
            <a:avLst/>
          </a:prstGeom>
        </p:spPr>
      </p:pic>
      <p:sp>
        <p:nvSpPr>
          <p:cNvPr id="7" name="Rectangle 6">
            <a:extLst>
              <a:ext uri="{FF2B5EF4-FFF2-40B4-BE49-F238E27FC236}">
                <a16:creationId xmlns:a16="http://schemas.microsoft.com/office/drawing/2014/main" id="{0C70ADB5-769C-68A6-4481-1917357406DC}"/>
              </a:ext>
            </a:extLst>
          </p:cNvPr>
          <p:cNvSpPr/>
          <p:nvPr/>
        </p:nvSpPr>
        <p:spPr>
          <a:xfrm>
            <a:off x="2318790" y="2429485"/>
            <a:ext cx="2675668" cy="1947863"/>
          </a:xfrm>
          <a:prstGeom prst="rect">
            <a:avLst/>
          </a:prstGeom>
          <a:solidFill>
            <a:srgbClr val="56769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500">
                <a:cs typeface="Arial"/>
              </a:rPr>
              <a:t>Public-Sector Buildings</a:t>
            </a:r>
          </a:p>
          <a:p>
            <a:pPr algn="ctr"/>
            <a:r>
              <a:rPr lang="en-US">
                <a:solidFill>
                  <a:schemeClr val="bg1"/>
                </a:solidFill>
                <a:latin typeface="Arial"/>
                <a:cs typeface="Calibri"/>
              </a:rPr>
              <a:t>New Construction &amp; </a:t>
            </a:r>
            <a:br>
              <a:rPr lang="en-US">
                <a:solidFill>
                  <a:schemeClr val="bg1"/>
                </a:solidFill>
                <a:latin typeface="Arial"/>
                <a:cs typeface="Calibri"/>
              </a:rPr>
            </a:br>
            <a:r>
              <a:rPr lang="en-US">
                <a:solidFill>
                  <a:schemeClr val="bg1"/>
                </a:solidFill>
                <a:latin typeface="Arial"/>
                <a:cs typeface="Calibri"/>
              </a:rPr>
              <a:t>Major Renovations; </a:t>
            </a:r>
            <a:br>
              <a:rPr lang="en-US">
                <a:solidFill>
                  <a:schemeClr val="bg1"/>
                </a:solidFill>
                <a:latin typeface="Arial"/>
                <a:cs typeface="Calibri"/>
              </a:rPr>
            </a:br>
            <a:r>
              <a:rPr lang="en-US">
                <a:solidFill>
                  <a:schemeClr val="bg1"/>
                </a:solidFill>
                <a:latin typeface="Arial"/>
                <a:cs typeface="Calibri"/>
              </a:rPr>
              <a:t>and Existing Buildings</a:t>
            </a:r>
            <a:endParaRPr lang="en-US">
              <a:solidFill>
                <a:schemeClr val="bg1"/>
              </a:solidFill>
              <a:latin typeface="Arial"/>
              <a:cs typeface="Arial"/>
            </a:endParaRPr>
          </a:p>
        </p:txBody>
      </p:sp>
      <p:sp>
        <p:nvSpPr>
          <p:cNvPr id="9" name="Rectangle 8">
            <a:extLst>
              <a:ext uri="{FF2B5EF4-FFF2-40B4-BE49-F238E27FC236}">
                <a16:creationId xmlns:a16="http://schemas.microsoft.com/office/drawing/2014/main" id="{E800BBA5-D056-2D42-E403-21FB5EC7521D}"/>
              </a:ext>
            </a:extLst>
          </p:cNvPr>
          <p:cNvSpPr/>
          <p:nvPr/>
        </p:nvSpPr>
        <p:spPr>
          <a:xfrm>
            <a:off x="7197543" y="2429485"/>
            <a:ext cx="2675668" cy="19478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500">
                <a:cs typeface="Arial"/>
              </a:rPr>
              <a:t>Private-Sector Buildings</a:t>
            </a:r>
            <a:endParaRPr lang="en-US" sz="2500"/>
          </a:p>
          <a:p>
            <a:pPr algn="ctr"/>
            <a:r>
              <a:rPr lang="en-US">
                <a:solidFill>
                  <a:schemeClr val="bg1"/>
                </a:solidFill>
                <a:latin typeface="Arial"/>
                <a:cs typeface="Calibri"/>
              </a:rPr>
              <a:t>New Construction &amp; </a:t>
            </a:r>
            <a:br>
              <a:rPr lang="en-US">
                <a:latin typeface="Arial"/>
                <a:cs typeface="Calibri"/>
              </a:rPr>
            </a:br>
            <a:r>
              <a:rPr lang="en-US">
                <a:solidFill>
                  <a:schemeClr val="bg1"/>
                </a:solidFill>
                <a:latin typeface="Arial"/>
                <a:cs typeface="Calibri"/>
              </a:rPr>
              <a:t>Major Renovations</a:t>
            </a:r>
            <a:endParaRPr lang="en-US">
              <a:solidFill>
                <a:schemeClr val="bg1"/>
              </a:solidFill>
              <a:latin typeface="Arial"/>
              <a:cs typeface="Arial"/>
            </a:endParaRPr>
          </a:p>
        </p:txBody>
      </p:sp>
    </p:spTree>
    <p:extLst>
      <p:ext uri="{BB962C8B-B14F-4D97-AF65-F5344CB8AC3E}">
        <p14:creationId xmlns:p14="http://schemas.microsoft.com/office/powerpoint/2010/main" val="1870189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778F-9633-C824-5664-AD7306A35625}"/>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42FA3C1E-FFC3-46D0-A774-BB29E4DF9B75}"/>
              </a:ext>
            </a:extLst>
          </p:cNvPr>
          <p:cNvSpPr>
            <a:spLocks noGrp="1"/>
          </p:cNvSpPr>
          <p:nvPr>
            <p:ph idx="1"/>
          </p:nvPr>
        </p:nvSpPr>
        <p:spPr>
          <a:xfrm>
            <a:off x="457201" y="1280891"/>
            <a:ext cx="10429203" cy="4576702"/>
          </a:xfrm>
        </p:spPr>
        <p:txBody>
          <a:bodyPr vert="horz" lIns="91440" tIns="45720" rIns="91440" bIns="45720" rtlCol="0" anchor="t">
            <a:normAutofit/>
          </a:bodyPr>
          <a:lstStyle/>
          <a:p>
            <a:r>
              <a:rPr lang="en-US" sz="2400" b="1" i="1">
                <a:solidFill>
                  <a:schemeClr val="accent4"/>
                </a:solidFill>
              </a:rPr>
              <a:t>October: </a:t>
            </a:r>
            <a:r>
              <a:rPr lang="en-US" sz="2400">
                <a:solidFill>
                  <a:srgbClr val="4D4D4F"/>
                </a:solidFill>
              </a:rPr>
              <a:t>Give presentations to select boards and commissions to solicit input and feedback.</a:t>
            </a:r>
            <a:endParaRPr lang="en-US" sz="2400">
              <a:solidFill>
                <a:srgbClr val="4D4D4F"/>
              </a:solidFill>
              <a:cs typeface="Arial"/>
            </a:endParaRPr>
          </a:p>
          <a:p>
            <a:r>
              <a:rPr lang="en-US" sz="2400" b="1" i="1">
                <a:solidFill>
                  <a:schemeClr val="accent4"/>
                </a:solidFill>
              </a:rPr>
              <a:t>November 7, 2024</a:t>
            </a:r>
            <a:r>
              <a:rPr lang="en-US" sz="2400">
                <a:solidFill>
                  <a:srgbClr val="4D4D4F"/>
                </a:solidFill>
                <a:cs typeface="Arial"/>
              </a:rPr>
              <a:t>: Community meeting at the Sherwood Center at 7pm.</a:t>
            </a:r>
          </a:p>
          <a:p>
            <a:r>
              <a:rPr lang="en-US" sz="2400" b="1" i="1">
                <a:solidFill>
                  <a:schemeClr val="accent4"/>
                </a:solidFill>
              </a:rPr>
              <a:t>Winter: </a:t>
            </a:r>
            <a:r>
              <a:rPr lang="en-US" sz="2400">
                <a:solidFill>
                  <a:schemeClr val="tx1"/>
                </a:solidFill>
              </a:rPr>
              <a:t>Incorporate feedback and finalize the </a:t>
            </a:r>
            <a:r>
              <a:rPr lang="en-US" sz="2400"/>
              <a:t>green building policy report.</a:t>
            </a:r>
            <a:endParaRPr lang="en-US" sz="2400">
              <a:cs typeface="Arial"/>
            </a:endParaRPr>
          </a:p>
          <a:p>
            <a:r>
              <a:rPr lang="en-US" sz="2400" b="1" i="1">
                <a:solidFill>
                  <a:schemeClr val="accent4"/>
                </a:solidFill>
              </a:rPr>
              <a:t>January 2025: </a:t>
            </a:r>
            <a:r>
              <a:rPr lang="en-US" sz="2200">
                <a:cs typeface="Arial"/>
              </a:rPr>
              <a:t> Work session will be held with the City Council</a:t>
            </a:r>
            <a:endParaRPr lang="en-US" sz="2400">
              <a:solidFill>
                <a:srgbClr val="288556"/>
              </a:solidFill>
              <a:cs typeface="Arial"/>
            </a:endParaRPr>
          </a:p>
          <a:p>
            <a:r>
              <a:rPr lang="en-US" sz="2400" b="1" i="1">
                <a:solidFill>
                  <a:schemeClr val="accent4"/>
                </a:solidFill>
              </a:rPr>
              <a:t>March 2025:</a:t>
            </a:r>
            <a:r>
              <a:rPr lang="en-US" sz="2400">
                <a:solidFill>
                  <a:srgbClr val="288556"/>
                </a:solidFill>
                <a:cs typeface="Arial"/>
              </a:rPr>
              <a:t> </a:t>
            </a:r>
            <a:r>
              <a:rPr lang="en-US" sz="2200"/>
              <a:t>Policy will be presented to the City Council for consideration for adoption.</a:t>
            </a:r>
            <a:endParaRPr lang="en-US" sz="2200">
              <a:cs typeface="Arial"/>
            </a:endParaRPr>
          </a:p>
          <a:p>
            <a:endParaRPr lang="en-US" sz="2400"/>
          </a:p>
        </p:txBody>
      </p:sp>
    </p:spTree>
    <p:extLst>
      <p:ext uri="{BB962C8B-B14F-4D97-AF65-F5344CB8AC3E}">
        <p14:creationId xmlns:p14="http://schemas.microsoft.com/office/powerpoint/2010/main" val="372903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a:xfrm>
            <a:off x="268840" y="414213"/>
            <a:ext cx="11923160" cy="725118"/>
          </a:xfrm>
        </p:spPr>
        <p:txBody>
          <a:bodyPr/>
          <a:lstStyle/>
          <a:p>
            <a:r>
              <a:rPr lang="en-US">
                <a:latin typeface="Arial"/>
                <a:cs typeface="Arial"/>
              </a:rPr>
              <a:t>Policy and Implementation Discussion</a:t>
            </a:r>
          </a:p>
        </p:txBody>
      </p:sp>
      <p:sp>
        <p:nvSpPr>
          <p:cNvPr id="10" name="TextBox 9">
            <a:extLst>
              <a:ext uri="{FF2B5EF4-FFF2-40B4-BE49-F238E27FC236}">
                <a16:creationId xmlns:a16="http://schemas.microsoft.com/office/drawing/2014/main" id="{BBEB27A2-6682-28F1-E562-A655AF25C2F9}"/>
              </a:ext>
            </a:extLst>
          </p:cNvPr>
          <p:cNvSpPr txBox="1"/>
          <p:nvPr/>
        </p:nvSpPr>
        <p:spPr>
          <a:xfrm>
            <a:off x="499153" y="1336119"/>
            <a:ext cx="11193693" cy="5663089"/>
          </a:xfrm>
          <a:prstGeom prst="rect">
            <a:avLst/>
          </a:prstGeom>
          <a:noFill/>
        </p:spPr>
        <p:txBody>
          <a:bodyPr wrap="square" lIns="91440" tIns="45720" rIns="91440" bIns="45720" rtlCol="0" anchor="t">
            <a:spAutoFit/>
          </a:bodyPr>
          <a:lstStyle/>
          <a:p>
            <a:pPr marL="342900" indent="-342900">
              <a:spcAft>
                <a:spcPts val="1200"/>
              </a:spcAft>
              <a:buFont typeface="Arial,Sans-Serif" panose="020B0604020202020204" pitchFamily="34" charset="0"/>
              <a:buChar char="•"/>
            </a:pPr>
            <a:r>
              <a:rPr lang="en-US" sz="2400">
                <a:cs typeface="Arial"/>
              </a:rPr>
              <a:t>What outstanding clarifying questions or concerns do you have?</a:t>
            </a:r>
          </a:p>
          <a:p>
            <a:pPr marL="342900" indent="-342900">
              <a:spcAft>
                <a:spcPts val="1200"/>
              </a:spcAft>
              <a:buFont typeface="Arial,Sans-Serif" panose="020B0604020202020204" pitchFamily="34" charset="0"/>
              <a:buChar char="•"/>
            </a:pPr>
            <a:r>
              <a:rPr lang="en-US" sz="2400"/>
              <a:t>How will </a:t>
            </a:r>
            <a:r>
              <a:rPr lang="en-US" sz="2400" b="0" i="0">
                <a:effectLst/>
              </a:rPr>
              <a:t>the green building policy </a:t>
            </a:r>
            <a:r>
              <a:rPr lang="en-US" sz="2400"/>
              <a:t>support the preservation, protection, and enhancement of </a:t>
            </a:r>
            <a:r>
              <a:rPr lang="en-US" sz="2400" b="0" i="0">
                <a:effectLst/>
              </a:rPr>
              <a:t>the </a:t>
            </a:r>
            <a:r>
              <a:rPr lang="en-US" sz="2400"/>
              <a:t>city's environment and sustainability</a:t>
            </a:r>
            <a:r>
              <a:rPr lang="en-US" sz="2400" b="0" i="0">
                <a:effectLst/>
              </a:rPr>
              <a:t>?</a:t>
            </a:r>
            <a:r>
              <a:rPr lang="en-US" sz="2400"/>
              <a:t> </a:t>
            </a:r>
            <a:endParaRPr lang="en-US" sz="2400">
              <a:cs typeface="Arial"/>
            </a:endParaRPr>
          </a:p>
          <a:p>
            <a:pPr marL="342900" indent="-342900">
              <a:spcAft>
                <a:spcPts val="1200"/>
              </a:spcAft>
              <a:buFont typeface="Arial,Sans-Serif" panose="020B0604020202020204" pitchFamily="34" charset="0"/>
              <a:buChar char="•"/>
            </a:pPr>
            <a:r>
              <a:rPr lang="en-US" sz="2400">
                <a:cs typeface="Arial"/>
              </a:rPr>
              <a:t>Do you have recommendations for how to structure the tax abatement program? (e.g., tax abatement %, tiering the abatement based on achievements, implementing as a pilot, expiration date, environmental protection requirements, etc.) </a:t>
            </a:r>
            <a:endParaRPr lang="en-US" sz="2400"/>
          </a:p>
          <a:p>
            <a:pPr marL="342900" indent="-342900">
              <a:spcAft>
                <a:spcPts val="1200"/>
              </a:spcAft>
              <a:buFont typeface="Arial,Sans-Serif" panose="020B0604020202020204" pitchFamily="34" charset="0"/>
              <a:buChar char="•"/>
            </a:pPr>
            <a:r>
              <a:rPr lang="en-US" sz="2400" b="0" i="0">
                <a:effectLst/>
              </a:rPr>
              <a:t>How </a:t>
            </a:r>
            <a:r>
              <a:rPr lang="en-US" sz="2400"/>
              <a:t>can we promote </a:t>
            </a:r>
            <a:r>
              <a:rPr lang="en-US" sz="2400" b="0" i="0">
                <a:effectLst/>
              </a:rPr>
              <a:t>the </a:t>
            </a:r>
            <a:r>
              <a:rPr lang="en-US" sz="2400"/>
              <a:t>green building </a:t>
            </a:r>
            <a:r>
              <a:rPr lang="en-US" sz="2400" b="0" i="0">
                <a:effectLst/>
              </a:rPr>
              <a:t>policy </a:t>
            </a:r>
            <a:r>
              <a:rPr lang="en-US" sz="2400"/>
              <a:t>as part of the goal of creating broader community awareness of and support for sustainability in </a:t>
            </a:r>
            <a:r>
              <a:rPr lang="en-US" sz="2400" b="0" i="0">
                <a:effectLst/>
              </a:rPr>
              <a:t>the City of Fairfax?</a:t>
            </a:r>
            <a:endParaRPr lang="en-US" b="0" i="0">
              <a:effectLst/>
              <a:cs typeface="Arial" panose="020B0604020202020204"/>
            </a:endParaRPr>
          </a:p>
          <a:p>
            <a:pPr marL="342900" indent="-342900">
              <a:spcAft>
                <a:spcPts val="1200"/>
              </a:spcAft>
              <a:buFont typeface="Arial,Sans-Serif" panose="020B0604020202020204" pitchFamily="34" charset="0"/>
              <a:buChar char="•"/>
            </a:pPr>
            <a:r>
              <a:rPr lang="en-US" sz="2400">
                <a:cs typeface="Arial"/>
              </a:rPr>
              <a:t>Do you have recommendations on how to improve the draft green building policy?</a:t>
            </a:r>
          </a:p>
          <a:p>
            <a:pPr marL="342900" indent="-342900">
              <a:spcAft>
                <a:spcPts val="1200"/>
              </a:spcAft>
              <a:buFont typeface="Arial,Sans-Serif" panose="020B0604020202020204" pitchFamily="34" charset="0"/>
              <a:buChar char="•"/>
            </a:pPr>
            <a:endParaRPr lang="en-US" sz="2400">
              <a:cs typeface="Arial"/>
            </a:endParaRPr>
          </a:p>
        </p:txBody>
      </p:sp>
    </p:spTree>
    <p:extLst>
      <p:ext uri="{BB962C8B-B14F-4D97-AF65-F5344CB8AC3E}">
        <p14:creationId xmlns:p14="http://schemas.microsoft.com/office/powerpoint/2010/main" val="3979436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703A85-78FF-43ED-A5B6-E15176AEE975}"/>
              </a:ext>
            </a:extLst>
          </p:cNvPr>
          <p:cNvSpPr>
            <a:spLocks noGrp="1"/>
          </p:cNvSpPr>
          <p:nvPr>
            <p:ph type="body" sz="quarter" idx="17"/>
          </p:nvPr>
        </p:nvSpPr>
        <p:spPr/>
        <p:txBody>
          <a:bodyPr/>
          <a:lstStyle/>
          <a:p>
            <a:r>
              <a:rPr lang="en-US"/>
              <a:t>Thank You</a:t>
            </a:r>
          </a:p>
        </p:txBody>
      </p:sp>
    </p:spTree>
    <p:extLst>
      <p:ext uri="{BB962C8B-B14F-4D97-AF65-F5344CB8AC3E}">
        <p14:creationId xmlns:p14="http://schemas.microsoft.com/office/powerpoint/2010/main" val="3806199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a:xfrm>
            <a:off x="457200" y="343271"/>
            <a:ext cx="11277600" cy="725118"/>
          </a:xfrm>
        </p:spPr>
        <p:txBody>
          <a:bodyPr/>
          <a:lstStyle/>
          <a:p>
            <a:r>
              <a:rPr lang="en-US">
                <a:latin typeface="Arial"/>
                <a:cs typeface="Arial"/>
              </a:rPr>
              <a:t>Green Building Rating Systems and Certifications</a:t>
            </a:r>
          </a:p>
        </p:txBody>
      </p:sp>
      <p:sp>
        <p:nvSpPr>
          <p:cNvPr id="10" name="TextBox 9">
            <a:extLst>
              <a:ext uri="{FF2B5EF4-FFF2-40B4-BE49-F238E27FC236}">
                <a16:creationId xmlns:a16="http://schemas.microsoft.com/office/drawing/2014/main" id="{BBEB27A2-6682-28F1-E562-A655AF25C2F9}"/>
              </a:ext>
            </a:extLst>
          </p:cNvPr>
          <p:cNvSpPr txBox="1"/>
          <p:nvPr/>
        </p:nvSpPr>
        <p:spPr>
          <a:xfrm>
            <a:off x="457200" y="966045"/>
            <a:ext cx="11277600" cy="637097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Many active green building policies utilize green building rating systems and certification programs, such as:</a:t>
            </a:r>
            <a:endParaRPr lang="en-US" sz="2400">
              <a:cs typeface="Arial"/>
            </a:endParaRPr>
          </a:p>
          <a:p>
            <a:pPr marL="800100" lvl="1" indent="-342900">
              <a:buFont typeface="Arial" panose="020B0604020202020204" pitchFamily="34" charset="0"/>
              <a:buChar char="•"/>
            </a:pPr>
            <a:r>
              <a:rPr lang="en-US" sz="2400"/>
              <a:t>Leadership in Energy and Environmental Design (LEED)</a:t>
            </a:r>
            <a:endParaRPr lang="en-US" sz="2400">
              <a:cs typeface="Arial"/>
            </a:endParaRPr>
          </a:p>
          <a:p>
            <a:pPr marL="800100" lvl="1" indent="-342900">
              <a:buFont typeface="Arial" panose="020B0604020202020204" pitchFamily="34" charset="0"/>
              <a:buChar char="•"/>
            </a:pPr>
            <a:r>
              <a:rPr lang="en-US" sz="2400"/>
              <a:t>Green Globes</a:t>
            </a:r>
            <a:endParaRPr lang="en-US" sz="2400">
              <a:cs typeface="Arial"/>
            </a:endParaRPr>
          </a:p>
          <a:p>
            <a:pPr marL="800100" lvl="1" indent="-342900">
              <a:buFont typeface="Arial" panose="020B0604020202020204" pitchFamily="34" charset="0"/>
              <a:buChar char="•"/>
            </a:pPr>
            <a:r>
              <a:rPr lang="en-US" sz="2400" err="1">
                <a:cs typeface="Arial"/>
              </a:rPr>
              <a:t>Viridiant</a:t>
            </a:r>
            <a:r>
              <a:rPr lang="en-US" sz="2400">
                <a:cs typeface="Arial"/>
              </a:rPr>
              <a:t> EarthCraft</a:t>
            </a:r>
            <a:endParaRPr lang="en-US" sz="2400"/>
          </a:p>
          <a:p>
            <a:pPr marL="800100" lvl="1" indent="-342900">
              <a:buFont typeface="Arial" panose="020B0604020202020204" pitchFamily="34" charset="0"/>
              <a:buChar char="•"/>
            </a:pPr>
            <a:r>
              <a:rPr lang="en-US" sz="2400">
                <a:cs typeface="Arial"/>
              </a:rPr>
              <a:t>Living Building Challenge</a:t>
            </a:r>
            <a:endParaRPr lang="en-US" sz="2400"/>
          </a:p>
          <a:p>
            <a:pPr marL="800100" lvl="1" indent="-342900">
              <a:buFont typeface="Arial" panose="020B0604020202020204" pitchFamily="34" charset="0"/>
              <a:buChar char="•"/>
            </a:pPr>
            <a:r>
              <a:rPr lang="en-US" sz="2400">
                <a:cs typeface="Arial"/>
              </a:rPr>
              <a:t>Enterprise Green Communities</a:t>
            </a:r>
            <a:endParaRPr lang="en-US" sz="2400"/>
          </a:p>
          <a:p>
            <a:pPr marL="800100" lvl="1" indent="-342900">
              <a:buFont typeface="Arial" panose="020B0604020202020204" pitchFamily="34" charset="0"/>
              <a:buChar char="•"/>
            </a:pPr>
            <a:r>
              <a:rPr lang="en-US" sz="2400"/>
              <a:t>WELL</a:t>
            </a:r>
            <a:endParaRPr lang="en-US">
              <a:cs typeface="Arial"/>
            </a:endParaRPr>
          </a:p>
          <a:p>
            <a:pPr marL="800100" lvl="1" indent="-342900">
              <a:buFont typeface="Arial" panose="020B0604020202020204" pitchFamily="34" charset="0"/>
              <a:buChar char="•"/>
            </a:pPr>
            <a:r>
              <a:rPr lang="en-US" sz="2400">
                <a:cs typeface="Arial"/>
              </a:rPr>
              <a:t>ENERGY STAR</a:t>
            </a:r>
          </a:p>
          <a:p>
            <a:pPr marL="800100" lvl="1" indent="-342900">
              <a:buFont typeface="Arial" panose="020B0604020202020204" pitchFamily="34" charset="0"/>
              <a:buChar char="•"/>
            </a:pPr>
            <a:r>
              <a:rPr lang="en-US" sz="2400">
                <a:cs typeface="Arial"/>
              </a:rPr>
              <a:t>Passive House</a:t>
            </a:r>
          </a:p>
          <a:p>
            <a:pPr marL="800100" lvl="1" indent="-342900">
              <a:buFont typeface="Arial" panose="020B0604020202020204" pitchFamily="34" charset="0"/>
              <a:buChar char="•"/>
            </a:pPr>
            <a:endParaRPr lang="en-US" sz="2400">
              <a:cs typeface="Arial"/>
            </a:endParaRPr>
          </a:p>
          <a:p>
            <a:pPr marL="342900" indent="-342900">
              <a:buFont typeface="Arial" panose="020B0604020202020204" pitchFamily="34" charset="0"/>
              <a:buChar char="•"/>
            </a:pPr>
            <a:r>
              <a:rPr lang="en-US" sz="2400"/>
              <a:t>These programs establish minimum standards for new and existing buildings and properties across a range of categories, with the ultimate goal being to encourage green building and development.</a:t>
            </a:r>
            <a:endParaRPr lang="en-US" sz="2400">
              <a:cs typeface="Arial"/>
            </a:endParaRP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p:txBody>
      </p:sp>
    </p:spTree>
    <p:extLst>
      <p:ext uri="{BB962C8B-B14F-4D97-AF65-F5344CB8AC3E}">
        <p14:creationId xmlns:p14="http://schemas.microsoft.com/office/powerpoint/2010/main" val="833656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a:xfrm>
            <a:off x="268270" y="178294"/>
            <a:ext cx="11277600" cy="725118"/>
          </a:xfrm>
        </p:spPr>
        <p:txBody>
          <a:bodyPr/>
          <a:lstStyle/>
          <a:p>
            <a:r>
              <a:rPr lang="en-US"/>
              <a:t>Green Building Policies in Virginia</a:t>
            </a:r>
          </a:p>
        </p:txBody>
      </p:sp>
      <p:sp>
        <p:nvSpPr>
          <p:cNvPr id="4" name="TextBox 3">
            <a:extLst>
              <a:ext uri="{FF2B5EF4-FFF2-40B4-BE49-F238E27FC236}">
                <a16:creationId xmlns:a16="http://schemas.microsoft.com/office/drawing/2014/main" id="{0830B583-F89C-268C-DFA0-B47BC41DD721}"/>
              </a:ext>
            </a:extLst>
          </p:cNvPr>
          <p:cNvSpPr txBox="1"/>
          <p:nvPr/>
        </p:nvSpPr>
        <p:spPr>
          <a:xfrm>
            <a:off x="233139" y="985409"/>
            <a:ext cx="11725721" cy="5463034"/>
          </a:xfrm>
          <a:prstGeom prst="rect">
            <a:avLst/>
          </a:prstGeom>
          <a:noFill/>
        </p:spPr>
        <p:txBody>
          <a:bodyPr wrap="square" lIns="91440" tIns="45720" rIns="91440" bIns="45720" rtlCol="0" anchor="t">
            <a:spAutoFit/>
          </a:bodyPr>
          <a:lstStyle/>
          <a:p>
            <a:pPr lvl="1"/>
            <a:r>
              <a:rPr lang="en-US" sz="2300"/>
              <a:t>Green building policies have been adopted across the region. Below highlights a sampling of policies from nearby communities:</a:t>
            </a:r>
          </a:p>
          <a:p>
            <a:pPr lvl="1"/>
            <a:endParaRPr lang="en-US" sz="2300"/>
          </a:p>
          <a:p>
            <a:pPr marL="800100" lvl="1" indent="-342900">
              <a:buFont typeface="Wingdings" panose="05000000000000000000" pitchFamily="2" charset="2"/>
              <a:buChar char="ü"/>
            </a:pPr>
            <a:r>
              <a:rPr lang="en-US" sz="2000"/>
              <a:t>Fairfax County</a:t>
            </a:r>
          </a:p>
          <a:p>
            <a:pPr marL="1257300" lvl="2" indent="-342900">
              <a:buFont typeface="Arial" panose="020B0604020202020204" pitchFamily="34" charset="0"/>
              <a:buChar char="•"/>
            </a:pPr>
            <a:r>
              <a:rPr lang="en-US" sz="2000"/>
              <a:t>Public: Green building rating system and net zero ready requirements.</a:t>
            </a:r>
          </a:p>
          <a:p>
            <a:pPr marL="1257300" lvl="2" indent="-342900">
              <a:buFont typeface="Arial" panose="020B0604020202020204" pitchFamily="34" charset="0"/>
              <a:buChar char="•"/>
            </a:pPr>
            <a:r>
              <a:rPr lang="en-US" sz="2000"/>
              <a:t>Private: Requires zoning proposals seeking additional density or change in use to achieve green building certification. Offers expedited plan review through the Green Building Priority Plan Review Program. </a:t>
            </a:r>
          </a:p>
          <a:p>
            <a:pPr lvl="2"/>
            <a:endParaRPr lang="en-US" sz="2000"/>
          </a:p>
          <a:p>
            <a:pPr marL="800100" lvl="1" indent="-342900">
              <a:buFont typeface="Wingdings" panose="05000000000000000000" pitchFamily="2" charset="2"/>
              <a:buChar char="ü"/>
            </a:pPr>
            <a:r>
              <a:rPr lang="en-US" sz="2000"/>
              <a:t>Arlington County</a:t>
            </a:r>
          </a:p>
          <a:p>
            <a:pPr marL="1257300" lvl="2" indent="-342900">
              <a:buFont typeface="Arial" panose="020B0604020202020204" pitchFamily="34" charset="0"/>
              <a:buChar char="•"/>
            </a:pPr>
            <a:r>
              <a:rPr lang="en-US" sz="2000"/>
              <a:t>Public: Green building rating system and net zero ready requirements.</a:t>
            </a:r>
          </a:p>
          <a:p>
            <a:pPr marL="1257300" lvl="2" indent="-342900">
              <a:buFont typeface="Arial" panose="020B0604020202020204" pitchFamily="34" charset="0"/>
              <a:buChar char="•"/>
            </a:pPr>
            <a:r>
              <a:rPr lang="en-US" sz="2000"/>
              <a:t>Private: Offers bonus building density through the Green Building Incentive Policy.</a:t>
            </a:r>
          </a:p>
          <a:p>
            <a:pPr lvl="2"/>
            <a:endParaRPr lang="en-US" sz="2000"/>
          </a:p>
          <a:p>
            <a:pPr marL="800100" lvl="1" indent="-342900">
              <a:buFont typeface="Wingdings" panose="05000000000000000000" pitchFamily="2" charset="2"/>
              <a:buChar char="ü"/>
            </a:pPr>
            <a:r>
              <a:rPr lang="en-US" sz="2000"/>
              <a:t>City of Alexandria</a:t>
            </a:r>
          </a:p>
          <a:p>
            <a:pPr marL="1257300" lvl="2" indent="-342900">
              <a:buFont typeface="Arial" panose="020B0604020202020204" pitchFamily="34" charset="0"/>
              <a:buChar char="•"/>
            </a:pPr>
            <a:r>
              <a:rPr lang="en-US" sz="2000"/>
              <a:t>Public: Green building rating system and stormwater management requirements.</a:t>
            </a:r>
          </a:p>
          <a:p>
            <a:pPr marL="1257300" lvl="2" indent="-342900">
              <a:buFont typeface="Arial" panose="020B0604020202020204" pitchFamily="34" charset="0"/>
              <a:buChar char="•"/>
            </a:pPr>
            <a:r>
              <a:rPr lang="en-US" sz="2000"/>
              <a:t>Private: Requires participation in the city’s green building policy for all projects requiring a special use permit.</a:t>
            </a:r>
          </a:p>
        </p:txBody>
      </p:sp>
    </p:spTree>
    <p:extLst>
      <p:ext uri="{BB962C8B-B14F-4D97-AF65-F5344CB8AC3E}">
        <p14:creationId xmlns:p14="http://schemas.microsoft.com/office/powerpoint/2010/main" val="180266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a:xfrm>
            <a:off x="457201" y="83855"/>
            <a:ext cx="11277600" cy="725118"/>
          </a:xfrm>
        </p:spPr>
        <p:txBody>
          <a:bodyPr/>
          <a:lstStyle/>
          <a:p>
            <a:r>
              <a:rPr lang="en-US">
                <a:latin typeface="Arial"/>
                <a:cs typeface="Arial"/>
              </a:rPr>
              <a:t>Green Building Tax Abatement Program</a:t>
            </a:r>
          </a:p>
        </p:txBody>
      </p:sp>
      <p:graphicFrame>
        <p:nvGraphicFramePr>
          <p:cNvPr id="8" name="Table 7">
            <a:extLst>
              <a:ext uri="{FF2B5EF4-FFF2-40B4-BE49-F238E27FC236}">
                <a16:creationId xmlns:a16="http://schemas.microsoft.com/office/drawing/2014/main" id="{5D9CB8A2-7578-78B1-3E2A-D2A01BA3D972}"/>
              </a:ext>
            </a:extLst>
          </p:cNvPr>
          <p:cNvGraphicFramePr>
            <a:graphicFrameLocks noGrp="1"/>
          </p:cNvGraphicFramePr>
          <p:nvPr>
            <p:extLst>
              <p:ext uri="{D42A27DB-BD31-4B8C-83A1-F6EECF244321}">
                <p14:modId xmlns:p14="http://schemas.microsoft.com/office/powerpoint/2010/main" val="1809789846"/>
              </p:ext>
            </p:extLst>
          </p:nvPr>
        </p:nvGraphicFramePr>
        <p:xfrm>
          <a:off x="388188" y="805132"/>
          <a:ext cx="11298370" cy="5521276"/>
        </p:xfrm>
        <a:graphic>
          <a:graphicData uri="http://schemas.openxmlformats.org/drawingml/2006/table">
            <a:tbl>
              <a:tblPr firstRow="1" firstCol="1" bandRow="1"/>
              <a:tblGrid>
                <a:gridCol w="397273">
                  <a:extLst>
                    <a:ext uri="{9D8B030D-6E8A-4147-A177-3AD203B41FA5}">
                      <a16:colId xmlns:a16="http://schemas.microsoft.com/office/drawing/2014/main" val="1907197725"/>
                    </a:ext>
                  </a:extLst>
                </a:gridCol>
                <a:gridCol w="656716">
                  <a:extLst>
                    <a:ext uri="{9D8B030D-6E8A-4147-A177-3AD203B41FA5}">
                      <a16:colId xmlns:a16="http://schemas.microsoft.com/office/drawing/2014/main" val="3615204174"/>
                    </a:ext>
                  </a:extLst>
                </a:gridCol>
                <a:gridCol w="667630">
                  <a:extLst>
                    <a:ext uri="{9D8B030D-6E8A-4147-A177-3AD203B41FA5}">
                      <a16:colId xmlns:a16="http://schemas.microsoft.com/office/drawing/2014/main" val="3136668580"/>
                    </a:ext>
                  </a:extLst>
                </a:gridCol>
                <a:gridCol w="959636">
                  <a:extLst>
                    <a:ext uri="{9D8B030D-6E8A-4147-A177-3AD203B41FA5}">
                      <a16:colId xmlns:a16="http://schemas.microsoft.com/office/drawing/2014/main" val="756383791"/>
                    </a:ext>
                  </a:extLst>
                </a:gridCol>
                <a:gridCol w="1040488">
                  <a:extLst>
                    <a:ext uri="{9D8B030D-6E8A-4147-A177-3AD203B41FA5}">
                      <a16:colId xmlns:a16="http://schemas.microsoft.com/office/drawing/2014/main" val="1374344749"/>
                    </a:ext>
                  </a:extLst>
                </a:gridCol>
                <a:gridCol w="1628296">
                  <a:extLst>
                    <a:ext uri="{9D8B030D-6E8A-4147-A177-3AD203B41FA5}">
                      <a16:colId xmlns:a16="http://schemas.microsoft.com/office/drawing/2014/main" val="1932146675"/>
                    </a:ext>
                  </a:extLst>
                </a:gridCol>
                <a:gridCol w="4120660">
                  <a:extLst>
                    <a:ext uri="{9D8B030D-6E8A-4147-A177-3AD203B41FA5}">
                      <a16:colId xmlns:a16="http://schemas.microsoft.com/office/drawing/2014/main" val="690604767"/>
                    </a:ext>
                  </a:extLst>
                </a:gridCol>
                <a:gridCol w="1827671">
                  <a:extLst>
                    <a:ext uri="{9D8B030D-6E8A-4147-A177-3AD203B41FA5}">
                      <a16:colId xmlns:a16="http://schemas.microsoft.com/office/drawing/2014/main" val="163082387"/>
                    </a:ext>
                  </a:extLst>
                </a:gridCol>
              </a:tblGrid>
              <a:tr h="164520">
                <a:tc rowSpan="2">
                  <a:txBody>
                    <a:bodyPr/>
                    <a:lstStyle/>
                    <a:p>
                      <a:pPr marL="0" marR="0">
                        <a:spcBef>
                          <a:spcPts val="0"/>
                        </a:spcBef>
                        <a:spcAft>
                          <a:spcPts val="0"/>
                        </a:spcAft>
                      </a:pPr>
                      <a:endParaRPr lang="en-US" sz="1200" kern="100">
                        <a:effectLst/>
                        <a:highlight>
                          <a:srgbClr val="4472C4"/>
                        </a:highlight>
                        <a:latin typeface="+mn-lt"/>
                        <a:ea typeface="Calibri" panose="020F0502020204030204" pitchFamily="34" charset="0"/>
                        <a:cs typeface="Times New Roman" panose="02020603050405020304" pitchFamily="18" charset="0"/>
                      </a:endParaRPr>
                    </a:p>
                  </a:txBody>
                  <a:tcPr marL="33993" marR="33993"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gridSpan="4">
                  <a:txBody>
                    <a:bodyPr/>
                    <a:lstStyle/>
                    <a:p>
                      <a:pPr marL="0" marR="0">
                        <a:spcBef>
                          <a:spcPts val="0"/>
                        </a:spcBef>
                        <a:spcAft>
                          <a:spcPts val="0"/>
                        </a:spcAft>
                      </a:pPr>
                      <a:r>
                        <a:rPr lang="en-US" sz="1000" b="1" kern="100">
                          <a:solidFill>
                            <a:srgbClr val="FFFFFF"/>
                          </a:solidFill>
                          <a:effectLst/>
                          <a:highlight>
                            <a:srgbClr val="4472C4"/>
                          </a:highlight>
                          <a:latin typeface="+mn-lt"/>
                          <a:ea typeface="Calibri"/>
                          <a:cs typeface="Times New Roman"/>
                        </a:rPr>
                        <a:t>Building Certification Requirement</a:t>
                      </a:r>
                      <a:endParaRPr lang="en-US" sz="1000" kern="100">
                        <a:effectLst/>
                        <a:highlight>
                          <a:srgbClr val="4472C4"/>
                        </a:highlight>
                        <a:latin typeface="+mn-lt"/>
                        <a:ea typeface="Calibri"/>
                        <a:cs typeface="Times New Roman"/>
                      </a:endParaRPr>
                    </a:p>
                  </a:txBody>
                  <a:tcPr marL="33993" marR="33993"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spcBef>
                          <a:spcPts val="0"/>
                        </a:spcBef>
                        <a:spcAft>
                          <a:spcPts val="0"/>
                        </a:spcAft>
                      </a:pPr>
                      <a:r>
                        <a:rPr lang="en-US" sz="1200" b="1" kern="100">
                          <a:solidFill>
                            <a:srgbClr val="FFFFFF"/>
                          </a:solidFill>
                          <a:effectLst/>
                          <a:highlight>
                            <a:srgbClr val="4472C4"/>
                          </a:highlight>
                          <a:latin typeface="+mn-lt"/>
                          <a:ea typeface="Calibri"/>
                          <a:cs typeface="Times New Roman"/>
                        </a:rPr>
                        <a:t>Energy Use Reduction Requirement</a:t>
                      </a:r>
                      <a:endParaRPr lang="en-US" sz="1200" kern="100">
                        <a:effectLst/>
                        <a:highlight>
                          <a:srgbClr val="4472C4"/>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rowSpan="2">
                  <a:txBody>
                    <a:bodyPr/>
                    <a:lstStyle/>
                    <a:p>
                      <a:pPr marL="0" marR="0">
                        <a:spcBef>
                          <a:spcPts val="0"/>
                        </a:spcBef>
                        <a:spcAft>
                          <a:spcPts val="0"/>
                        </a:spcAft>
                      </a:pPr>
                      <a:r>
                        <a:rPr lang="en-US" sz="1200" b="1" kern="100">
                          <a:solidFill>
                            <a:srgbClr val="FFFFFF"/>
                          </a:solidFill>
                          <a:effectLst/>
                          <a:highlight>
                            <a:srgbClr val="4472C4"/>
                          </a:highlight>
                          <a:latin typeface="+mn-lt"/>
                          <a:ea typeface="Calibri"/>
                          <a:cs typeface="Times New Roman"/>
                        </a:rPr>
                        <a:t>Additional City Requirements</a:t>
                      </a:r>
                      <a:endParaRPr lang="en-US" sz="1200" kern="100">
                        <a:effectLst/>
                        <a:highlight>
                          <a:srgbClr val="4472C4"/>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rowSpan="2">
                  <a:txBody>
                    <a:bodyPr/>
                    <a:lstStyle/>
                    <a:p>
                      <a:pPr marL="0" marR="0">
                        <a:spcBef>
                          <a:spcPts val="0"/>
                        </a:spcBef>
                        <a:spcAft>
                          <a:spcPts val="0"/>
                        </a:spcAft>
                      </a:pPr>
                      <a:r>
                        <a:rPr lang="en-US" sz="1200" b="1" kern="100">
                          <a:solidFill>
                            <a:srgbClr val="FFFFFF"/>
                          </a:solidFill>
                          <a:effectLst/>
                          <a:highlight>
                            <a:srgbClr val="70AD47"/>
                          </a:highlight>
                          <a:latin typeface="+mn-lt"/>
                          <a:ea typeface="Calibri"/>
                          <a:cs typeface="Times New Roman"/>
                        </a:rPr>
                        <a:t>Tax Abatement Incentive</a:t>
                      </a:r>
                      <a:endParaRPr lang="en-US" sz="1200" kern="100">
                        <a:effectLst/>
                        <a:highlight>
                          <a:srgbClr val="70AD47"/>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999472264"/>
                  </a:ext>
                </a:extLst>
              </a:tr>
              <a:tr h="493560">
                <a:tc vMerge="1">
                  <a:txBody>
                    <a:bodyPr/>
                    <a:lstStyle/>
                    <a:p>
                      <a:endParaRPr lang="en-US"/>
                    </a:p>
                  </a:txBody>
                  <a:tcPr/>
                </a:tc>
                <a:tc>
                  <a:txBody>
                    <a:bodyPr/>
                    <a:lstStyle/>
                    <a:p>
                      <a:pPr marL="0" marR="0">
                        <a:spcBef>
                          <a:spcPts val="0"/>
                        </a:spcBef>
                        <a:spcAft>
                          <a:spcPts val="0"/>
                        </a:spcAft>
                      </a:pPr>
                      <a:r>
                        <a:rPr lang="en-US" sz="1200" kern="100">
                          <a:solidFill>
                            <a:srgbClr val="FFFFFF"/>
                          </a:solidFill>
                          <a:effectLst/>
                          <a:highlight>
                            <a:srgbClr val="4472C4"/>
                          </a:highlight>
                          <a:latin typeface="+mn-lt"/>
                          <a:ea typeface="Calibri"/>
                          <a:cs typeface="Times New Roman"/>
                        </a:rPr>
                        <a:t>LEED</a:t>
                      </a:r>
                      <a:endParaRPr lang="en-US" sz="1200" kern="100">
                        <a:effectLst/>
                        <a:highlight>
                          <a:srgbClr val="4472C4"/>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200" kern="100">
                          <a:solidFill>
                            <a:srgbClr val="FFFFFF"/>
                          </a:solidFill>
                          <a:effectLst/>
                          <a:highlight>
                            <a:srgbClr val="4472C4"/>
                          </a:highlight>
                          <a:latin typeface="+mn-lt"/>
                          <a:ea typeface="Calibri"/>
                          <a:cs typeface="Times New Roman"/>
                        </a:rPr>
                        <a:t>Green Globes</a:t>
                      </a:r>
                      <a:endParaRPr lang="en-US" sz="1200" kern="100">
                        <a:effectLst/>
                        <a:highlight>
                          <a:srgbClr val="4472C4"/>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200" kern="100">
                          <a:solidFill>
                            <a:srgbClr val="FFFFFF"/>
                          </a:solidFill>
                          <a:effectLst/>
                          <a:highlight>
                            <a:srgbClr val="4472C4"/>
                          </a:highlight>
                          <a:latin typeface="+mn-lt"/>
                          <a:ea typeface="Calibri"/>
                          <a:cs typeface="Times New Roman"/>
                        </a:rPr>
                        <a:t>Viridiant-Earthcraft</a:t>
                      </a:r>
                      <a:endParaRPr lang="en-US" sz="1200" kern="100" err="1">
                        <a:effectLst/>
                        <a:highlight>
                          <a:srgbClr val="4472C4"/>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200" kern="100">
                          <a:solidFill>
                            <a:srgbClr val="FFFFFF"/>
                          </a:solidFill>
                          <a:effectLst/>
                          <a:highlight>
                            <a:srgbClr val="4472C4"/>
                          </a:highlight>
                          <a:latin typeface="+mn-lt"/>
                          <a:ea typeface="Calibri"/>
                          <a:cs typeface="Times New Roman"/>
                        </a:rPr>
                        <a:t>Enterprise Green Communities</a:t>
                      </a:r>
                      <a:endParaRPr lang="en-US" sz="1200" kern="100">
                        <a:effectLst/>
                        <a:highlight>
                          <a:srgbClr val="4472C4"/>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52566487"/>
                  </a:ext>
                </a:extLst>
              </a:tr>
              <a:tr h="2504834">
                <a:tc>
                  <a:txBody>
                    <a:bodyPr/>
                    <a:lstStyle/>
                    <a:p>
                      <a:pPr marL="71755" marR="71755" algn="ctr">
                        <a:spcBef>
                          <a:spcPts val="0"/>
                        </a:spcBef>
                        <a:spcAft>
                          <a:spcPts val="0"/>
                        </a:spcAft>
                      </a:pPr>
                      <a:r>
                        <a:rPr lang="en-US" sz="1200" b="1" kern="100">
                          <a:solidFill>
                            <a:srgbClr val="F2F2F2"/>
                          </a:solidFill>
                          <a:effectLst/>
                          <a:highlight>
                            <a:srgbClr val="4472C4"/>
                          </a:highlight>
                          <a:latin typeface="+mn-lt"/>
                          <a:ea typeface="Calibri"/>
                          <a:cs typeface="Times New Roman"/>
                        </a:rPr>
                        <a:t>Incentive Pathway 1</a:t>
                      </a:r>
                      <a:endParaRPr lang="en-US" sz="1200" kern="100">
                        <a:effectLst/>
                        <a:highlight>
                          <a:srgbClr val="4472C4"/>
                        </a:highlight>
                        <a:latin typeface="+mn-lt"/>
                        <a:ea typeface="Calibri"/>
                        <a:cs typeface="Times New Roman"/>
                      </a:endParaRPr>
                    </a:p>
                  </a:txBody>
                  <a:tcPr marL="33993" marR="33993"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200" kern="100">
                          <a:solidFill>
                            <a:srgbClr val="000000"/>
                          </a:solidFill>
                          <a:effectLst/>
                          <a:highlight>
                            <a:srgbClr val="D9E2F3"/>
                          </a:highlight>
                          <a:latin typeface="+mn-lt"/>
                          <a:ea typeface="Calibri"/>
                          <a:cs typeface="Times New Roman"/>
                        </a:rPr>
                        <a:t>Gold or higher</a:t>
                      </a:r>
                      <a:endParaRPr lang="en-US" sz="1200" kern="100">
                        <a:effectLst/>
                        <a:highlight>
                          <a:srgbClr val="D9E2F3"/>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200" kern="100">
                          <a:solidFill>
                            <a:srgbClr val="000000"/>
                          </a:solidFill>
                          <a:effectLst/>
                          <a:highlight>
                            <a:srgbClr val="D9E2F3"/>
                          </a:highlight>
                          <a:latin typeface="+mn-lt"/>
                          <a:ea typeface="Calibri"/>
                          <a:cs typeface="Times New Roman"/>
                        </a:rPr>
                        <a:t>3+</a:t>
                      </a:r>
                      <a:endParaRPr lang="en-US" sz="1200" kern="100">
                        <a:effectLst/>
                        <a:highlight>
                          <a:srgbClr val="D9E2F3"/>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200" kern="100">
                          <a:solidFill>
                            <a:srgbClr val="000000"/>
                          </a:solidFill>
                          <a:effectLst/>
                          <a:highlight>
                            <a:srgbClr val="D9E2F3"/>
                          </a:highlight>
                          <a:latin typeface="+mn-lt"/>
                          <a:ea typeface="Calibri"/>
                          <a:cs typeface="Times New Roman"/>
                        </a:rPr>
                        <a:t>Earthcraft Light Commercial (ECLC) Gold</a:t>
                      </a:r>
                      <a:endParaRPr lang="en-US" sz="1200" kern="100">
                        <a:effectLst/>
                        <a:highlight>
                          <a:srgbClr val="D9E2F3"/>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200" kern="100">
                          <a:solidFill>
                            <a:srgbClr val="000000"/>
                          </a:solidFill>
                          <a:effectLst/>
                          <a:highlight>
                            <a:srgbClr val="D9E2F3"/>
                          </a:highlight>
                          <a:latin typeface="+mn-lt"/>
                          <a:ea typeface="Calibri"/>
                          <a:cs typeface="Times New Roman"/>
                        </a:rPr>
                        <a:t>Certification</a:t>
                      </a:r>
                      <a:endParaRPr lang="en-US" sz="1200" kern="100">
                        <a:effectLst/>
                        <a:highlight>
                          <a:srgbClr val="D9E2F3"/>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200" b="1" kern="100">
                          <a:solidFill>
                            <a:srgbClr val="000000"/>
                          </a:solidFill>
                          <a:effectLst/>
                          <a:highlight>
                            <a:srgbClr val="D9E2F3"/>
                          </a:highlight>
                          <a:latin typeface="+mn-lt"/>
                          <a:ea typeface="Calibri"/>
                          <a:cs typeface="Times New Roman"/>
                        </a:rPr>
                        <a:t>30% reduction in modelled energy use</a:t>
                      </a:r>
                      <a:endParaRPr lang="en-US" sz="1200" b="1" kern="100">
                        <a:effectLst/>
                        <a:highlight>
                          <a:srgbClr val="D9E2F3"/>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200" b="0" i="0" u="none" strike="noStrike" kern="100" noProof="0">
                          <a:solidFill>
                            <a:srgbClr val="000000"/>
                          </a:solidFill>
                          <a:effectLst/>
                          <a:highlight>
                            <a:srgbClr val="D9E2F3"/>
                          </a:highlight>
                          <a:latin typeface="Arial"/>
                        </a:rPr>
                        <a:t>Projects must also take measures to meet specific requirements that align with city priorities for </a:t>
                      </a:r>
                      <a:r>
                        <a:rPr lang="en-US" sz="1200" b="1" i="0" u="none" strike="noStrike" kern="100" noProof="0">
                          <a:solidFill>
                            <a:srgbClr val="000000"/>
                          </a:solidFill>
                          <a:effectLst/>
                          <a:highlight>
                            <a:srgbClr val="D9E2F3"/>
                          </a:highlight>
                          <a:latin typeface="Arial"/>
                        </a:rPr>
                        <a:t>rainwater management, habitat and open space preservation, and outdoor water use and light pollution reduction</a:t>
                      </a:r>
                      <a:r>
                        <a:rPr lang="en-US" sz="1200" b="0" i="0" u="none" strike="noStrike" kern="100" noProof="0">
                          <a:solidFill>
                            <a:srgbClr val="000000"/>
                          </a:solidFill>
                          <a:effectLst/>
                          <a:highlight>
                            <a:srgbClr val="D9E2F3"/>
                          </a:highlight>
                          <a:latin typeface="Arial"/>
                        </a:rPr>
                        <a:t>, regardless of the certification achieved. </a:t>
                      </a:r>
                      <a:endParaRPr lang="en-US"/>
                    </a:p>
                    <a:p>
                      <a:pPr marL="0" marR="0" lvl="0">
                        <a:spcBef>
                          <a:spcPts val="0"/>
                        </a:spcBef>
                        <a:spcAft>
                          <a:spcPts val="0"/>
                        </a:spcAft>
                        <a:buNone/>
                      </a:pPr>
                      <a:endParaRPr lang="en-US" sz="1200" b="0" i="0" u="none" strike="noStrike" kern="100" noProof="0">
                        <a:solidFill>
                          <a:srgbClr val="000000"/>
                        </a:solidFill>
                        <a:effectLst/>
                        <a:highlight>
                          <a:srgbClr val="D9E2F3"/>
                        </a:highlight>
                        <a:latin typeface="Arial"/>
                      </a:endParaRPr>
                    </a:p>
                    <a:p>
                      <a:pPr lvl="0" algn="l">
                        <a:lnSpc>
                          <a:spcPct val="100000"/>
                        </a:lnSpc>
                        <a:spcBef>
                          <a:spcPts val="0"/>
                        </a:spcBef>
                        <a:spcAft>
                          <a:spcPts val="0"/>
                        </a:spcAft>
                        <a:buNone/>
                      </a:pPr>
                      <a:r>
                        <a:rPr lang="en-US" sz="1200" b="0" i="0" u="none" strike="noStrike" kern="100" noProof="0">
                          <a:solidFill>
                            <a:srgbClr val="000000"/>
                          </a:solidFill>
                          <a:effectLst/>
                          <a:highlight>
                            <a:srgbClr val="D9E2F3"/>
                          </a:highlight>
                          <a:latin typeface="Arial"/>
                        </a:rPr>
                        <a:t>Projects must also strive to </a:t>
                      </a:r>
                      <a:r>
                        <a:rPr lang="en-US" sz="1200" b="1" i="0" u="none" strike="noStrike" kern="100" noProof="0">
                          <a:solidFill>
                            <a:srgbClr val="4D4D4F"/>
                          </a:solidFill>
                          <a:effectLst/>
                          <a:highlight>
                            <a:srgbClr val="D9E2F3"/>
                          </a:highlight>
                          <a:latin typeface="Arial"/>
                        </a:rPr>
                        <a:t>r</a:t>
                      </a:r>
                      <a:r>
                        <a:rPr lang="en-US" sz="1200" b="1" i="0" u="none" strike="noStrike" kern="100" noProof="0">
                          <a:solidFill>
                            <a:srgbClr val="000000"/>
                          </a:solidFill>
                          <a:effectLst/>
                          <a:highlight>
                            <a:srgbClr val="D9E2F3"/>
                          </a:highlight>
                          <a:latin typeface="Arial"/>
                        </a:rPr>
                        <a:t>educe the site's impervious surface </a:t>
                      </a:r>
                      <a:r>
                        <a:rPr lang="en-US" sz="1200" b="0" i="0" u="none" strike="noStrike" kern="100" noProof="0">
                          <a:solidFill>
                            <a:srgbClr val="000000"/>
                          </a:solidFill>
                          <a:effectLst/>
                          <a:highlight>
                            <a:srgbClr val="D9E2F3"/>
                          </a:highlight>
                          <a:latin typeface="Arial"/>
                        </a:rPr>
                        <a:t>by 10-20%,</a:t>
                      </a:r>
                      <a:r>
                        <a:rPr lang="en-US" sz="1200" b="1" i="0" u="none" strike="noStrike" kern="100" noProof="0">
                          <a:solidFill>
                            <a:srgbClr val="000000"/>
                          </a:solidFill>
                          <a:effectLst/>
                          <a:highlight>
                            <a:srgbClr val="D9E2F3"/>
                          </a:highlight>
                          <a:latin typeface="Arial"/>
                        </a:rPr>
                        <a:t> incorporate biophilic design features </a:t>
                      </a:r>
                      <a:r>
                        <a:rPr lang="en-US" sz="1200" b="0" i="0" u="none" strike="noStrike" kern="100" noProof="0">
                          <a:solidFill>
                            <a:srgbClr val="000000"/>
                          </a:solidFill>
                          <a:effectLst/>
                          <a:highlight>
                            <a:srgbClr val="D9E2F3"/>
                          </a:highlight>
                          <a:latin typeface="Arial"/>
                        </a:rPr>
                        <a:t>(as documented in a submitted narrative) which promote human interaction with nature, and </a:t>
                      </a:r>
                      <a:r>
                        <a:rPr lang="en-US" sz="1200" b="1" i="0" u="none" strike="noStrike" kern="100" noProof="0">
                          <a:solidFill>
                            <a:srgbClr val="000000"/>
                          </a:solidFill>
                          <a:effectLst/>
                          <a:highlight>
                            <a:srgbClr val="D9E2F3"/>
                          </a:highlight>
                          <a:latin typeface="Arial"/>
                        </a:rPr>
                        <a:t>utilize bird-friendly materials and strategies </a:t>
                      </a:r>
                      <a:r>
                        <a:rPr lang="en-US" sz="1200" b="0" i="0" u="none" strike="noStrike" kern="100" noProof="0">
                          <a:solidFill>
                            <a:srgbClr val="000000"/>
                          </a:solidFill>
                          <a:effectLst/>
                          <a:highlight>
                            <a:srgbClr val="D9E2F3"/>
                          </a:highlight>
                          <a:latin typeface="Arial"/>
                        </a:rPr>
                        <a:t>to reduce bird collisions from habitat loss. </a:t>
                      </a:r>
                      <a:endParaRPr lang="en-US"/>
                    </a:p>
                    <a:p>
                      <a:pPr marL="0" marR="0" lvl="0">
                        <a:spcBef>
                          <a:spcPts val="0"/>
                        </a:spcBef>
                        <a:spcAft>
                          <a:spcPts val="0"/>
                        </a:spcAft>
                        <a:buNone/>
                      </a:pPr>
                      <a:endParaRPr lang="en-US" sz="1200" b="0" i="0" u="none" strike="noStrike" kern="100" noProof="0">
                        <a:solidFill>
                          <a:srgbClr val="000000"/>
                        </a:solidFill>
                        <a:effectLst/>
                        <a:highlight>
                          <a:srgbClr val="D9E2F3"/>
                        </a:highlight>
                        <a:latin typeface="Arial"/>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spcBef>
                          <a:spcPts val="0"/>
                        </a:spcBef>
                        <a:spcAft>
                          <a:spcPts val="1200"/>
                        </a:spcAft>
                      </a:pPr>
                      <a:r>
                        <a:rPr lang="en-US" sz="1200" kern="100">
                          <a:solidFill>
                            <a:srgbClr val="000000"/>
                          </a:solidFill>
                          <a:effectLst/>
                          <a:highlight>
                            <a:srgbClr val="E2EFD9"/>
                          </a:highlight>
                          <a:latin typeface="+mn-lt"/>
                          <a:ea typeface="Calibri"/>
                          <a:cs typeface="Times New Roman"/>
                        </a:rPr>
                        <a:t>50% tax abatement for </a:t>
                      </a:r>
                      <a:r>
                        <a:rPr lang="en-US" sz="1200" b="1" kern="100">
                          <a:solidFill>
                            <a:srgbClr val="000000"/>
                          </a:solidFill>
                          <a:effectLst/>
                          <a:highlight>
                            <a:srgbClr val="E2EFD9"/>
                          </a:highlight>
                          <a:latin typeface="+mn-lt"/>
                          <a:ea typeface="Calibri"/>
                          <a:cs typeface="Times New Roman"/>
                        </a:rPr>
                        <a:t>one year </a:t>
                      </a:r>
                      <a:r>
                        <a:rPr lang="en-US" sz="1200" kern="100">
                          <a:solidFill>
                            <a:srgbClr val="000000"/>
                          </a:solidFill>
                          <a:effectLst/>
                          <a:highlight>
                            <a:srgbClr val="E2EFD9"/>
                          </a:highlight>
                          <a:latin typeface="+mn-lt"/>
                          <a:ea typeface="Calibri"/>
                          <a:cs typeface="Times New Roman"/>
                        </a:rPr>
                        <a:t>based on the property’s assessed value in the first year succeeding certification</a:t>
                      </a:r>
                      <a:endParaRPr lang="en-US" sz="1200" kern="100">
                        <a:effectLst/>
                        <a:highlight>
                          <a:srgbClr val="E2EFD9"/>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2171831754"/>
                  </a:ext>
                </a:extLst>
              </a:tr>
              <a:tr h="2303282">
                <a:tc>
                  <a:txBody>
                    <a:bodyPr/>
                    <a:lstStyle/>
                    <a:p>
                      <a:pPr marL="71755" marR="71755" algn="ctr">
                        <a:spcBef>
                          <a:spcPts val="0"/>
                        </a:spcBef>
                        <a:spcAft>
                          <a:spcPts val="0"/>
                        </a:spcAft>
                      </a:pPr>
                      <a:r>
                        <a:rPr lang="en-US" sz="1200" b="1" kern="100">
                          <a:solidFill>
                            <a:srgbClr val="FFFFFF"/>
                          </a:solidFill>
                          <a:effectLst/>
                          <a:highlight>
                            <a:srgbClr val="4472C4"/>
                          </a:highlight>
                          <a:latin typeface="+mn-lt"/>
                          <a:ea typeface="Calibri"/>
                          <a:cs typeface="Times New Roman"/>
                        </a:rPr>
                        <a:t>Incentive Pathway 2</a:t>
                      </a:r>
                      <a:endParaRPr lang="en-US" sz="1200" kern="100">
                        <a:effectLst/>
                        <a:highlight>
                          <a:srgbClr val="4472C4"/>
                        </a:highlight>
                        <a:latin typeface="+mn-lt"/>
                        <a:ea typeface="Calibri"/>
                        <a:cs typeface="Times New Roman"/>
                      </a:endParaRPr>
                    </a:p>
                  </a:txBody>
                  <a:tcPr marL="33993" marR="33993"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200" kern="100">
                          <a:solidFill>
                            <a:srgbClr val="000000"/>
                          </a:solidFill>
                          <a:effectLst/>
                          <a:highlight>
                            <a:srgbClr val="D9E2F3"/>
                          </a:highlight>
                          <a:latin typeface="+mn-lt"/>
                          <a:ea typeface="Calibri"/>
                          <a:cs typeface="Times New Roman"/>
                        </a:rPr>
                        <a:t>Gold or higher</a:t>
                      </a:r>
                      <a:endParaRPr lang="en-US" sz="1200" kern="100">
                        <a:effectLst/>
                        <a:highlight>
                          <a:srgbClr val="D9E2F3"/>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200" kern="100">
                          <a:solidFill>
                            <a:srgbClr val="000000"/>
                          </a:solidFill>
                          <a:effectLst/>
                          <a:highlight>
                            <a:srgbClr val="D9E2F3"/>
                          </a:highlight>
                          <a:latin typeface="+mn-lt"/>
                          <a:ea typeface="Calibri"/>
                          <a:cs typeface="Times New Roman"/>
                        </a:rPr>
                        <a:t>3+</a:t>
                      </a:r>
                      <a:endParaRPr lang="en-US" sz="1200" kern="100">
                        <a:effectLst/>
                        <a:highlight>
                          <a:srgbClr val="D9E2F3"/>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200" kern="100">
                          <a:solidFill>
                            <a:srgbClr val="000000"/>
                          </a:solidFill>
                          <a:effectLst/>
                          <a:highlight>
                            <a:srgbClr val="D9E2F3"/>
                          </a:highlight>
                          <a:latin typeface="+mn-lt"/>
                          <a:ea typeface="Calibri"/>
                          <a:cs typeface="Times New Roman"/>
                        </a:rPr>
                        <a:t>Earthcraft Light Commercial (ECLC) Gold</a:t>
                      </a:r>
                      <a:endParaRPr lang="en-US" sz="1200" kern="100">
                        <a:effectLst/>
                        <a:highlight>
                          <a:srgbClr val="D9E2F3"/>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200" kern="100">
                          <a:solidFill>
                            <a:srgbClr val="000000"/>
                          </a:solidFill>
                          <a:effectLst/>
                          <a:highlight>
                            <a:srgbClr val="D9E2F3"/>
                          </a:highlight>
                          <a:latin typeface="+mn-lt"/>
                          <a:ea typeface="Calibri"/>
                          <a:cs typeface="Times New Roman"/>
                        </a:rPr>
                        <a:t>Certification Plus</a:t>
                      </a:r>
                      <a:endParaRPr lang="en-US" sz="1200" kern="100">
                        <a:effectLst/>
                        <a:highlight>
                          <a:srgbClr val="D9E2F3"/>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1200" b="1" kern="100">
                          <a:solidFill>
                            <a:srgbClr val="000000"/>
                          </a:solidFill>
                          <a:effectLst/>
                          <a:highlight>
                            <a:srgbClr val="D9E2F3"/>
                          </a:highlight>
                          <a:latin typeface="+mn-lt"/>
                          <a:ea typeface="Calibri"/>
                          <a:cs typeface="Times New Roman"/>
                        </a:rPr>
                        <a:t>30% reduction in actual annual energy performance</a:t>
                      </a:r>
                      <a:r>
                        <a:rPr lang="en-US" sz="1200" kern="100">
                          <a:solidFill>
                            <a:srgbClr val="000000"/>
                          </a:solidFill>
                          <a:effectLst/>
                          <a:highlight>
                            <a:srgbClr val="D9E2F3"/>
                          </a:highlight>
                          <a:latin typeface="+mn-lt"/>
                          <a:ea typeface="Calibri"/>
                          <a:cs typeface="Times New Roman"/>
                        </a:rPr>
                        <a:t> over a median building of the same use type demonstrated </a:t>
                      </a:r>
                      <a:r>
                        <a:rPr lang="en-US" sz="1200" kern="100">
                          <a:solidFill>
                            <a:srgbClr val="000000"/>
                          </a:solidFill>
                          <a:effectLst/>
                          <a:highlight>
                            <a:srgbClr val="D9E2F3"/>
                          </a:highlight>
                          <a:latin typeface="+mn-lt"/>
                          <a:ea typeface="Calibri"/>
                          <a:cs typeface="Calibri"/>
                        </a:rPr>
                        <a:t>within the first ten years after receipt of their Master Certificate of Occupancy</a:t>
                      </a:r>
                      <a:endParaRPr lang="en-US" sz="1200" kern="100">
                        <a:effectLst/>
                        <a:highlight>
                          <a:srgbClr val="D9E2F3"/>
                        </a:highlight>
                        <a:latin typeface="+mn-lt"/>
                        <a:ea typeface="Calibri"/>
                        <a:cs typeface="Calibri"/>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spcBef>
                          <a:spcPts val="1200"/>
                        </a:spcBef>
                        <a:spcAft>
                          <a:spcPts val="1200"/>
                        </a:spcAft>
                      </a:pPr>
                      <a:r>
                        <a:rPr lang="en-US" sz="1200" kern="100">
                          <a:solidFill>
                            <a:srgbClr val="000000"/>
                          </a:solidFill>
                          <a:effectLst/>
                          <a:highlight>
                            <a:srgbClr val="D9E2F3"/>
                          </a:highlight>
                          <a:latin typeface="+mn-lt"/>
                          <a:ea typeface="Calibri"/>
                          <a:cs typeface="Times New Roman"/>
                        </a:rPr>
                        <a:t>All developments participating in incentive pathway two must agree to </a:t>
                      </a:r>
                      <a:r>
                        <a:rPr lang="en-US" sz="1200" b="1" kern="100">
                          <a:solidFill>
                            <a:srgbClr val="000000"/>
                          </a:solidFill>
                          <a:effectLst/>
                          <a:highlight>
                            <a:srgbClr val="D9E2F3"/>
                          </a:highlight>
                          <a:latin typeface="+mn-lt"/>
                          <a:ea typeface="Calibri"/>
                          <a:cs typeface="Times New Roman"/>
                        </a:rPr>
                        <a:t>benchmark</a:t>
                      </a:r>
                      <a:r>
                        <a:rPr lang="en-US" sz="1200" kern="100">
                          <a:solidFill>
                            <a:srgbClr val="000000"/>
                          </a:solidFill>
                          <a:effectLst/>
                          <a:highlight>
                            <a:srgbClr val="D9E2F3"/>
                          </a:highlight>
                          <a:latin typeface="+mn-lt"/>
                          <a:ea typeface="Calibri"/>
                          <a:cs typeface="Times New Roman"/>
                        </a:rPr>
                        <a:t> their</a:t>
                      </a:r>
                      <a:r>
                        <a:rPr lang="en-US" sz="1200" b="1" kern="100">
                          <a:solidFill>
                            <a:srgbClr val="000000"/>
                          </a:solidFill>
                          <a:effectLst/>
                          <a:highlight>
                            <a:srgbClr val="D9E2F3"/>
                          </a:highlight>
                          <a:latin typeface="+mn-lt"/>
                          <a:ea typeface="Calibri"/>
                          <a:cs typeface="Times New Roman"/>
                        </a:rPr>
                        <a:t> buildings in </a:t>
                      </a:r>
                      <a:r>
                        <a:rPr lang="en-US" sz="1200" b="1" u="sng" kern="100">
                          <a:solidFill>
                            <a:srgbClr val="000000"/>
                          </a:solidFill>
                          <a:effectLst/>
                          <a:highlight>
                            <a:srgbClr val="D9E2F3"/>
                          </a:highlight>
                          <a:latin typeface="+mn-lt"/>
                          <a:ea typeface="Calibri"/>
                          <a:cs typeface="Times New Roman"/>
                          <a:hlinkClick r:id="rId3"/>
                        </a:rPr>
                        <a:t>ENERGY STAR Portfolio Manager</a:t>
                      </a:r>
                      <a:r>
                        <a:rPr lang="en-US" sz="1200" b="1" kern="100">
                          <a:solidFill>
                            <a:srgbClr val="000000"/>
                          </a:solidFill>
                          <a:effectLst/>
                          <a:highlight>
                            <a:srgbClr val="D9E2F3"/>
                          </a:highlight>
                          <a:latin typeface="+mn-lt"/>
                          <a:ea typeface="Calibri"/>
                          <a:cs typeface="Times New Roman"/>
                        </a:rPr>
                        <a:t>. </a:t>
                      </a:r>
                    </a:p>
                    <a:p>
                      <a:pPr marL="0" marR="0">
                        <a:spcBef>
                          <a:spcPts val="1200"/>
                        </a:spcBef>
                        <a:spcAft>
                          <a:spcPts val="1200"/>
                        </a:spcAft>
                      </a:pPr>
                      <a:r>
                        <a:rPr lang="en-US" sz="1200" kern="100">
                          <a:solidFill>
                            <a:srgbClr val="000000"/>
                          </a:solidFill>
                          <a:effectLst/>
                          <a:highlight>
                            <a:srgbClr val="D9E2F3"/>
                          </a:highlight>
                          <a:latin typeface="+mn-lt"/>
                          <a:ea typeface="Calibri"/>
                          <a:cs typeface="Times New Roman"/>
                        </a:rPr>
                        <a:t>Whole-building energy data (electricity, natural gas, and other fuels) must be logged in accordance with an annual reporting date.</a:t>
                      </a:r>
                      <a:endParaRPr lang="en-US" sz="1200" kern="100">
                        <a:effectLst/>
                        <a:highlight>
                          <a:srgbClr val="D9E2F3"/>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0" marR="0">
                        <a:spcBef>
                          <a:spcPts val="0"/>
                        </a:spcBef>
                        <a:spcAft>
                          <a:spcPts val="1200"/>
                        </a:spcAft>
                      </a:pPr>
                      <a:r>
                        <a:rPr lang="en-US" sz="1200" kern="100">
                          <a:solidFill>
                            <a:srgbClr val="000000"/>
                          </a:solidFill>
                          <a:effectLst/>
                          <a:highlight>
                            <a:srgbClr val="E2EFD9"/>
                          </a:highlight>
                          <a:latin typeface="+mn-lt"/>
                          <a:ea typeface="Calibri"/>
                          <a:cs typeface="Times New Roman"/>
                        </a:rPr>
                        <a:t>50% tax abatement for up </a:t>
                      </a:r>
                      <a:r>
                        <a:rPr lang="en-US" sz="1200" b="1" kern="100">
                          <a:solidFill>
                            <a:srgbClr val="000000"/>
                          </a:solidFill>
                          <a:effectLst/>
                          <a:highlight>
                            <a:srgbClr val="E2EFD9"/>
                          </a:highlight>
                          <a:latin typeface="+mn-lt"/>
                          <a:ea typeface="Calibri"/>
                          <a:cs typeface="Times New Roman"/>
                        </a:rPr>
                        <a:t>to two additional years, </a:t>
                      </a:r>
                      <a:r>
                        <a:rPr lang="en-US" sz="1200" kern="100">
                          <a:solidFill>
                            <a:srgbClr val="000000"/>
                          </a:solidFill>
                          <a:effectLst/>
                          <a:highlight>
                            <a:srgbClr val="E2EFD9"/>
                          </a:highlight>
                          <a:latin typeface="+mn-lt"/>
                          <a:ea typeface="Calibri"/>
                          <a:cs typeface="Times New Roman"/>
                        </a:rPr>
                        <a:t>based on annual review by the City of Fairfax and verification of the property’s ENERGY STAR score by an ENERGY STAR Licensed Professional</a:t>
                      </a:r>
                      <a:endParaRPr lang="en-US" sz="1200" kern="100">
                        <a:effectLst/>
                        <a:highlight>
                          <a:srgbClr val="E2EFD9"/>
                        </a:highlight>
                        <a:latin typeface="+mn-lt"/>
                        <a:ea typeface="Calibri"/>
                        <a:cs typeface="Times New Roman"/>
                      </a:endParaRPr>
                    </a:p>
                  </a:txBody>
                  <a:tcPr marL="33993" marR="3399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val="3585620363"/>
                  </a:ext>
                </a:extLst>
              </a:tr>
            </a:tbl>
          </a:graphicData>
        </a:graphic>
      </p:graphicFrame>
      <p:sp>
        <p:nvSpPr>
          <p:cNvPr id="9" name="Rectangle 4">
            <a:extLst>
              <a:ext uri="{FF2B5EF4-FFF2-40B4-BE49-F238E27FC236}">
                <a16:creationId xmlns:a16="http://schemas.microsoft.com/office/drawing/2014/main" id="{AE2B61E4-2262-4A41-E7F7-090B98CBD12B}"/>
              </a:ext>
            </a:extLst>
          </p:cNvPr>
          <p:cNvSpPr>
            <a:spLocks noChangeArrowheads="1"/>
          </p:cNvSpPr>
          <p:nvPr/>
        </p:nvSpPr>
        <p:spPr bwMode="auto">
          <a:xfrm>
            <a:off x="3851275" y="1127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6584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788-9BDF-863C-33F5-FFDBC71E99C2}"/>
              </a:ext>
            </a:extLst>
          </p:cNvPr>
          <p:cNvSpPr>
            <a:spLocks noGrp="1"/>
          </p:cNvSpPr>
          <p:nvPr>
            <p:ph type="title"/>
          </p:nvPr>
        </p:nvSpPr>
        <p:spPr>
          <a:xfrm>
            <a:off x="268840" y="414213"/>
            <a:ext cx="11923160" cy="725118"/>
          </a:xfrm>
        </p:spPr>
        <p:txBody>
          <a:bodyPr/>
          <a:lstStyle/>
          <a:p>
            <a:r>
              <a:rPr lang="en-US">
                <a:latin typeface="Arial"/>
                <a:cs typeface="Arial"/>
              </a:rPr>
              <a:t>Green Building Tax Abatement Program Research</a:t>
            </a:r>
          </a:p>
        </p:txBody>
      </p:sp>
      <p:sp>
        <p:nvSpPr>
          <p:cNvPr id="10" name="TextBox 9">
            <a:extLst>
              <a:ext uri="{FF2B5EF4-FFF2-40B4-BE49-F238E27FC236}">
                <a16:creationId xmlns:a16="http://schemas.microsoft.com/office/drawing/2014/main" id="{BBEB27A2-6682-28F1-E562-A655AF25C2F9}"/>
              </a:ext>
            </a:extLst>
          </p:cNvPr>
          <p:cNvSpPr txBox="1"/>
          <p:nvPr/>
        </p:nvSpPr>
        <p:spPr>
          <a:xfrm>
            <a:off x="499153" y="1336119"/>
            <a:ext cx="11193693" cy="4339650"/>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US" sz="2400"/>
              <a:t>To estimate the impacts of green building real estate tax abatement as a percentage of tax-assessed real estate value in the City of Fairfax, Cadmus performed the following steps.  </a:t>
            </a:r>
          </a:p>
          <a:p>
            <a:pPr marL="914400" lvl="1" indent="-457200">
              <a:spcAft>
                <a:spcPts val="1200"/>
              </a:spcAft>
              <a:buFont typeface="+mj-lt"/>
              <a:buAutoNum type="arabicPeriod"/>
            </a:pPr>
            <a:r>
              <a:rPr lang="en-US" sz="2200"/>
              <a:t>Found the current assessed value of recently built commercial properties through public records. </a:t>
            </a:r>
          </a:p>
          <a:p>
            <a:pPr marL="914400" lvl="1" indent="-457200">
              <a:spcAft>
                <a:spcPts val="1200"/>
              </a:spcAft>
              <a:buFont typeface="+mj-lt"/>
              <a:buAutoNum type="arabicPeriod"/>
            </a:pPr>
            <a:r>
              <a:rPr lang="en-US" sz="2200"/>
              <a:t>Applied the City of Fairfax’s commercial tax rate to each targeted development. </a:t>
            </a:r>
          </a:p>
          <a:p>
            <a:pPr marL="914400" lvl="1" indent="-457200">
              <a:spcAft>
                <a:spcPts val="1200"/>
              </a:spcAft>
              <a:buFont typeface="+mj-lt"/>
              <a:buAutoNum type="arabicPeriod"/>
            </a:pPr>
            <a:r>
              <a:rPr lang="en-US" sz="2200"/>
              <a:t>Determined various scenarios and timeframes for possible tax abatement. </a:t>
            </a:r>
          </a:p>
          <a:p>
            <a:pPr marL="914400" lvl="1" indent="-457200">
              <a:spcAft>
                <a:spcPts val="1200"/>
              </a:spcAft>
              <a:buFont typeface="+mj-lt"/>
              <a:buAutoNum type="arabicPeriod"/>
            </a:pPr>
            <a:r>
              <a:rPr lang="en-US" sz="2200"/>
              <a:t>Forecasted the number of developments in the permit pipeline that would pursue green building certifications and therefore be eligible for tax abatement. </a:t>
            </a:r>
          </a:p>
          <a:p>
            <a:pPr marL="914400" lvl="1" indent="-457200">
              <a:spcAft>
                <a:spcPts val="1200"/>
              </a:spcAft>
              <a:buFont typeface="+mj-lt"/>
              <a:buAutoNum type="arabicPeriod"/>
            </a:pPr>
            <a:r>
              <a:rPr lang="en-US" sz="2200"/>
              <a:t>Assembled a chart of budget scenarios for the City of Fairfax to consider. </a:t>
            </a:r>
          </a:p>
        </p:txBody>
      </p:sp>
    </p:spTree>
    <p:extLst>
      <p:ext uri="{BB962C8B-B14F-4D97-AF65-F5344CB8AC3E}">
        <p14:creationId xmlns:p14="http://schemas.microsoft.com/office/powerpoint/2010/main" val="1577061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026EF-DCDF-D7AC-B5E2-276BE3ACA377}"/>
              </a:ext>
            </a:extLst>
          </p:cNvPr>
          <p:cNvSpPr>
            <a:spLocks noGrp="1"/>
          </p:cNvSpPr>
          <p:nvPr>
            <p:ph type="title"/>
          </p:nvPr>
        </p:nvSpPr>
        <p:spPr>
          <a:xfrm>
            <a:off x="457201" y="771503"/>
            <a:ext cx="4943046" cy="725118"/>
          </a:xfrm>
        </p:spPr>
        <p:txBody>
          <a:bodyPr/>
          <a:lstStyle/>
          <a:p>
            <a:r>
              <a:rPr lang="en-US"/>
              <a:t>Tax Abatement Research</a:t>
            </a:r>
          </a:p>
        </p:txBody>
      </p:sp>
      <p:sp>
        <p:nvSpPr>
          <p:cNvPr id="3" name="TextBox 2">
            <a:extLst>
              <a:ext uri="{FF2B5EF4-FFF2-40B4-BE49-F238E27FC236}">
                <a16:creationId xmlns:a16="http://schemas.microsoft.com/office/drawing/2014/main" id="{3A609648-3041-9098-F747-BEB962215B2F}"/>
              </a:ext>
            </a:extLst>
          </p:cNvPr>
          <p:cNvSpPr txBox="1"/>
          <p:nvPr/>
        </p:nvSpPr>
        <p:spPr>
          <a:xfrm>
            <a:off x="457200" y="1496621"/>
            <a:ext cx="7430277" cy="406400"/>
          </a:xfrm>
          <a:prstGeom prst="rect">
            <a:avLst/>
          </a:prstGeom>
        </p:spPr>
        <p:txBody>
          <a:bodyPr vert="horz" wrap="square" lIns="91440" tIns="45720" rIns="91440" bIns="45720" rtlCol="0">
            <a:noAutofit/>
          </a:bodyPr>
          <a:lstStyle/>
          <a:p>
            <a:pPr algn="l"/>
            <a:r>
              <a:rPr lang="en-US" cap="all" spc="200">
                <a:solidFill>
                  <a:schemeClr val="accent4"/>
                </a:solidFill>
              </a:rPr>
              <a:t>FINDINGS</a:t>
            </a:r>
          </a:p>
        </p:txBody>
      </p:sp>
      <p:sp>
        <p:nvSpPr>
          <p:cNvPr id="12" name="TextBox 11">
            <a:extLst>
              <a:ext uri="{FF2B5EF4-FFF2-40B4-BE49-F238E27FC236}">
                <a16:creationId xmlns:a16="http://schemas.microsoft.com/office/drawing/2014/main" id="{C568FC12-7546-FAFC-12F6-A7888F79FB4C}"/>
              </a:ext>
            </a:extLst>
          </p:cNvPr>
          <p:cNvSpPr txBox="1"/>
          <p:nvPr/>
        </p:nvSpPr>
        <p:spPr>
          <a:xfrm>
            <a:off x="731127" y="2322386"/>
            <a:ext cx="3993274" cy="2211311"/>
          </a:xfrm>
          <a:prstGeom prst="rect">
            <a:avLst/>
          </a:prstGeom>
          <a:noFill/>
        </p:spPr>
        <p:txBody>
          <a:bodyPr wrap="square">
            <a:spAutoFit/>
          </a:bodyPr>
          <a:lstStyle/>
          <a:p>
            <a:pPr marL="0" marR="0">
              <a:lnSpc>
                <a:spcPct val="116000"/>
              </a:lnSpc>
              <a:spcBef>
                <a:spcPts val="0"/>
              </a:spcBef>
              <a:spcAft>
                <a:spcPts val="1200"/>
              </a:spcAft>
            </a:pPr>
            <a:r>
              <a:rPr lang="en-US" sz="1500" kern="100">
                <a:effectLst/>
                <a:ea typeface="Calibri" panose="020F0502020204030204" pitchFamily="34" charset="0"/>
                <a:cs typeface="Times New Roman" panose="02020603050405020304" pitchFamily="18" charset="0"/>
              </a:rPr>
              <a:t>The following table considers the proposed tax abatement scenarios—</a:t>
            </a:r>
            <a:r>
              <a:rPr lang="en-US" sz="1500" b="1" kern="100">
                <a:effectLst/>
                <a:ea typeface="Calibri" panose="020F0502020204030204" pitchFamily="34" charset="0"/>
                <a:cs typeface="Times New Roman" panose="02020603050405020304" pitchFamily="18" charset="0"/>
              </a:rPr>
              <a:t>25% tax abatement for one year, 50% tax abatement for one year</a:t>
            </a:r>
            <a:r>
              <a:rPr lang="en-US" sz="1500" kern="100">
                <a:effectLst/>
                <a:ea typeface="Calibri" panose="020F0502020204030204" pitchFamily="34" charset="0"/>
                <a:cs typeface="Times New Roman" panose="02020603050405020304" pitchFamily="18" charset="0"/>
              </a:rPr>
              <a:t> or </a:t>
            </a:r>
            <a:r>
              <a:rPr lang="en-US" sz="1500" b="1" kern="100">
                <a:effectLst/>
                <a:ea typeface="Calibri" panose="020F0502020204030204" pitchFamily="34" charset="0"/>
                <a:cs typeface="Times New Roman" panose="02020603050405020304" pitchFamily="18" charset="0"/>
              </a:rPr>
              <a:t>50% tax abatement for three years</a:t>
            </a:r>
            <a:r>
              <a:rPr lang="en-US" sz="1500" kern="100">
                <a:effectLst/>
                <a:ea typeface="Calibri" panose="020F0502020204030204" pitchFamily="34" charset="0"/>
                <a:cs typeface="Times New Roman" panose="02020603050405020304" pitchFamily="18" charset="0"/>
              </a:rPr>
              <a:t>—in the context of the sampling of commercial mixed-use development projects from 2019-2024 in the City of Fairfax.</a:t>
            </a:r>
            <a:endParaRPr lang="en-US" sz="1500">
              <a:effectLst/>
              <a:ea typeface="Times New Roman" panose="02020603050405020304" pitchFamily="18"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090B1E87-2B7B-04B4-7D76-819A0BDA84A4}"/>
              </a:ext>
            </a:extLst>
          </p:cNvPr>
          <p:cNvGraphicFramePr>
            <a:graphicFrameLocks noChangeAspect="1"/>
          </p:cNvGraphicFramePr>
          <p:nvPr>
            <p:extLst>
              <p:ext uri="{D42A27DB-BD31-4B8C-83A1-F6EECF244321}">
                <p14:modId xmlns:p14="http://schemas.microsoft.com/office/powerpoint/2010/main" val="1428486022"/>
              </p:ext>
            </p:extLst>
          </p:nvPr>
        </p:nvGraphicFramePr>
        <p:xfrm>
          <a:off x="5807605" y="285872"/>
          <a:ext cx="5824008" cy="6286255"/>
        </p:xfrm>
        <a:graphic>
          <a:graphicData uri="http://schemas.openxmlformats.org/presentationml/2006/ole">
            <mc:AlternateContent xmlns:mc="http://schemas.openxmlformats.org/markup-compatibility/2006">
              <mc:Choice xmlns:v="urn:schemas-microsoft-com:vml" Requires="v">
                <p:oleObj name="Document" r:id="rId3" imgW="5940848" imgH="6677480" progId="Word.Document.12">
                  <p:embed/>
                </p:oleObj>
              </mc:Choice>
              <mc:Fallback>
                <p:oleObj name="Document" r:id="rId3" imgW="5940848" imgH="6677480" progId="Word.Document.12">
                  <p:embed/>
                  <p:pic>
                    <p:nvPicPr>
                      <p:cNvPr id="6" name="Object 5">
                        <a:extLst>
                          <a:ext uri="{FF2B5EF4-FFF2-40B4-BE49-F238E27FC236}">
                            <a16:creationId xmlns:a16="http://schemas.microsoft.com/office/drawing/2014/main" id="{090B1E87-2B7B-04B4-7D76-819A0BDA84A4}"/>
                          </a:ext>
                        </a:extLst>
                      </p:cNvPr>
                      <p:cNvPicPr/>
                      <p:nvPr/>
                    </p:nvPicPr>
                    <p:blipFill>
                      <a:blip r:embed="rId4"/>
                      <a:stretch>
                        <a:fillRect/>
                      </a:stretch>
                    </p:blipFill>
                    <p:spPr>
                      <a:xfrm>
                        <a:off x="5807605" y="285872"/>
                        <a:ext cx="5824008" cy="6286255"/>
                      </a:xfrm>
                      <a:prstGeom prst="rect">
                        <a:avLst/>
                      </a:prstGeom>
                    </p:spPr>
                  </p:pic>
                </p:oleObj>
              </mc:Fallback>
            </mc:AlternateContent>
          </a:graphicData>
        </a:graphic>
      </p:graphicFrame>
      <p:sp>
        <p:nvSpPr>
          <p:cNvPr id="10" name="Oval 9">
            <a:extLst>
              <a:ext uri="{FF2B5EF4-FFF2-40B4-BE49-F238E27FC236}">
                <a16:creationId xmlns:a16="http://schemas.microsoft.com/office/drawing/2014/main" id="{4FDB71E4-E959-B5DA-A07B-AF2559599D70}"/>
              </a:ext>
            </a:extLst>
          </p:cNvPr>
          <p:cNvSpPr/>
          <p:nvPr/>
        </p:nvSpPr>
        <p:spPr>
          <a:xfrm>
            <a:off x="5213064" y="5981169"/>
            <a:ext cx="7013089" cy="4836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5773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2A9E-D81A-4469-9258-0E5152C157E9}"/>
              </a:ext>
            </a:extLst>
          </p:cNvPr>
          <p:cNvSpPr>
            <a:spLocks noGrp="1"/>
          </p:cNvSpPr>
          <p:nvPr>
            <p:ph type="title"/>
          </p:nvPr>
        </p:nvSpPr>
        <p:spPr>
          <a:xfrm>
            <a:off x="113763" y="5364"/>
            <a:ext cx="11277599" cy="725118"/>
          </a:xfrm>
        </p:spPr>
        <p:txBody>
          <a:bodyPr/>
          <a:lstStyle/>
          <a:p>
            <a:r>
              <a:rPr lang="en-US"/>
              <a:t>Policy Development Timeline</a:t>
            </a:r>
          </a:p>
        </p:txBody>
      </p:sp>
      <p:sp>
        <p:nvSpPr>
          <p:cNvPr id="5" name="Rectangle 4">
            <a:extLst>
              <a:ext uri="{FF2B5EF4-FFF2-40B4-BE49-F238E27FC236}">
                <a16:creationId xmlns:a16="http://schemas.microsoft.com/office/drawing/2014/main" id="{19710499-33F0-4CF8-9AA8-43A16A3E288D}"/>
              </a:ext>
            </a:extLst>
          </p:cNvPr>
          <p:cNvSpPr/>
          <p:nvPr/>
        </p:nvSpPr>
        <p:spPr>
          <a:xfrm>
            <a:off x="519409" y="4922851"/>
            <a:ext cx="1779472" cy="881780"/>
          </a:xfrm>
          <a:prstGeom prst="rect">
            <a:avLst/>
          </a:prstGeom>
        </p:spPr>
        <p:txBody>
          <a:bodyPr wrap="square">
            <a:spAutoFit/>
          </a:bodyPr>
          <a:lstStyle/>
          <a:p>
            <a:pPr>
              <a:lnSpc>
                <a:spcPct val="95000"/>
              </a:lnSpc>
              <a:spcBef>
                <a:spcPts val="300"/>
              </a:spcBef>
              <a:spcAft>
                <a:spcPts val="300"/>
              </a:spcAft>
            </a:pPr>
            <a:r>
              <a:rPr lang="en-US">
                <a:solidFill>
                  <a:schemeClr val="accent2"/>
                </a:solidFill>
              </a:rPr>
              <a:t>GBP Advisory Committee Development</a:t>
            </a:r>
          </a:p>
        </p:txBody>
      </p:sp>
      <p:sp>
        <p:nvSpPr>
          <p:cNvPr id="8" name="Rectangle 7">
            <a:extLst>
              <a:ext uri="{FF2B5EF4-FFF2-40B4-BE49-F238E27FC236}">
                <a16:creationId xmlns:a16="http://schemas.microsoft.com/office/drawing/2014/main" id="{A0C163FD-C106-40E7-B390-44EB7F139298}"/>
              </a:ext>
            </a:extLst>
          </p:cNvPr>
          <p:cNvSpPr/>
          <p:nvPr/>
        </p:nvSpPr>
        <p:spPr>
          <a:xfrm>
            <a:off x="1508415" y="2198088"/>
            <a:ext cx="1865563" cy="618631"/>
          </a:xfrm>
          <a:prstGeom prst="rect">
            <a:avLst/>
          </a:prstGeom>
        </p:spPr>
        <p:txBody>
          <a:bodyPr wrap="square">
            <a:spAutoFit/>
          </a:bodyPr>
          <a:lstStyle/>
          <a:p>
            <a:pPr>
              <a:lnSpc>
                <a:spcPct val="95000"/>
              </a:lnSpc>
              <a:spcBef>
                <a:spcPts val="300"/>
              </a:spcBef>
              <a:spcAft>
                <a:spcPts val="300"/>
              </a:spcAft>
            </a:pPr>
            <a:r>
              <a:rPr lang="en-US">
                <a:solidFill>
                  <a:schemeClr val="accent2"/>
                </a:solidFill>
              </a:rPr>
              <a:t>Literature Review</a:t>
            </a:r>
          </a:p>
        </p:txBody>
      </p:sp>
      <p:sp>
        <p:nvSpPr>
          <p:cNvPr id="12" name="Rectangle 11">
            <a:extLst>
              <a:ext uri="{FF2B5EF4-FFF2-40B4-BE49-F238E27FC236}">
                <a16:creationId xmlns:a16="http://schemas.microsoft.com/office/drawing/2014/main" id="{261EF0B0-BE87-4431-8F32-B22672C7239D}"/>
              </a:ext>
            </a:extLst>
          </p:cNvPr>
          <p:cNvSpPr/>
          <p:nvPr/>
        </p:nvSpPr>
        <p:spPr>
          <a:xfrm>
            <a:off x="527995" y="3416826"/>
            <a:ext cx="1084038" cy="677108"/>
          </a:xfrm>
          <a:prstGeom prst="rect">
            <a:avLst/>
          </a:prstGeom>
        </p:spPr>
        <p:txBody>
          <a:bodyPr wrap="square">
            <a:spAutoFit/>
          </a:bodyPr>
          <a:lstStyle/>
          <a:p>
            <a:pPr>
              <a:lnSpc>
                <a:spcPct val="95000"/>
              </a:lnSpc>
              <a:spcBef>
                <a:spcPts val="300"/>
              </a:spcBef>
              <a:spcAft>
                <a:spcPts val="300"/>
              </a:spcAft>
            </a:pPr>
            <a:r>
              <a:rPr lang="en-US" sz="2000">
                <a:solidFill>
                  <a:schemeClr val="bg1"/>
                </a:solidFill>
              </a:rPr>
              <a:t>Aug 2023</a:t>
            </a:r>
          </a:p>
        </p:txBody>
      </p:sp>
      <p:sp>
        <p:nvSpPr>
          <p:cNvPr id="13" name="Rectangle 12">
            <a:extLst>
              <a:ext uri="{FF2B5EF4-FFF2-40B4-BE49-F238E27FC236}">
                <a16:creationId xmlns:a16="http://schemas.microsoft.com/office/drawing/2014/main" id="{769EC9E9-059B-4DE3-89C8-51609540C22F}"/>
              </a:ext>
            </a:extLst>
          </p:cNvPr>
          <p:cNvSpPr/>
          <p:nvPr/>
        </p:nvSpPr>
        <p:spPr>
          <a:xfrm>
            <a:off x="1491436" y="3413429"/>
            <a:ext cx="1035066" cy="677108"/>
          </a:xfrm>
          <a:prstGeom prst="rect">
            <a:avLst/>
          </a:prstGeom>
        </p:spPr>
        <p:txBody>
          <a:bodyPr wrap="square">
            <a:spAutoFit/>
          </a:bodyPr>
          <a:lstStyle/>
          <a:p>
            <a:pPr>
              <a:lnSpc>
                <a:spcPct val="95000"/>
              </a:lnSpc>
              <a:spcBef>
                <a:spcPts val="300"/>
              </a:spcBef>
              <a:spcAft>
                <a:spcPts val="300"/>
              </a:spcAft>
            </a:pPr>
            <a:r>
              <a:rPr lang="en-US" sz="2000">
                <a:solidFill>
                  <a:schemeClr val="bg1"/>
                </a:solidFill>
              </a:rPr>
              <a:t>Oct 2023</a:t>
            </a:r>
          </a:p>
        </p:txBody>
      </p:sp>
      <p:cxnSp>
        <p:nvCxnSpPr>
          <p:cNvPr id="15" name="Straight Connector 14">
            <a:extLst>
              <a:ext uri="{FF2B5EF4-FFF2-40B4-BE49-F238E27FC236}">
                <a16:creationId xmlns:a16="http://schemas.microsoft.com/office/drawing/2014/main" id="{44B30EA2-B5B8-4AD1-8365-27A255DD8849}"/>
              </a:ext>
            </a:extLst>
          </p:cNvPr>
          <p:cNvCxnSpPr>
            <a:cxnSpLocks/>
          </p:cNvCxnSpPr>
          <p:nvPr/>
        </p:nvCxnSpPr>
        <p:spPr>
          <a:xfrm>
            <a:off x="519408" y="3729603"/>
            <a:ext cx="0" cy="138755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82B4D2-C456-41FE-85A7-A2E6E29D36C7}"/>
              </a:ext>
            </a:extLst>
          </p:cNvPr>
          <p:cNvCxnSpPr>
            <a:cxnSpLocks/>
          </p:cNvCxnSpPr>
          <p:nvPr/>
        </p:nvCxnSpPr>
        <p:spPr>
          <a:xfrm>
            <a:off x="1491436" y="2649521"/>
            <a:ext cx="0" cy="135137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63DF779-E491-E451-CD17-E30A24427E04}"/>
              </a:ext>
            </a:extLst>
          </p:cNvPr>
          <p:cNvSpPr/>
          <p:nvPr/>
        </p:nvSpPr>
        <p:spPr>
          <a:xfrm>
            <a:off x="2463877" y="3429000"/>
            <a:ext cx="955402" cy="677108"/>
          </a:xfrm>
          <a:prstGeom prst="rect">
            <a:avLst/>
          </a:prstGeom>
        </p:spPr>
        <p:txBody>
          <a:bodyPr wrap="square">
            <a:spAutoFit/>
          </a:bodyPr>
          <a:lstStyle/>
          <a:p>
            <a:pPr>
              <a:lnSpc>
                <a:spcPct val="95000"/>
              </a:lnSpc>
              <a:spcBef>
                <a:spcPts val="300"/>
              </a:spcBef>
              <a:spcAft>
                <a:spcPts val="300"/>
              </a:spcAft>
            </a:pPr>
            <a:r>
              <a:rPr lang="en-US" sz="2000">
                <a:solidFill>
                  <a:schemeClr val="bg1"/>
                </a:solidFill>
              </a:rPr>
              <a:t>Jan 2024</a:t>
            </a:r>
          </a:p>
        </p:txBody>
      </p:sp>
      <p:sp>
        <p:nvSpPr>
          <p:cNvPr id="21" name="Rectangle 20">
            <a:extLst>
              <a:ext uri="{FF2B5EF4-FFF2-40B4-BE49-F238E27FC236}">
                <a16:creationId xmlns:a16="http://schemas.microsoft.com/office/drawing/2014/main" id="{6A79AEAB-7AF1-5BEC-8ABC-67A1E740D5F0}"/>
              </a:ext>
            </a:extLst>
          </p:cNvPr>
          <p:cNvSpPr/>
          <p:nvPr/>
        </p:nvSpPr>
        <p:spPr>
          <a:xfrm>
            <a:off x="2484693" y="4831164"/>
            <a:ext cx="1382210" cy="881780"/>
          </a:xfrm>
          <a:prstGeom prst="rect">
            <a:avLst/>
          </a:prstGeom>
        </p:spPr>
        <p:txBody>
          <a:bodyPr wrap="square">
            <a:spAutoFit/>
          </a:bodyPr>
          <a:lstStyle/>
          <a:p>
            <a:pPr>
              <a:lnSpc>
                <a:spcPct val="95000"/>
              </a:lnSpc>
              <a:spcBef>
                <a:spcPts val="300"/>
              </a:spcBef>
              <a:spcAft>
                <a:spcPts val="300"/>
              </a:spcAft>
            </a:pPr>
            <a:r>
              <a:rPr lang="en-US">
                <a:solidFill>
                  <a:schemeClr val="accent2"/>
                </a:solidFill>
              </a:rPr>
              <a:t>Initial List of Policy Measures</a:t>
            </a:r>
            <a:endParaRPr lang="en-US">
              <a:solidFill>
                <a:schemeClr val="tx2"/>
              </a:solidFill>
            </a:endParaRPr>
          </a:p>
        </p:txBody>
      </p:sp>
      <p:cxnSp>
        <p:nvCxnSpPr>
          <p:cNvPr id="22" name="Straight Connector 21">
            <a:extLst>
              <a:ext uri="{FF2B5EF4-FFF2-40B4-BE49-F238E27FC236}">
                <a16:creationId xmlns:a16="http://schemas.microsoft.com/office/drawing/2014/main" id="{516FDDBE-5B8F-7C24-5FE3-B487F583D082}"/>
              </a:ext>
            </a:extLst>
          </p:cNvPr>
          <p:cNvCxnSpPr>
            <a:cxnSpLocks/>
          </p:cNvCxnSpPr>
          <p:nvPr/>
        </p:nvCxnSpPr>
        <p:spPr>
          <a:xfrm>
            <a:off x="2453838" y="3722658"/>
            <a:ext cx="0" cy="141591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3568CD8-9CAE-CB6E-7BB1-486FDC7C0BA0}"/>
              </a:ext>
            </a:extLst>
          </p:cNvPr>
          <p:cNvSpPr/>
          <p:nvPr/>
        </p:nvSpPr>
        <p:spPr>
          <a:xfrm>
            <a:off x="6021430" y="3408423"/>
            <a:ext cx="909582" cy="677108"/>
          </a:xfrm>
          <a:prstGeom prst="rect">
            <a:avLst/>
          </a:prstGeom>
        </p:spPr>
        <p:txBody>
          <a:bodyPr wrap="square">
            <a:spAutoFit/>
          </a:bodyPr>
          <a:lstStyle/>
          <a:p>
            <a:pPr>
              <a:lnSpc>
                <a:spcPct val="95000"/>
              </a:lnSpc>
              <a:spcBef>
                <a:spcPts val="300"/>
              </a:spcBef>
              <a:spcAft>
                <a:spcPts val="300"/>
              </a:spcAft>
            </a:pPr>
            <a:r>
              <a:rPr lang="en-US" sz="2000">
                <a:solidFill>
                  <a:schemeClr val="bg1"/>
                </a:solidFill>
              </a:rPr>
              <a:t>Jul 2024</a:t>
            </a:r>
          </a:p>
        </p:txBody>
      </p:sp>
      <p:sp>
        <p:nvSpPr>
          <p:cNvPr id="4" name="Rectangle 3">
            <a:extLst>
              <a:ext uri="{FF2B5EF4-FFF2-40B4-BE49-F238E27FC236}">
                <a16:creationId xmlns:a16="http://schemas.microsoft.com/office/drawing/2014/main" id="{1D4A6187-2D4B-579D-8393-B9D59A76C4DD}"/>
              </a:ext>
            </a:extLst>
          </p:cNvPr>
          <p:cNvSpPr/>
          <p:nvPr/>
        </p:nvSpPr>
        <p:spPr>
          <a:xfrm>
            <a:off x="6024162" y="1983230"/>
            <a:ext cx="1605110" cy="618631"/>
          </a:xfrm>
          <a:prstGeom prst="rect">
            <a:avLst/>
          </a:prstGeom>
        </p:spPr>
        <p:txBody>
          <a:bodyPr wrap="square">
            <a:spAutoFit/>
          </a:bodyPr>
          <a:lstStyle/>
          <a:p>
            <a:pPr>
              <a:lnSpc>
                <a:spcPct val="95000"/>
              </a:lnSpc>
              <a:spcBef>
                <a:spcPts val="300"/>
              </a:spcBef>
              <a:spcAft>
                <a:spcPts val="300"/>
              </a:spcAft>
            </a:pPr>
            <a:r>
              <a:rPr lang="en-US">
                <a:solidFill>
                  <a:schemeClr val="accent2"/>
                </a:solidFill>
              </a:rPr>
              <a:t>City Council Work Session</a:t>
            </a:r>
          </a:p>
        </p:txBody>
      </p:sp>
      <p:cxnSp>
        <p:nvCxnSpPr>
          <p:cNvPr id="6" name="Straight Connector 5">
            <a:extLst>
              <a:ext uri="{FF2B5EF4-FFF2-40B4-BE49-F238E27FC236}">
                <a16:creationId xmlns:a16="http://schemas.microsoft.com/office/drawing/2014/main" id="{79F663F7-2A8B-9B94-C140-86D92225E96C}"/>
              </a:ext>
            </a:extLst>
          </p:cNvPr>
          <p:cNvCxnSpPr>
            <a:cxnSpLocks/>
          </p:cNvCxnSpPr>
          <p:nvPr/>
        </p:nvCxnSpPr>
        <p:spPr>
          <a:xfrm>
            <a:off x="6021430" y="2274302"/>
            <a:ext cx="0" cy="141591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7B63F83-BA47-8805-1C30-8E143176F6D6}"/>
              </a:ext>
            </a:extLst>
          </p:cNvPr>
          <p:cNvSpPr/>
          <p:nvPr/>
        </p:nvSpPr>
        <p:spPr>
          <a:xfrm>
            <a:off x="7545903" y="5266932"/>
            <a:ext cx="1865563" cy="881780"/>
          </a:xfrm>
          <a:prstGeom prst="rect">
            <a:avLst/>
          </a:prstGeom>
        </p:spPr>
        <p:txBody>
          <a:bodyPr wrap="square">
            <a:spAutoFit/>
          </a:bodyPr>
          <a:lstStyle/>
          <a:p>
            <a:pPr>
              <a:lnSpc>
                <a:spcPct val="95000"/>
              </a:lnSpc>
              <a:spcBef>
                <a:spcPts val="300"/>
              </a:spcBef>
              <a:spcAft>
                <a:spcPts val="300"/>
              </a:spcAft>
            </a:pPr>
            <a:r>
              <a:rPr lang="en-US">
                <a:solidFill>
                  <a:schemeClr val="accent2"/>
                </a:solidFill>
              </a:rPr>
              <a:t>Draft Green Building Policy Report</a:t>
            </a:r>
          </a:p>
        </p:txBody>
      </p:sp>
      <p:sp>
        <p:nvSpPr>
          <p:cNvPr id="19" name="Rectangle 18">
            <a:extLst>
              <a:ext uri="{FF2B5EF4-FFF2-40B4-BE49-F238E27FC236}">
                <a16:creationId xmlns:a16="http://schemas.microsoft.com/office/drawing/2014/main" id="{AB7F082E-C750-DC7A-B037-FFDF02046F4B}"/>
              </a:ext>
            </a:extLst>
          </p:cNvPr>
          <p:cNvSpPr/>
          <p:nvPr/>
        </p:nvSpPr>
        <p:spPr>
          <a:xfrm>
            <a:off x="11032036" y="3416140"/>
            <a:ext cx="991823" cy="677108"/>
          </a:xfrm>
          <a:prstGeom prst="rect">
            <a:avLst/>
          </a:prstGeom>
        </p:spPr>
        <p:txBody>
          <a:bodyPr wrap="square">
            <a:spAutoFit/>
          </a:bodyPr>
          <a:lstStyle/>
          <a:p>
            <a:pPr>
              <a:lnSpc>
                <a:spcPct val="95000"/>
              </a:lnSpc>
              <a:spcBef>
                <a:spcPts val="300"/>
              </a:spcBef>
              <a:spcAft>
                <a:spcPts val="300"/>
              </a:spcAft>
            </a:pPr>
            <a:r>
              <a:rPr lang="en-US" sz="2000">
                <a:solidFill>
                  <a:schemeClr val="bg1"/>
                </a:solidFill>
              </a:rPr>
              <a:t>Early 2025</a:t>
            </a:r>
          </a:p>
        </p:txBody>
      </p:sp>
      <p:sp>
        <p:nvSpPr>
          <p:cNvPr id="23" name="Rectangle 22">
            <a:extLst>
              <a:ext uri="{FF2B5EF4-FFF2-40B4-BE49-F238E27FC236}">
                <a16:creationId xmlns:a16="http://schemas.microsoft.com/office/drawing/2014/main" id="{12BC6A49-C151-169C-ACB6-391AF58A1410}"/>
              </a:ext>
            </a:extLst>
          </p:cNvPr>
          <p:cNvSpPr/>
          <p:nvPr/>
        </p:nvSpPr>
        <p:spPr>
          <a:xfrm>
            <a:off x="10949891" y="2367006"/>
            <a:ext cx="1382210" cy="618631"/>
          </a:xfrm>
          <a:prstGeom prst="rect">
            <a:avLst/>
          </a:prstGeom>
        </p:spPr>
        <p:txBody>
          <a:bodyPr wrap="square">
            <a:spAutoFit/>
          </a:bodyPr>
          <a:lstStyle/>
          <a:p>
            <a:pPr>
              <a:lnSpc>
                <a:spcPct val="95000"/>
              </a:lnSpc>
              <a:spcBef>
                <a:spcPts val="300"/>
              </a:spcBef>
              <a:spcAft>
                <a:spcPts val="300"/>
              </a:spcAft>
            </a:pPr>
            <a:r>
              <a:rPr lang="en-US">
                <a:solidFill>
                  <a:schemeClr val="accent2"/>
                </a:solidFill>
              </a:rPr>
              <a:t>Policy Adoption</a:t>
            </a:r>
            <a:endParaRPr lang="en-US">
              <a:solidFill>
                <a:schemeClr val="tx2"/>
              </a:solidFill>
            </a:endParaRPr>
          </a:p>
        </p:txBody>
      </p:sp>
      <p:cxnSp>
        <p:nvCxnSpPr>
          <p:cNvPr id="24" name="Straight Connector 23">
            <a:extLst>
              <a:ext uri="{FF2B5EF4-FFF2-40B4-BE49-F238E27FC236}">
                <a16:creationId xmlns:a16="http://schemas.microsoft.com/office/drawing/2014/main" id="{D549BC55-5344-31A6-9DCC-947D4C4D6615}"/>
              </a:ext>
            </a:extLst>
          </p:cNvPr>
          <p:cNvCxnSpPr>
            <a:cxnSpLocks/>
          </p:cNvCxnSpPr>
          <p:nvPr/>
        </p:nvCxnSpPr>
        <p:spPr>
          <a:xfrm>
            <a:off x="10945139" y="2592749"/>
            <a:ext cx="0" cy="141591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A3AC6B4-2EDD-1D20-B244-2FD4ABF96465}"/>
              </a:ext>
            </a:extLst>
          </p:cNvPr>
          <p:cNvSpPr/>
          <p:nvPr/>
        </p:nvSpPr>
        <p:spPr>
          <a:xfrm>
            <a:off x="3538791" y="1182269"/>
            <a:ext cx="1865563" cy="1408078"/>
          </a:xfrm>
          <a:prstGeom prst="rect">
            <a:avLst/>
          </a:prstGeom>
        </p:spPr>
        <p:txBody>
          <a:bodyPr wrap="square">
            <a:spAutoFit/>
          </a:bodyPr>
          <a:lstStyle/>
          <a:p>
            <a:pPr>
              <a:lnSpc>
                <a:spcPct val="95000"/>
              </a:lnSpc>
              <a:spcBef>
                <a:spcPts val="300"/>
              </a:spcBef>
              <a:spcAft>
                <a:spcPts val="300"/>
              </a:spcAft>
            </a:pPr>
            <a:r>
              <a:rPr lang="en-US">
                <a:solidFill>
                  <a:schemeClr val="accent2"/>
                </a:solidFill>
              </a:rPr>
              <a:t>Revised List of Policy Measures Based on Stakeholder Feedback</a:t>
            </a:r>
          </a:p>
        </p:txBody>
      </p:sp>
      <p:sp>
        <p:nvSpPr>
          <p:cNvPr id="26" name="Rectangle 25">
            <a:extLst>
              <a:ext uri="{FF2B5EF4-FFF2-40B4-BE49-F238E27FC236}">
                <a16:creationId xmlns:a16="http://schemas.microsoft.com/office/drawing/2014/main" id="{B83B9C5F-9183-7E53-DF66-6A4BADB04560}"/>
              </a:ext>
            </a:extLst>
          </p:cNvPr>
          <p:cNvSpPr/>
          <p:nvPr/>
        </p:nvSpPr>
        <p:spPr>
          <a:xfrm>
            <a:off x="3591653" y="3391049"/>
            <a:ext cx="937684" cy="677108"/>
          </a:xfrm>
          <a:prstGeom prst="rect">
            <a:avLst/>
          </a:prstGeom>
        </p:spPr>
        <p:txBody>
          <a:bodyPr wrap="square">
            <a:spAutoFit/>
          </a:bodyPr>
          <a:lstStyle/>
          <a:p>
            <a:pPr>
              <a:lnSpc>
                <a:spcPct val="95000"/>
              </a:lnSpc>
              <a:spcBef>
                <a:spcPts val="300"/>
              </a:spcBef>
              <a:spcAft>
                <a:spcPts val="300"/>
              </a:spcAft>
            </a:pPr>
            <a:r>
              <a:rPr lang="en-US" sz="2000">
                <a:solidFill>
                  <a:schemeClr val="bg1"/>
                </a:solidFill>
              </a:rPr>
              <a:t>Feb 2024</a:t>
            </a:r>
          </a:p>
        </p:txBody>
      </p:sp>
      <p:cxnSp>
        <p:nvCxnSpPr>
          <p:cNvPr id="27" name="Straight Connector 26">
            <a:extLst>
              <a:ext uri="{FF2B5EF4-FFF2-40B4-BE49-F238E27FC236}">
                <a16:creationId xmlns:a16="http://schemas.microsoft.com/office/drawing/2014/main" id="{A299DF88-3F28-2A54-9349-40559837F81D}"/>
              </a:ext>
            </a:extLst>
          </p:cNvPr>
          <p:cNvCxnSpPr>
            <a:cxnSpLocks/>
          </p:cNvCxnSpPr>
          <p:nvPr/>
        </p:nvCxnSpPr>
        <p:spPr>
          <a:xfrm>
            <a:off x="3544167" y="2547430"/>
            <a:ext cx="0" cy="13772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85C0463-7342-C6FF-A16F-6862B356BE70}"/>
              </a:ext>
            </a:extLst>
          </p:cNvPr>
          <p:cNvSpPr/>
          <p:nvPr/>
        </p:nvSpPr>
        <p:spPr>
          <a:xfrm>
            <a:off x="4511266" y="3429000"/>
            <a:ext cx="1005199" cy="677108"/>
          </a:xfrm>
          <a:prstGeom prst="rect">
            <a:avLst/>
          </a:prstGeom>
        </p:spPr>
        <p:txBody>
          <a:bodyPr wrap="square">
            <a:spAutoFit/>
          </a:bodyPr>
          <a:lstStyle/>
          <a:p>
            <a:pPr>
              <a:lnSpc>
                <a:spcPct val="95000"/>
              </a:lnSpc>
              <a:spcBef>
                <a:spcPts val="300"/>
              </a:spcBef>
              <a:spcAft>
                <a:spcPts val="300"/>
              </a:spcAft>
            </a:pPr>
            <a:r>
              <a:rPr lang="en-US" sz="2000">
                <a:solidFill>
                  <a:schemeClr val="bg1"/>
                </a:solidFill>
              </a:rPr>
              <a:t>Apr 2024</a:t>
            </a:r>
          </a:p>
        </p:txBody>
      </p:sp>
      <p:cxnSp>
        <p:nvCxnSpPr>
          <p:cNvPr id="34" name="Straight Connector 33">
            <a:extLst>
              <a:ext uri="{FF2B5EF4-FFF2-40B4-BE49-F238E27FC236}">
                <a16:creationId xmlns:a16="http://schemas.microsoft.com/office/drawing/2014/main" id="{27DF6D3B-5839-B831-4846-7CDD2867015B}"/>
              </a:ext>
            </a:extLst>
          </p:cNvPr>
          <p:cNvCxnSpPr>
            <a:cxnSpLocks/>
          </p:cNvCxnSpPr>
          <p:nvPr/>
        </p:nvCxnSpPr>
        <p:spPr>
          <a:xfrm flipH="1">
            <a:off x="4462978" y="3737043"/>
            <a:ext cx="1" cy="103344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10A83B5-6240-3043-9833-8A14E7E9DC2C}"/>
              </a:ext>
            </a:extLst>
          </p:cNvPr>
          <p:cNvSpPr/>
          <p:nvPr/>
        </p:nvSpPr>
        <p:spPr>
          <a:xfrm>
            <a:off x="4421156" y="4501218"/>
            <a:ext cx="1865563" cy="1408078"/>
          </a:xfrm>
          <a:prstGeom prst="rect">
            <a:avLst/>
          </a:prstGeom>
        </p:spPr>
        <p:txBody>
          <a:bodyPr wrap="square">
            <a:spAutoFit/>
          </a:bodyPr>
          <a:lstStyle/>
          <a:p>
            <a:pPr>
              <a:lnSpc>
                <a:spcPct val="95000"/>
              </a:lnSpc>
              <a:spcBef>
                <a:spcPts val="300"/>
              </a:spcBef>
              <a:spcAft>
                <a:spcPts val="300"/>
              </a:spcAft>
            </a:pPr>
            <a:r>
              <a:rPr lang="en-US">
                <a:solidFill>
                  <a:schemeClr val="accent2"/>
                </a:solidFill>
              </a:rPr>
              <a:t>Priority Policy Measure Research &amp; Draft Green Building Policy</a:t>
            </a:r>
          </a:p>
        </p:txBody>
      </p:sp>
      <p:sp>
        <p:nvSpPr>
          <p:cNvPr id="40" name="Rectangle 39">
            <a:extLst>
              <a:ext uri="{FF2B5EF4-FFF2-40B4-BE49-F238E27FC236}">
                <a16:creationId xmlns:a16="http://schemas.microsoft.com/office/drawing/2014/main" id="{203B8C8A-5930-F704-05C0-5BF93F47144D}"/>
              </a:ext>
            </a:extLst>
          </p:cNvPr>
          <p:cNvSpPr/>
          <p:nvPr/>
        </p:nvSpPr>
        <p:spPr>
          <a:xfrm>
            <a:off x="7574221" y="3416140"/>
            <a:ext cx="909582" cy="677108"/>
          </a:xfrm>
          <a:prstGeom prst="rect">
            <a:avLst/>
          </a:prstGeom>
        </p:spPr>
        <p:txBody>
          <a:bodyPr wrap="square">
            <a:spAutoFit/>
          </a:bodyPr>
          <a:lstStyle/>
          <a:p>
            <a:pPr>
              <a:lnSpc>
                <a:spcPct val="95000"/>
              </a:lnSpc>
              <a:spcBef>
                <a:spcPts val="300"/>
              </a:spcBef>
              <a:spcAft>
                <a:spcPts val="300"/>
              </a:spcAft>
            </a:pPr>
            <a:r>
              <a:rPr lang="en-US" sz="2000">
                <a:solidFill>
                  <a:schemeClr val="bg1"/>
                </a:solidFill>
              </a:rPr>
              <a:t>Sep 2024</a:t>
            </a:r>
          </a:p>
        </p:txBody>
      </p:sp>
      <p:cxnSp>
        <p:nvCxnSpPr>
          <p:cNvPr id="43" name="Straight Connector 42">
            <a:extLst>
              <a:ext uri="{FF2B5EF4-FFF2-40B4-BE49-F238E27FC236}">
                <a16:creationId xmlns:a16="http://schemas.microsoft.com/office/drawing/2014/main" id="{60AC64CF-1989-04D0-2EB0-860291D4CFEE}"/>
              </a:ext>
            </a:extLst>
          </p:cNvPr>
          <p:cNvCxnSpPr>
            <a:cxnSpLocks/>
          </p:cNvCxnSpPr>
          <p:nvPr/>
        </p:nvCxnSpPr>
        <p:spPr>
          <a:xfrm flipH="1">
            <a:off x="7556636" y="3560289"/>
            <a:ext cx="32196" cy="214557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DC214E5-A626-393C-889E-73D20BFF928E}"/>
              </a:ext>
            </a:extLst>
          </p:cNvPr>
          <p:cNvSpPr/>
          <p:nvPr/>
        </p:nvSpPr>
        <p:spPr>
          <a:xfrm>
            <a:off x="8819066" y="3408423"/>
            <a:ext cx="991827" cy="677108"/>
          </a:xfrm>
          <a:prstGeom prst="rect">
            <a:avLst/>
          </a:prstGeom>
        </p:spPr>
        <p:txBody>
          <a:bodyPr wrap="square">
            <a:spAutoFit/>
          </a:bodyPr>
          <a:lstStyle/>
          <a:p>
            <a:pPr>
              <a:lnSpc>
                <a:spcPct val="95000"/>
              </a:lnSpc>
              <a:spcBef>
                <a:spcPts val="300"/>
              </a:spcBef>
              <a:spcAft>
                <a:spcPts val="300"/>
              </a:spcAft>
            </a:pPr>
            <a:r>
              <a:rPr lang="en-US" sz="2000">
                <a:solidFill>
                  <a:schemeClr val="bg1"/>
                </a:solidFill>
              </a:rPr>
              <a:t>Oct 2024</a:t>
            </a:r>
          </a:p>
        </p:txBody>
      </p:sp>
      <p:cxnSp>
        <p:nvCxnSpPr>
          <p:cNvPr id="47" name="Straight Connector 46">
            <a:extLst>
              <a:ext uri="{FF2B5EF4-FFF2-40B4-BE49-F238E27FC236}">
                <a16:creationId xmlns:a16="http://schemas.microsoft.com/office/drawing/2014/main" id="{D956C22A-F2DC-9F28-2F24-5D55024262C7}"/>
              </a:ext>
            </a:extLst>
          </p:cNvPr>
          <p:cNvCxnSpPr>
            <a:cxnSpLocks/>
          </p:cNvCxnSpPr>
          <p:nvPr/>
        </p:nvCxnSpPr>
        <p:spPr>
          <a:xfrm>
            <a:off x="8808874" y="1665514"/>
            <a:ext cx="0" cy="233538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BD8509B3-0FD6-7E2C-AAB4-20D50AAB08DD}"/>
              </a:ext>
            </a:extLst>
          </p:cNvPr>
          <p:cNvSpPr/>
          <p:nvPr/>
        </p:nvSpPr>
        <p:spPr>
          <a:xfrm>
            <a:off x="9949704" y="3458175"/>
            <a:ext cx="945795" cy="677108"/>
          </a:xfrm>
          <a:prstGeom prst="rect">
            <a:avLst/>
          </a:prstGeom>
        </p:spPr>
        <p:txBody>
          <a:bodyPr wrap="square">
            <a:spAutoFit/>
          </a:bodyPr>
          <a:lstStyle/>
          <a:p>
            <a:pPr>
              <a:lnSpc>
                <a:spcPct val="95000"/>
              </a:lnSpc>
              <a:spcBef>
                <a:spcPts val="300"/>
              </a:spcBef>
              <a:spcAft>
                <a:spcPts val="300"/>
              </a:spcAft>
            </a:pPr>
            <a:r>
              <a:rPr lang="en-US" sz="2000">
                <a:solidFill>
                  <a:schemeClr val="bg1"/>
                </a:solidFill>
              </a:rPr>
              <a:t>Winter 2024</a:t>
            </a:r>
          </a:p>
        </p:txBody>
      </p:sp>
      <p:sp>
        <p:nvSpPr>
          <p:cNvPr id="50" name="Rectangle 49">
            <a:extLst>
              <a:ext uri="{FF2B5EF4-FFF2-40B4-BE49-F238E27FC236}">
                <a16:creationId xmlns:a16="http://schemas.microsoft.com/office/drawing/2014/main" id="{0A92616A-C548-CA82-6F3C-1C916DE5593A}"/>
              </a:ext>
            </a:extLst>
          </p:cNvPr>
          <p:cNvSpPr/>
          <p:nvPr/>
        </p:nvSpPr>
        <p:spPr>
          <a:xfrm>
            <a:off x="9920369" y="4932275"/>
            <a:ext cx="1605110" cy="1144929"/>
          </a:xfrm>
          <a:prstGeom prst="rect">
            <a:avLst/>
          </a:prstGeom>
        </p:spPr>
        <p:txBody>
          <a:bodyPr wrap="square">
            <a:spAutoFit/>
          </a:bodyPr>
          <a:lstStyle/>
          <a:p>
            <a:pPr>
              <a:lnSpc>
                <a:spcPct val="95000"/>
              </a:lnSpc>
              <a:spcBef>
                <a:spcPts val="300"/>
              </a:spcBef>
              <a:spcAft>
                <a:spcPts val="300"/>
              </a:spcAft>
            </a:pPr>
            <a:r>
              <a:rPr lang="en-US">
                <a:solidFill>
                  <a:schemeClr val="accent2"/>
                </a:solidFill>
              </a:rPr>
              <a:t>Finalizing Green Building Policy Report</a:t>
            </a:r>
          </a:p>
        </p:txBody>
      </p:sp>
      <p:cxnSp>
        <p:nvCxnSpPr>
          <p:cNvPr id="51" name="Straight Connector 50">
            <a:extLst>
              <a:ext uri="{FF2B5EF4-FFF2-40B4-BE49-F238E27FC236}">
                <a16:creationId xmlns:a16="http://schemas.microsoft.com/office/drawing/2014/main" id="{D6560840-C929-202C-CA8C-25F15BA8B93E}"/>
              </a:ext>
            </a:extLst>
          </p:cNvPr>
          <p:cNvCxnSpPr>
            <a:cxnSpLocks/>
          </p:cNvCxnSpPr>
          <p:nvPr/>
        </p:nvCxnSpPr>
        <p:spPr>
          <a:xfrm>
            <a:off x="9861985" y="3793258"/>
            <a:ext cx="0" cy="141591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2947530-10E7-CD3C-6BFB-7067730DCE1F}"/>
              </a:ext>
            </a:extLst>
          </p:cNvPr>
          <p:cNvSpPr/>
          <p:nvPr/>
        </p:nvSpPr>
        <p:spPr>
          <a:xfrm>
            <a:off x="8811605" y="881351"/>
            <a:ext cx="1605110" cy="1934376"/>
          </a:xfrm>
          <a:prstGeom prst="rect">
            <a:avLst/>
          </a:prstGeom>
        </p:spPr>
        <p:txBody>
          <a:bodyPr wrap="square">
            <a:spAutoFit/>
          </a:bodyPr>
          <a:lstStyle/>
          <a:p>
            <a:pPr>
              <a:lnSpc>
                <a:spcPct val="95000"/>
              </a:lnSpc>
              <a:spcBef>
                <a:spcPts val="300"/>
              </a:spcBef>
              <a:spcAft>
                <a:spcPts val="300"/>
              </a:spcAft>
            </a:pPr>
            <a:r>
              <a:rPr lang="en-US">
                <a:solidFill>
                  <a:schemeClr val="accent2"/>
                </a:solidFill>
              </a:rPr>
              <a:t>Public Comment, Public Meeting, and Presentation to City Committees</a:t>
            </a:r>
          </a:p>
        </p:txBody>
      </p:sp>
      <p:sp>
        <p:nvSpPr>
          <p:cNvPr id="7" name="Oval 6">
            <a:extLst>
              <a:ext uri="{FF2B5EF4-FFF2-40B4-BE49-F238E27FC236}">
                <a16:creationId xmlns:a16="http://schemas.microsoft.com/office/drawing/2014/main" id="{A75690F4-BD6B-0C37-A41C-2784540C91E5}"/>
              </a:ext>
            </a:extLst>
          </p:cNvPr>
          <p:cNvSpPr/>
          <p:nvPr/>
        </p:nvSpPr>
        <p:spPr>
          <a:xfrm>
            <a:off x="8525121" y="3262021"/>
            <a:ext cx="1290463" cy="1062474"/>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1D6A66DB-6AED-85EB-DF90-053DAB063C67}"/>
              </a:ext>
            </a:extLst>
          </p:cNvPr>
          <p:cNvCxnSpPr>
            <a:cxnSpLocks/>
          </p:cNvCxnSpPr>
          <p:nvPr/>
        </p:nvCxnSpPr>
        <p:spPr>
          <a:xfrm>
            <a:off x="7913025" y="1765418"/>
            <a:ext cx="658667" cy="13967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D062912-F20A-391C-057E-5CF7E6C52C51}"/>
              </a:ext>
            </a:extLst>
          </p:cNvPr>
          <p:cNvSpPr txBox="1"/>
          <p:nvPr/>
        </p:nvSpPr>
        <p:spPr>
          <a:xfrm>
            <a:off x="6902550" y="1317726"/>
            <a:ext cx="1787733" cy="369332"/>
          </a:xfrm>
          <a:prstGeom prst="rect">
            <a:avLst/>
          </a:prstGeom>
          <a:noFill/>
        </p:spPr>
        <p:txBody>
          <a:bodyPr wrap="none" rtlCol="0">
            <a:spAutoFit/>
          </a:bodyPr>
          <a:lstStyle/>
          <a:p>
            <a:r>
              <a:rPr lang="en-US">
                <a:solidFill>
                  <a:srgbClr val="00B050"/>
                </a:solidFill>
              </a:rPr>
              <a:t>WE ARE HERE</a:t>
            </a:r>
          </a:p>
        </p:txBody>
      </p:sp>
    </p:spTree>
    <p:extLst>
      <p:ext uri="{BB962C8B-B14F-4D97-AF65-F5344CB8AC3E}">
        <p14:creationId xmlns:p14="http://schemas.microsoft.com/office/powerpoint/2010/main" val="45403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D976-A83B-412C-9832-5E6FFDCE9EA4}"/>
              </a:ext>
            </a:extLst>
          </p:cNvPr>
          <p:cNvSpPr>
            <a:spLocks noGrp="1"/>
          </p:cNvSpPr>
          <p:nvPr>
            <p:ph type="title"/>
          </p:nvPr>
        </p:nvSpPr>
        <p:spPr>
          <a:xfrm>
            <a:off x="5423544" y="3056144"/>
            <a:ext cx="6371000" cy="745712"/>
          </a:xfrm>
        </p:spPr>
        <p:txBody>
          <a:bodyPr/>
          <a:lstStyle/>
          <a:p>
            <a:r>
              <a:rPr lang="en-US"/>
              <a:t>Green Building Policy Background</a:t>
            </a:r>
          </a:p>
        </p:txBody>
      </p:sp>
    </p:spTree>
    <p:extLst>
      <p:ext uri="{BB962C8B-B14F-4D97-AF65-F5344CB8AC3E}">
        <p14:creationId xmlns:p14="http://schemas.microsoft.com/office/powerpoint/2010/main" val="185828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214" y="201665"/>
            <a:ext cx="10515600" cy="1325563"/>
          </a:xfrm>
        </p:spPr>
        <p:txBody>
          <a:bodyPr/>
          <a:lstStyle/>
          <a:p>
            <a:r>
              <a:rPr lang="en-US"/>
              <a:t>What is a Green Building?</a:t>
            </a:r>
          </a:p>
        </p:txBody>
      </p:sp>
      <p:sp>
        <p:nvSpPr>
          <p:cNvPr id="3" name="Content Placeholder 2"/>
          <p:cNvSpPr>
            <a:spLocks noGrp="1"/>
          </p:cNvSpPr>
          <p:nvPr>
            <p:ph sz="half" idx="1"/>
          </p:nvPr>
        </p:nvSpPr>
        <p:spPr>
          <a:xfrm>
            <a:off x="4845653" y="2920027"/>
            <a:ext cx="6380161" cy="3320585"/>
          </a:xfrm>
        </p:spPr>
        <p:txBody>
          <a:bodyPr vert="horz" lIns="91440" tIns="45720" rIns="91440" bIns="45720" rtlCol="0" anchor="t">
            <a:normAutofit fontScale="85000" lnSpcReduction="20000"/>
          </a:bodyPr>
          <a:lstStyle/>
          <a:p>
            <a:pPr marL="0" indent="0">
              <a:buNone/>
            </a:pPr>
            <a:r>
              <a:rPr lang="en-US" sz="2400" b="1"/>
              <a:t>A green building policy will help the City of Fairfax:</a:t>
            </a:r>
          </a:p>
          <a:p>
            <a:pPr marL="628650" lvl="1" indent="-171450"/>
            <a:r>
              <a:rPr lang="en-US"/>
              <a:t>Preserve and enhance the city’s natural resources and environment</a:t>
            </a:r>
          </a:p>
          <a:p>
            <a:pPr marL="628650" lvl="1" indent="-171450"/>
            <a:r>
              <a:rPr lang="en-US"/>
              <a:t>Reduce GHG emissions and increase clean energy</a:t>
            </a:r>
          </a:p>
          <a:p>
            <a:pPr marL="628650" lvl="1" indent="-171450"/>
            <a:r>
              <a:rPr lang="en-US"/>
              <a:t>Increase economic, social, and health benefits for the community</a:t>
            </a:r>
          </a:p>
          <a:p>
            <a:pPr marL="628650" lvl="1" indent="-171450"/>
            <a:r>
              <a:rPr lang="en-US"/>
              <a:t>Meet the city’s commitment to reduce GHG emissions by 80% from 2005 levels by 2050, and achieve 100% renewable electricity for government operations by 2035 and 100% renewable electricity community-wide by 2050</a:t>
            </a:r>
          </a:p>
          <a:p>
            <a:pPr marL="171450" indent="-171450"/>
            <a:endParaRPr lang="en-US"/>
          </a:p>
          <a:p>
            <a:pPr marL="0" indent="0">
              <a:buNone/>
            </a:pPr>
            <a:endParaRPr lang="en-US">
              <a:solidFill>
                <a:schemeClr val="tx1"/>
              </a:solidFill>
            </a:endParaRPr>
          </a:p>
          <a:p>
            <a:endParaRPr lang="en-US"/>
          </a:p>
        </p:txBody>
      </p:sp>
      <p:sp>
        <p:nvSpPr>
          <p:cNvPr id="5" name="Content Placeholder 4"/>
          <p:cNvSpPr>
            <a:spLocks noGrp="1"/>
          </p:cNvSpPr>
          <p:nvPr>
            <p:ph sz="half" idx="2"/>
          </p:nvPr>
        </p:nvSpPr>
        <p:spPr>
          <a:xfrm>
            <a:off x="710214" y="1323041"/>
            <a:ext cx="10848512" cy="1127195"/>
          </a:xfrm>
        </p:spPr>
        <p:txBody>
          <a:bodyPr>
            <a:noAutofit/>
          </a:bodyPr>
          <a:lstStyle/>
          <a:p>
            <a:pPr marL="0" indent="0">
              <a:buNone/>
            </a:pPr>
            <a:r>
              <a:rPr lang="en-US" sz="2600"/>
              <a:t>A green building is one that is designed and constructed to reduce the overall impact of the built environment on human health and the natural environment. </a:t>
            </a:r>
          </a:p>
        </p:txBody>
      </p:sp>
      <p:pic>
        <p:nvPicPr>
          <p:cNvPr id="2052" name="Picture 4" descr="Image result for green building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14" y="2918382"/>
            <a:ext cx="3667915" cy="245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37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Benefits of Green Buildings</a:t>
            </a:r>
          </a:p>
        </p:txBody>
      </p:sp>
      <p:grpSp>
        <p:nvGrpSpPr>
          <p:cNvPr id="6" name="Group 5"/>
          <p:cNvGrpSpPr/>
          <p:nvPr/>
        </p:nvGrpSpPr>
        <p:grpSpPr>
          <a:xfrm>
            <a:off x="730250" y="1711039"/>
            <a:ext cx="10620263" cy="4677061"/>
            <a:chOff x="730250" y="1251751"/>
            <a:chExt cx="10620263" cy="4793296"/>
          </a:xfrm>
        </p:grpSpPr>
        <p:sp>
          <p:nvSpPr>
            <p:cNvPr id="7" name="Freeform 6"/>
            <p:cNvSpPr/>
            <p:nvPr/>
          </p:nvSpPr>
          <p:spPr>
            <a:xfrm>
              <a:off x="730250" y="1251751"/>
              <a:ext cx="3315207" cy="923278"/>
            </a:xfrm>
            <a:custGeom>
              <a:avLst/>
              <a:gdLst>
                <a:gd name="connsiteX0" fmla="*/ 0 w 3203971"/>
                <a:gd name="connsiteY0" fmla="*/ 0 h 662400"/>
                <a:gd name="connsiteX1" fmla="*/ 3203971 w 3203971"/>
                <a:gd name="connsiteY1" fmla="*/ 0 h 662400"/>
                <a:gd name="connsiteX2" fmla="*/ 3203971 w 3203971"/>
                <a:gd name="connsiteY2" fmla="*/ 662400 h 662400"/>
                <a:gd name="connsiteX3" fmla="*/ 0 w 3203971"/>
                <a:gd name="connsiteY3" fmla="*/ 662400 h 662400"/>
                <a:gd name="connsiteX4" fmla="*/ 0 w 320397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662400">
                  <a:moveTo>
                    <a:pt x="0" y="0"/>
                  </a:moveTo>
                  <a:lnTo>
                    <a:pt x="3203971" y="0"/>
                  </a:lnTo>
                  <a:lnTo>
                    <a:pt x="3203971" y="662400"/>
                  </a:lnTo>
                  <a:lnTo>
                    <a:pt x="0" y="662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algn="ctr" defTabSz="1022350">
                <a:lnSpc>
                  <a:spcPct val="90000"/>
                </a:lnSpc>
                <a:spcBef>
                  <a:spcPct val="0"/>
                </a:spcBef>
                <a:spcAft>
                  <a:spcPct val="35000"/>
                </a:spcAft>
              </a:pPr>
              <a:r>
                <a:rPr lang="en-US" sz="2800" kern="1200">
                  <a:solidFill>
                    <a:schemeClr val="bg1"/>
                  </a:solidFill>
                  <a:effectLst/>
                  <a:latin typeface="Arial"/>
                  <a:cs typeface="Rubik Medium"/>
                </a:rPr>
                <a:t>Environmental</a:t>
              </a:r>
              <a:r>
                <a:rPr lang="en-US" sz="2800">
                  <a:solidFill>
                    <a:schemeClr val="bg1"/>
                  </a:solidFill>
                  <a:latin typeface="Arial"/>
                  <a:cs typeface="Rubik Medium"/>
                </a:rPr>
                <a:t> </a:t>
              </a:r>
              <a:endParaRPr lang="en-US" sz="2800" kern="1200">
                <a:solidFill>
                  <a:schemeClr val="bg1"/>
                </a:solidFill>
                <a:latin typeface="Rubik Medium" panose="02000604000000020004" pitchFamily="2" charset="-79"/>
                <a:cs typeface="Rubik Medium"/>
              </a:endParaRPr>
            </a:p>
          </p:txBody>
        </p:sp>
        <p:sp>
          <p:nvSpPr>
            <p:cNvPr id="8" name="Freeform 7"/>
            <p:cNvSpPr/>
            <p:nvPr/>
          </p:nvSpPr>
          <p:spPr>
            <a:xfrm>
              <a:off x="730250" y="2175029"/>
              <a:ext cx="3315207" cy="3870018"/>
            </a:xfrm>
            <a:custGeom>
              <a:avLst/>
              <a:gdLst>
                <a:gd name="connsiteX0" fmla="*/ 0 w 3203971"/>
                <a:gd name="connsiteY0" fmla="*/ 0 h 3093615"/>
                <a:gd name="connsiteX1" fmla="*/ 3203971 w 3203971"/>
                <a:gd name="connsiteY1" fmla="*/ 0 h 3093615"/>
                <a:gd name="connsiteX2" fmla="*/ 3203971 w 3203971"/>
                <a:gd name="connsiteY2" fmla="*/ 3093615 h 3093615"/>
                <a:gd name="connsiteX3" fmla="*/ 0 w 3203971"/>
                <a:gd name="connsiteY3" fmla="*/ 3093615 h 3093615"/>
                <a:gd name="connsiteX4" fmla="*/ 0 w 3203971"/>
                <a:gd name="connsiteY4" fmla="*/ 0 h 3093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093615">
                  <a:moveTo>
                    <a:pt x="0" y="0"/>
                  </a:moveTo>
                  <a:lnTo>
                    <a:pt x="3203971" y="0"/>
                  </a:lnTo>
                  <a:lnTo>
                    <a:pt x="3203971" y="3093615"/>
                  </a:lnTo>
                  <a:lnTo>
                    <a:pt x="0" y="309361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100" kern="1200" baseline="0">
                  <a:solidFill>
                    <a:schemeClr val="accent1">
                      <a:lumMod val="50000"/>
                    </a:schemeClr>
                  </a:solidFill>
                  <a:effectLst/>
                  <a:latin typeface="Arial"/>
                  <a:cs typeface="Rubik Light"/>
                </a:rPr>
                <a:t>Enhance and protect biodiversity and ecosystems</a:t>
              </a:r>
              <a:endParaRPr lang="en-US" sz="2100" kern="1200">
                <a:solidFill>
                  <a:schemeClr val="accent1">
                    <a:lumMod val="50000"/>
                  </a:schemeClr>
                </a:solidFill>
                <a:latin typeface="Arial"/>
                <a:cs typeface="Rubik Light"/>
              </a:endParaRPr>
            </a:p>
            <a:p>
              <a:pPr marL="228600" lvl="1" indent="-228600" algn="l" defTabSz="1022350" rtl="0">
                <a:lnSpc>
                  <a:spcPct val="90000"/>
                </a:lnSpc>
                <a:spcBef>
                  <a:spcPct val="0"/>
                </a:spcBef>
                <a:spcAft>
                  <a:spcPct val="15000"/>
                </a:spcAft>
                <a:buChar char="••"/>
              </a:pPr>
              <a:r>
                <a:rPr lang="en-US" sz="2100" kern="1200" baseline="0">
                  <a:solidFill>
                    <a:schemeClr val="accent1">
                      <a:lumMod val="50000"/>
                    </a:schemeClr>
                  </a:solidFill>
                  <a:effectLst/>
                  <a:latin typeface="Arial"/>
                  <a:cs typeface="Rubik Light"/>
                </a:rPr>
                <a:t>Improve air and water quality</a:t>
              </a:r>
            </a:p>
            <a:p>
              <a:pPr marL="228600" lvl="1" indent="-228600" algn="l" defTabSz="1022350" rtl="0">
                <a:lnSpc>
                  <a:spcPct val="90000"/>
                </a:lnSpc>
                <a:spcBef>
                  <a:spcPct val="0"/>
                </a:spcBef>
                <a:spcAft>
                  <a:spcPct val="15000"/>
                </a:spcAft>
                <a:buChar char="••"/>
              </a:pPr>
              <a:r>
                <a:rPr lang="en-US" sz="2100" kern="1200" baseline="0">
                  <a:solidFill>
                    <a:schemeClr val="accent1">
                      <a:lumMod val="50000"/>
                    </a:schemeClr>
                  </a:solidFill>
                  <a:effectLst/>
                  <a:latin typeface="Arial"/>
                  <a:cs typeface="Rubik Light"/>
                </a:rPr>
                <a:t>Reduce waste streams</a:t>
              </a:r>
            </a:p>
            <a:p>
              <a:pPr marL="228600" lvl="1" indent="-228600" algn="l" defTabSz="1022350" rtl="0">
                <a:lnSpc>
                  <a:spcPct val="90000"/>
                </a:lnSpc>
                <a:spcBef>
                  <a:spcPct val="0"/>
                </a:spcBef>
                <a:spcAft>
                  <a:spcPct val="15000"/>
                </a:spcAft>
                <a:buChar char="••"/>
              </a:pPr>
              <a:r>
                <a:rPr lang="en-US" sz="2100" kern="1200" baseline="0">
                  <a:solidFill>
                    <a:schemeClr val="accent1">
                      <a:lumMod val="50000"/>
                    </a:schemeClr>
                  </a:solidFill>
                  <a:effectLst/>
                  <a:latin typeface="Arial"/>
                  <a:cs typeface="Rubik Light"/>
                </a:rPr>
                <a:t>Conserve and restore natural resources</a:t>
              </a:r>
            </a:p>
            <a:p>
              <a:pPr marL="228600" lvl="1" indent="-228600" algn="l" defTabSz="1022350" rtl="0">
                <a:lnSpc>
                  <a:spcPct val="90000"/>
                </a:lnSpc>
                <a:spcBef>
                  <a:spcPct val="0"/>
                </a:spcBef>
                <a:spcAft>
                  <a:spcPct val="15000"/>
                </a:spcAft>
                <a:buChar char="••"/>
              </a:pPr>
              <a:r>
                <a:rPr lang="en-US" sz="2100">
                  <a:solidFill>
                    <a:schemeClr val="accent1">
                      <a:lumMod val="50000"/>
                    </a:schemeClr>
                  </a:solidFill>
                  <a:latin typeface="Arial"/>
                  <a:cs typeface="Rubik Light"/>
                </a:rPr>
                <a:t>Improve resilience and future-proof against climate change</a:t>
              </a:r>
              <a:endParaRPr lang="en-US" sz="2100" kern="1200" baseline="0">
                <a:solidFill>
                  <a:schemeClr val="accent1">
                    <a:lumMod val="50000"/>
                  </a:schemeClr>
                </a:solidFill>
                <a:effectLst/>
                <a:latin typeface="Arial"/>
                <a:cs typeface="Rubik Light"/>
              </a:endParaRPr>
            </a:p>
          </p:txBody>
        </p:sp>
        <p:sp>
          <p:nvSpPr>
            <p:cNvPr id="9" name="Freeform 8"/>
            <p:cNvSpPr/>
            <p:nvPr/>
          </p:nvSpPr>
          <p:spPr>
            <a:xfrm>
              <a:off x="4316461" y="1269725"/>
              <a:ext cx="3424868" cy="923278"/>
            </a:xfrm>
            <a:custGeom>
              <a:avLst/>
              <a:gdLst>
                <a:gd name="connsiteX0" fmla="*/ 0 w 3203971"/>
                <a:gd name="connsiteY0" fmla="*/ 0 h 662400"/>
                <a:gd name="connsiteX1" fmla="*/ 3203971 w 3203971"/>
                <a:gd name="connsiteY1" fmla="*/ 0 h 662400"/>
                <a:gd name="connsiteX2" fmla="*/ 3203971 w 3203971"/>
                <a:gd name="connsiteY2" fmla="*/ 662400 h 662400"/>
                <a:gd name="connsiteX3" fmla="*/ 0 w 3203971"/>
                <a:gd name="connsiteY3" fmla="*/ 662400 h 662400"/>
                <a:gd name="connsiteX4" fmla="*/ 0 w 320397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662400">
                  <a:moveTo>
                    <a:pt x="0" y="0"/>
                  </a:moveTo>
                  <a:lnTo>
                    <a:pt x="3203971" y="0"/>
                  </a:lnTo>
                  <a:lnTo>
                    <a:pt x="3203971" y="662400"/>
                  </a:lnTo>
                  <a:lnTo>
                    <a:pt x="0" y="662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algn="ctr" defTabSz="1022350">
                <a:lnSpc>
                  <a:spcPct val="90000"/>
                </a:lnSpc>
                <a:spcBef>
                  <a:spcPct val="0"/>
                </a:spcBef>
                <a:spcAft>
                  <a:spcPct val="35000"/>
                </a:spcAft>
              </a:pPr>
              <a:r>
                <a:rPr lang="en-US" sz="2800">
                  <a:solidFill>
                    <a:schemeClr val="bg1"/>
                  </a:solidFill>
                  <a:latin typeface="Arial"/>
                  <a:cs typeface="Rubik Medium"/>
                </a:rPr>
                <a:t>Economic</a:t>
              </a:r>
            </a:p>
          </p:txBody>
        </p:sp>
        <p:sp>
          <p:nvSpPr>
            <p:cNvPr id="10" name="Freeform 9"/>
            <p:cNvSpPr/>
            <p:nvPr/>
          </p:nvSpPr>
          <p:spPr>
            <a:xfrm>
              <a:off x="4316461" y="2193003"/>
              <a:ext cx="3424868" cy="3852044"/>
            </a:xfrm>
            <a:custGeom>
              <a:avLst/>
              <a:gdLst>
                <a:gd name="connsiteX0" fmla="*/ 0 w 3203971"/>
                <a:gd name="connsiteY0" fmla="*/ 0 h 3093615"/>
                <a:gd name="connsiteX1" fmla="*/ 3203971 w 3203971"/>
                <a:gd name="connsiteY1" fmla="*/ 0 h 3093615"/>
                <a:gd name="connsiteX2" fmla="*/ 3203971 w 3203971"/>
                <a:gd name="connsiteY2" fmla="*/ 3093615 h 3093615"/>
                <a:gd name="connsiteX3" fmla="*/ 0 w 3203971"/>
                <a:gd name="connsiteY3" fmla="*/ 3093615 h 3093615"/>
                <a:gd name="connsiteX4" fmla="*/ 0 w 3203971"/>
                <a:gd name="connsiteY4" fmla="*/ 0 h 3093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093615">
                  <a:moveTo>
                    <a:pt x="0" y="0"/>
                  </a:moveTo>
                  <a:lnTo>
                    <a:pt x="3203971" y="0"/>
                  </a:lnTo>
                  <a:lnTo>
                    <a:pt x="3203971" y="3093615"/>
                  </a:lnTo>
                  <a:lnTo>
                    <a:pt x="0" y="309361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28600" lvl="1" indent="-228600" defTabSz="1022350">
                <a:lnSpc>
                  <a:spcPct val="90000"/>
                </a:lnSpc>
                <a:spcBef>
                  <a:spcPct val="0"/>
                </a:spcBef>
                <a:spcAft>
                  <a:spcPct val="15000"/>
                </a:spcAft>
                <a:buFontTx/>
                <a:buChar char="••"/>
                <a:defRPr/>
              </a:pPr>
              <a:r>
                <a:rPr lang="en-US" sz="2100">
                  <a:solidFill>
                    <a:schemeClr val="accent1">
                      <a:lumMod val="50000"/>
                    </a:schemeClr>
                  </a:solidFill>
                  <a:latin typeface="Arial"/>
                  <a:cs typeface="Rubik Light"/>
                </a:rPr>
                <a:t>Reduce insurance risks due to climate change</a:t>
              </a:r>
              <a:endParaRPr lang="en-US">
                <a:solidFill>
                  <a:schemeClr val="accent1">
                    <a:lumMod val="50000"/>
                  </a:schemeClr>
                </a:solidFill>
                <a:latin typeface="Arial"/>
                <a:cs typeface="Arial"/>
              </a:endParaRPr>
            </a:p>
            <a:p>
              <a:pPr marL="228600" lvl="1" indent="-228600" defTabSz="1022350">
                <a:lnSpc>
                  <a:spcPct val="90000"/>
                </a:lnSpc>
                <a:spcBef>
                  <a:spcPct val="0"/>
                </a:spcBef>
                <a:spcAft>
                  <a:spcPct val="15000"/>
                </a:spcAft>
                <a:buFontTx/>
                <a:buChar char="•"/>
                <a:defRPr/>
              </a:pPr>
              <a:r>
                <a:rPr lang="en-US" sz="2100">
                  <a:solidFill>
                    <a:schemeClr val="accent1">
                      <a:lumMod val="50000"/>
                    </a:schemeClr>
                  </a:solidFill>
                  <a:latin typeface="Arial"/>
                  <a:cs typeface="Rubik Light"/>
                </a:rPr>
                <a:t>Reduce operations and management costs and enhance performance</a:t>
              </a:r>
            </a:p>
            <a:p>
              <a:pPr marL="228600" lvl="1" indent="-228600" defTabSz="1022350">
                <a:lnSpc>
                  <a:spcPct val="90000"/>
                </a:lnSpc>
                <a:spcBef>
                  <a:spcPct val="0"/>
                </a:spcBef>
                <a:spcAft>
                  <a:spcPct val="15000"/>
                </a:spcAft>
                <a:buFontTx/>
                <a:buChar char="••"/>
                <a:defRPr/>
              </a:pPr>
              <a:r>
                <a:rPr lang="en-US" sz="2100">
                  <a:solidFill>
                    <a:schemeClr val="accent1">
                      <a:lumMod val="50000"/>
                    </a:schemeClr>
                  </a:solidFill>
                  <a:latin typeface="Arial"/>
                  <a:cs typeface="Rubik Light"/>
                </a:rPr>
                <a:t>Create competitive advantage within regional real-estate markets</a:t>
              </a:r>
            </a:p>
            <a:p>
              <a:pPr marL="228600" lvl="1" indent="-228600" defTabSz="1022350">
                <a:lnSpc>
                  <a:spcPct val="90000"/>
                </a:lnSpc>
                <a:spcBef>
                  <a:spcPct val="0"/>
                </a:spcBef>
                <a:spcAft>
                  <a:spcPct val="15000"/>
                </a:spcAft>
                <a:buFontTx/>
                <a:buChar char="••"/>
                <a:defRPr/>
              </a:pPr>
              <a:r>
                <a:rPr lang="en-US" sz="2100">
                  <a:solidFill>
                    <a:schemeClr val="accent1">
                      <a:lumMod val="50000"/>
                    </a:schemeClr>
                  </a:solidFill>
                  <a:latin typeface="Arial"/>
                  <a:cs typeface="Rubik Light"/>
                </a:rPr>
                <a:t>Improve occupant productivity</a:t>
              </a:r>
            </a:p>
            <a:p>
              <a:pPr marL="0" lvl="1" defTabSz="1022350">
                <a:lnSpc>
                  <a:spcPct val="90000"/>
                </a:lnSpc>
                <a:spcBef>
                  <a:spcPct val="0"/>
                </a:spcBef>
                <a:spcAft>
                  <a:spcPct val="15000"/>
                </a:spcAft>
                <a:defRPr/>
              </a:pPr>
              <a:endParaRPr lang="en-US" sz="2100">
                <a:solidFill>
                  <a:schemeClr val="accent1">
                    <a:lumMod val="50000"/>
                  </a:schemeClr>
                </a:solidFill>
                <a:latin typeface="Rubik Light" panose="02000604000000020004" pitchFamily="2" charset="-79"/>
                <a:cs typeface="Rubik Light" panose="02000604000000020004" pitchFamily="2" charset="-79"/>
              </a:endParaRPr>
            </a:p>
          </p:txBody>
        </p:sp>
        <p:sp>
          <p:nvSpPr>
            <p:cNvPr id="11" name="Freeform 10"/>
            <p:cNvSpPr/>
            <p:nvPr/>
          </p:nvSpPr>
          <p:spPr>
            <a:xfrm>
              <a:off x="8146542" y="1251751"/>
              <a:ext cx="3203971" cy="923278"/>
            </a:xfrm>
            <a:custGeom>
              <a:avLst/>
              <a:gdLst>
                <a:gd name="connsiteX0" fmla="*/ 0 w 3203971"/>
                <a:gd name="connsiteY0" fmla="*/ 0 h 662400"/>
                <a:gd name="connsiteX1" fmla="*/ 3203971 w 3203971"/>
                <a:gd name="connsiteY1" fmla="*/ 0 h 662400"/>
                <a:gd name="connsiteX2" fmla="*/ 3203971 w 3203971"/>
                <a:gd name="connsiteY2" fmla="*/ 662400 h 662400"/>
                <a:gd name="connsiteX3" fmla="*/ 0 w 3203971"/>
                <a:gd name="connsiteY3" fmla="*/ 662400 h 662400"/>
                <a:gd name="connsiteX4" fmla="*/ 0 w 320397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662400">
                  <a:moveTo>
                    <a:pt x="0" y="0"/>
                  </a:moveTo>
                  <a:lnTo>
                    <a:pt x="3203971" y="0"/>
                  </a:lnTo>
                  <a:lnTo>
                    <a:pt x="3203971" y="662400"/>
                  </a:lnTo>
                  <a:lnTo>
                    <a:pt x="0" y="662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800" kern="1200" baseline="0">
                  <a:solidFill>
                    <a:schemeClr val="bg1"/>
                  </a:solidFill>
                  <a:effectLst/>
                  <a:latin typeface="Arial"/>
                  <a:cs typeface="Rubik Medium"/>
                </a:rPr>
                <a:t>Social and Health</a:t>
              </a:r>
              <a:endParaRPr lang="en-US" sz="2800" kern="1200">
                <a:solidFill>
                  <a:schemeClr val="bg1"/>
                </a:solidFill>
                <a:latin typeface="Arial"/>
                <a:cs typeface="Rubik Medium"/>
              </a:endParaRPr>
            </a:p>
          </p:txBody>
        </p:sp>
        <p:sp>
          <p:nvSpPr>
            <p:cNvPr id="12" name="Freeform 11"/>
            <p:cNvSpPr/>
            <p:nvPr/>
          </p:nvSpPr>
          <p:spPr>
            <a:xfrm>
              <a:off x="8146542" y="2175029"/>
              <a:ext cx="3203971" cy="3852044"/>
            </a:xfrm>
            <a:custGeom>
              <a:avLst/>
              <a:gdLst>
                <a:gd name="connsiteX0" fmla="*/ 0 w 3203971"/>
                <a:gd name="connsiteY0" fmla="*/ 0 h 3093615"/>
                <a:gd name="connsiteX1" fmla="*/ 3203971 w 3203971"/>
                <a:gd name="connsiteY1" fmla="*/ 0 h 3093615"/>
                <a:gd name="connsiteX2" fmla="*/ 3203971 w 3203971"/>
                <a:gd name="connsiteY2" fmla="*/ 3093615 h 3093615"/>
                <a:gd name="connsiteX3" fmla="*/ 0 w 3203971"/>
                <a:gd name="connsiteY3" fmla="*/ 3093615 h 3093615"/>
                <a:gd name="connsiteX4" fmla="*/ 0 w 3203971"/>
                <a:gd name="connsiteY4" fmla="*/ 0 h 3093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093615">
                  <a:moveTo>
                    <a:pt x="0" y="0"/>
                  </a:moveTo>
                  <a:lnTo>
                    <a:pt x="3203971" y="0"/>
                  </a:lnTo>
                  <a:lnTo>
                    <a:pt x="3203971" y="3093615"/>
                  </a:lnTo>
                  <a:lnTo>
                    <a:pt x="0" y="309361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100" kern="1200" baseline="0">
                  <a:solidFill>
                    <a:schemeClr val="accent1">
                      <a:lumMod val="50000"/>
                    </a:schemeClr>
                  </a:solidFill>
                  <a:effectLst/>
                  <a:latin typeface="Arial"/>
                  <a:cs typeface="Rubik Light"/>
                </a:rPr>
                <a:t>Enhance occupant comfort and health</a:t>
              </a:r>
              <a:endParaRPr lang="en-US" sz="2100" kern="1200">
                <a:solidFill>
                  <a:schemeClr val="accent1">
                    <a:lumMod val="50000"/>
                  </a:schemeClr>
                </a:solidFill>
                <a:latin typeface="Arial"/>
                <a:cs typeface="Rubik Light"/>
              </a:endParaRPr>
            </a:p>
            <a:p>
              <a:pPr marL="228600" lvl="1" indent="-228600" defTabSz="1022350">
                <a:lnSpc>
                  <a:spcPct val="90000"/>
                </a:lnSpc>
                <a:spcBef>
                  <a:spcPct val="0"/>
                </a:spcBef>
                <a:spcAft>
                  <a:spcPct val="15000"/>
                </a:spcAft>
                <a:buChar char="••"/>
              </a:pPr>
              <a:r>
                <a:rPr lang="en-US" sz="2100" kern="1200" baseline="0">
                  <a:solidFill>
                    <a:schemeClr val="accent1">
                      <a:lumMod val="50000"/>
                    </a:schemeClr>
                  </a:solidFill>
                  <a:effectLst/>
                  <a:latin typeface="Arial"/>
                  <a:cs typeface="Rubik Light"/>
                </a:rPr>
                <a:t>Heighten </a:t>
              </a:r>
              <a:r>
                <a:rPr lang="en-US" sz="2100">
                  <a:solidFill>
                    <a:schemeClr val="accent1">
                      <a:lumMod val="50000"/>
                    </a:schemeClr>
                  </a:solidFill>
                  <a:latin typeface="Arial"/>
                  <a:cs typeface="Rubik Light"/>
                </a:rPr>
                <a:t>biophilic and aesthetic</a:t>
              </a:r>
              <a:r>
                <a:rPr lang="en-US" sz="2100" kern="1200" baseline="0">
                  <a:solidFill>
                    <a:schemeClr val="accent1">
                      <a:lumMod val="50000"/>
                    </a:schemeClr>
                  </a:solidFill>
                  <a:effectLst/>
                  <a:latin typeface="Arial"/>
                  <a:cs typeface="Rubik Light"/>
                </a:rPr>
                <a:t> qualities</a:t>
              </a:r>
            </a:p>
            <a:p>
              <a:pPr marL="228600" lvl="1" indent="-228600" defTabSz="1022350">
                <a:lnSpc>
                  <a:spcPct val="90000"/>
                </a:lnSpc>
                <a:spcBef>
                  <a:spcPct val="0"/>
                </a:spcBef>
                <a:spcAft>
                  <a:spcPct val="15000"/>
                </a:spcAft>
                <a:buChar char="••"/>
              </a:pPr>
              <a:r>
                <a:rPr lang="en-US" sz="2100" kern="1200" baseline="0">
                  <a:solidFill>
                    <a:schemeClr val="accent1">
                      <a:lumMod val="50000"/>
                    </a:schemeClr>
                  </a:solidFill>
                  <a:effectLst/>
                  <a:latin typeface="Arial"/>
                  <a:cs typeface="Rubik Light"/>
                </a:rPr>
                <a:t>Minimize strain on local infrastructure</a:t>
              </a:r>
              <a:r>
                <a:rPr lang="en-US" sz="2100">
                  <a:solidFill>
                    <a:schemeClr val="accent1">
                      <a:lumMod val="50000"/>
                    </a:schemeClr>
                  </a:solidFill>
                  <a:latin typeface="Arial"/>
                  <a:cs typeface="Rubik Light"/>
                </a:rPr>
                <a:t> and the energy grid</a:t>
              </a:r>
              <a:endParaRPr lang="en-US" sz="2100" kern="1200" baseline="0">
                <a:solidFill>
                  <a:schemeClr val="accent1">
                    <a:lumMod val="50000"/>
                  </a:schemeClr>
                </a:solidFill>
                <a:effectLst/>
                <a:latin typeface="Arial"/>
                <a:cs typeface="Rubik Light" panose="02000604000000020004" pitchFamily="2" charset="-79"/>
              </a:endParaRPr>
            </a:p>
            <a:p>
              <a:pPr marL="228600" lvl="1" indent="-228600" defTabSz="1022350">
                <a:lnSpc>
                  <a:spcPct val="90000"/>
                </a:lnSpc>
                <a:spcBef>
                  <a:spcPct val="0"/>
                </a:spcBef>
                <a:spcAft>
                  <a:spcPct val="15000"/>
                </a:spcAft>
                <a:buChar char="••"/>
              </a:pPr>
              <a:r>
                <a:rPr lang="en-US" sz="2100" kern="1200" baseline="0">
                  <a:solidFill>
                    <a:schemeClr val="accent1">
                      <a:lumMod val="50000"/>
                    </a:schemeClr>
                  </a:solidFill>
                  <a:effectLst/>
                  <a:latin typeface="Arial"/>
                  <a:cs typeface="Rubik Light"/>
                </a:rPr>
                <a:t>Improve overall quality of life</a:t>
              </a:r>
              <a:r>
                <a:rPr lang="en-US" sz="2100">
                  <a:solidFill>
                    <a:schemeClr val="accent1">
                      <a:lumMod val="50000"/>
                    </a:schemeClr>
                  </a:solidFill>
                  <a:latin typeface="Arial"/>
                  <a:cs typeface="Rubik Light"/>
                </a:rPr>
                <a:t> for humans and other species</a:t>
              </a:r>
              <a:endParaRPr lang="en-US" sz="2100" kern="1200" baseline="0">
                <a:solidFill>
                  <a:schemeClr val="accent1">
                    <a:lumMod val="50000"/>
                  </a:schemeClr>
                </a:solidFill>
                <a:effectLst/>
                <a:latin typeface="Arial"/>
                <a:cs typeface="Rubik Light" panose="02000604000000020004" pitchFamily="2" charset="-79"/>
              </a:endParaRPr>
            </a:p>
          </p:txBody>
        </p:sp>
      </p:grpSp>
    </p:spTree>
    <p:extLst>
      <p:ext uri="{BB962C8B-B14F-4D97-AF65-F5344CB8AC3E}">
        <p14:creationId xmlns:p14="http://schemas.microsoft.com/office/powerpoint/2010/main" val="223773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0B05-0CCB-C7C3-5CA2-4EC71124D511}"/>
              </a:ext>
            </a:extLst>
          </p:cNvPr>
          <p:cNvSpPr>
            <a:spLocks noGrp="1"/>
          </p:cNvSpPr>
          <p:nvPr>
            <p:ph type="title"/>
          </p:nvPr>
        </p:nvSpPr>
        <p:spPr/>
        <p:txBody>
          <a:bodyPr/>
          <a:lstStyle/>
          <a:p>
            <a:r>
              <a:rPr lang="en-US">
                <a:latin typeface="Arial"/>
                <a:cs typeface="Arial"/>
              </a:rPr>
              <a:t>Priorities in Creating a Green Building Policy</a:t>
            </a:r>
          </a:p>
        </p:txBody>
      </p:sp>
      <p:sp>
        <p:nvSpPr>
          <p:cNvPr id="3" name="Content Placeholder 2">
            <a:extLst>
              <a:ext uri="{FF2B5EF4-FFF2-40B4-BE49-F238E27FC236}">
                <a16:creationId xmlns:a16="http://schemas.microsoft.com/office/drawing/2014/main" id="{F14B0A1D-7C24-5F5A-0BF7-3AC3D55E2379}"/>
              </a:ext>
            </a:extLst>
          </p:cNvPr>
          <p:cNvSpPr>
            <a:spLocks noGrp="1"/>
          </p:cNvSpPr>
          <p:nvPr>
            <p:ph idx="1"/>
          </p:nvPr>
        </p:nvSpPr>
        <p:spPr>
          <a:xfrm>
            <a:off x="343665" y="1476752"/>
            <a:ext cx="11597445" cy="4873248"/>
          </a:xfrm>
        </p:spPr>
        <p:txBody>
          <a:bodyPr vert="horz" lIns="91440" tIns="45720" rIns="91440" bIns="45720" rtlCol="0" anchor="t">
            <a:normAutofit/>
          </a:bodyPr>
          <a:lstStyle/>
          <a:p>
            <a:pPr marL="0" indent="0">
              <a:spcAft>
                <a:spcPts val="1800"/>
              </a:spcAft>
              <a:buNone/>
            </a:pPr>
            <a:r>
              <a:rPr lang="en-US" sz="2500"/>
              <a:t>Green building policies:</a:t>
            </a:r>
          </a:p>
          <a:p>
            <a:pPr marL="1371600" lvl="3" indent="0">
              <a:spcBef>
                <a:spcPts val="1200"/>
              </a:spcBef>
              <a:spcAft>
                <a:spcPts val="2400"/>
              </a:spcAft>
              <a:buNone/>
            </a:pPr>
            <a:r>
              <a:rPr lang="en-US" sz="1900"/>
              <a:t>Establish green building practices and sustainable standards to improve building performance.</a:t>
            </a:r>
          </a:p>
          <a:p>
            <a:pPr marL="1371600" lvl="3" indent="0">
              <a:spcBef>
                <a:spcPts val="1200"/>
              </a:spcBef>
              <a:spcAft>
                <a:spcPts val="2400"/>
              </a:spcAft>
              <a:buNone/>
            </a:pPr>
            <a:r>
              <a:rPr lang="en-US" sz="1900"/>
              <a:t>Aim to help meet goals related to stormwater management, renewable energy, indoor environmental quality, resource conservation, resiliency, waste reduction, transportation, green space, and more.</a:t>
            </a:r>
          </a:p>
          <a:p>
            <a:pPr marL="1371600" lvl="3" indent="0">
              <a:spcBef>
                <a:spcPts val="1200"/>
              </a:spcBef>
              <a:spcAft>
                <a:spcPts val="2400"/>
              </a:spcAft>
              <a:buNone/>
            </a:pPr>
            <a:r>
              <a:rPr lang="en-US" sz="1900">
                <a:cs typeface="Arial"/>
              </a:rPr>
              <a:t>Encourage investments in energy efficiency and other clean energy technologies.</a:t>
            </a:r>
            <a:endParaRPr lang="en-US"/>
          </a:p>
        </p:txBody>
      </p:sp>
      <p:pic>
        <p:nvPicPr>
          <p:cNvPr id="7" name="Graphic 6" descr="Checklist with solid fill">
            <a:extLst>
              <a:ext uri="{FF2B5EF4-FFF2-40B4-BE49-F238E27FC236}">
                <a16:creationId xmlns:a16="http://schemas.microsoft.com/office/drawing/2014/main" id="{7C333A5C-0095-16A5-F426-75B7EF167A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2157" y="3367291"/>
            <a:ext cx="652876" cy="652876"/>
          </a:xfrm>
          <a:prstGeom prst="rect">
            <a:avLst/>
          </a:prstGeom>
        </p:spPr>
      </p:pic>
      <p:pic>
        <p:nvPicPr>
          <p:cNvPr id="9" name="Graphic 8" descr="Dollar with solid fill">
            <a:extLst>
              <a:ext uri="{FF2B5EF4-FFF2-40B4-BE49-F238E27FC236}">
                <a16:creationId xmlns:a16="http://schemas.microsoft.com/office/drawing/2014/main" id="{E4DA92BE-424A-2B5C-F31A-8A69531C0D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4230" y="4494985"/>
            <a:ext cx="468730" cy="468730"/>
          </a:xfrm>
          <a:prstGeom prst="rect">
            <a:avLst/>
          </a:prstGeom>
        </p:spPr>
      </p:pic>
      <p:pic>
        <p:nvPicPr>
          <p:cNvPr id="12" name="Graphic 11" descr="Circles with arrows with solid fill">
            <a:extLst>
              <a:ext uri="{FF2B5EF4-FFF2-40B4-BE49-F238E27FC236}">
                <a16:creationId xmlns:a16="http://schemas.microsoft.com/office/drawing/2014/main" id="{7F880FEC-1C2A-17F9-7071-AE25EAACA0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2157" y="2239598"/>
            <a:ext cx="652876" cy="652876"/>
          </a:xfrm>
          <a:prstGeom prst="rect">
            <a:avLst/>
          </a:prstGeom>
        </p:spPr>
      </p:pic>
    </p:spTree>
    <p:extLst>
      <p:ext uri="{BB962C8B-B14F-4D97-AF65-F5344CB8AC3E}">
        <p14:creationId xmlns:p14="http://schemas.microsoft.com/office/powerpoint/2010/main" val="157549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D976-A83B-412C-9832-5E6FFDCE9EA4}"/>
              </a:ext>
            </a:extLst>
          </p:cNvPr>
          <p:cNvSpPr>
            <a:spLocks noGrp="1"/>
          </p:cNvSpPr>
          <p:nvPr>
            <p:ph type="title"/>
          </p:nvPr>
        </p:nvSpPr>
        <p:spPr>
          <a:xfrm>
            <a:off x="5423544" y="3056144"/>
            <a:ext cx="6371000" cy="745712"/>
          </a:xfrm>
        </p:spPr>
        <p:txBody>
          <a:bodyPr/>
          <a:lstStyle/>
          <a:p>
            <a:r>
              <a:rPr lang="en-US"/>
              <a:t>Overview of Research and Engagement</a:t>
            </a:r>
            <a:endParaRPr lang="en-US">
              <a:cs typeface="Arial"/>
            </a:endParaRPr>
          </a:p>
        </p:txBody>
      </p:sp>
    </p:spTree>
    <p:extLst>
      <p:ext uri="{BB962C8B-B14F-4D97-AF65-F5344CB8AC3E}">
        <p14:creationId xmlns:p14="http://schemas.microsoft.com/office/powerpoint/2010/main" val="3013397258"/>
      </p:ext>
    </p:extLst>
  </p:cSld>
  <p:clrMapOvr>
    <a:masterClrMapping/>
  </p:clrMapOvr>
</p:sld>
</file>

<file path=ppt/theme/theme1.xml><?xml version="1.0" encoding="utf-8"?>
<a:theme xmlns:a="http://schemas.openxmlformats.org/drawingml/2006/main" name="Light and Dark Designs">
  <a:themeElements>
    <a:clrScheme name="CADMUS colors 2023">
      <a:dk1>
        <a:srgbClr val="4D4D4F"/>
      </a:dk1>
      <a:lt1>
        <a:sysClr val="window" lastClr="FFFFFF"/>
      </a:lt1>
      <a:dk2>
        <a:srgbClr val="4D4D4F"/>
      </a:dk2>
      <a:lt2>
        <a:srgbClr val="8FC2F2"/>
      </a:lt2>
      <a:accent1>
        <a:srgbClr val="182F58"/>
      </a:accent1>
      <a:accent2>
        <a:srgbClr val="0054A5"/>
      </a:accent2>
      <a:accent3>
        <a:srgbClr val="567691"/>
      </a:accent3>
      <a:accent4>
        <a:srgbClr val="288556"/>
      </a:accent4>
      <a:accent5>
        <a:srgbClr val="C24C21"/>
      </a:accent5>
      <a:accent6>
        <a:srgbClr val="723EA8"/>
      </a:accent6>
      <a:hlink>
        <a:srgbClr val="0054A5"/>
      </a:hlink>
      <a:folHlink>
        <a:srgbClr val="8FC2F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8235FCE-30C7-C042-9039-0E5A0E5B0EC1}" vid="{3DA3757A-C816-8647-9DEE-D63D3D320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ecb1e7-8a17-49ad-95d1-6d770b48dd34">
      <UserInfo>
        <DisplayName>Ryan Bodanyi</DisplayName>
        <AccountId>29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CEEAB597252C43970C3D46D577AC76" ma:contentTypeVersion="10" ma:contentTypeDescription="Create a new document." ma:contentTypeScope="" ma:versionID="900f63d5ea43883893dd9c44537a8586">
  <xsd:schema xmlns:xsd="http://www.w3.org/2001/XMLSchema" xmlns:xs="http://www.w3.org/2001/XMLSchema" xmlns:p="http://schemas.microsoft.com/office/2006/metadata/properties" xmlns:ns2="20252a22-6fd8-4a74-9fc9-7c34be8c340b" xmlns:ns3="f6ecb1e7-8a17-49ad-95d1-6d770b48dd34" targetNamespace="http://schemas.microsoft.com/office/2006/metadata/properties" ma:root="true" ma:fieldsID="5d0fd9872a1d8030180458e9fd2a72d8" ns2:_="" ns3:_="">
    <xsd:import namespace="20252a22-6fd8-4a74-9fc9-7c34be8c340b"/>
    <xsd:import namespace="f6ecb1e7-8a17-49ad-95d1-6d770b48dd3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52a22-6fd8-4a74-9fc9-7c34be8c34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ecb1e7-8a17-49ad-95d1-6d770b48dd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C6A508-B5C4-45B0-B00E-D360E81FF2EE}">
  <ds:schemaRefs>
    <ds:schemaRef ds:uri="20252a22-6fd8-4a74-9fc9-7c34be8c340b"/>
    <ds:schemaRef ds:uri="f6ecb1e7-8a17-49ad-95d1-6d770b48dd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A9789B-E882-453A-BACF-B7BC6469DF17}">
  <ds:schemaRefs>
    <ds:schemaRef ds:uri="http://schemas.microsoft.com/sharepoint/v3/contenttype/forms"/>
  </ds:schemaRefs>
</ds:datastoreItem>
</file>

<file path=customXml/itemProps3.xml><?xml version="1.0" encoding="utf-8"?>
<ds:datastoreItem xmlns:ds="http://schemas.openxmlformats.org/officeDocument/2006/customXml" ds:itemID="{E28B6776-AD09-4F39-8DF9-EBD5BD6AACCC}">
  <ds:schemaRefs>
    <ds:schemaRef ds:uri="20252a22-6fd8-4a74-9fc9-7c34be8c340b"/>
    <ds:schemaRef ds:uri="f6ecb1e7-8a17-49ad-95d1-6d770b48dd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448151e3-dd12-48c1-aa8d-045ec2a1daaa}" enabled="1" method="Standard" siteId="{9775d500-e49b-49a7-9e24-1ada087be6ee}" removed="0"/>
</clbl:labelList>
</file>

<file path=docProps/app.xml><?xml version="1.0" encoding="utf-8"?>
<Properties xmlns="http://schemas.openxmlformats.org/officeDocument/2006/extended-properties" xmlns:vt="http://schemas.openxmlformats.org/officeDocument/2006/docPropsVTypes">
  <Template/>
  <TotalTime>0</TotalTime>
  <Words>3919</Words>
  <Application>Microsoft Office PowerPoint</Application>
  <PresentationFormat>Widescreen</PresentationFormat>
  <Paragraphs>363</Paragraphs>
  <Slides>37</Slides>
  <Notes>9</Notes>
  <HiddenSlides>5</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8" baseType="lpstr">
      <vt:lpstr>Arial</vt:lpstr>
      <vt:lpstr>Arial,Sans-Serif</vt:lpstr>
      <vt:lpstr>Calibri</vt:lpstr>
      <vt:lpstr>Courier New</vt:lpstr>
      <vt:lpstr>Rubik Light</vt:lpstr>
      <vt:lpstr>Rubik Medium</vt:lpstr>
      <vt:lpstr>Symbol</vt:lpstr>
      <vt:lpstr>Times New Roman</vt:lpstr>
      <vt:lpstr>Wingdings</vt:lpstr>
      <vt:lpstr>Light and Dark Designs</vt:lpstr>
      <vt:lpstr>Document</vt:lpstr>
      <vt:lpstr>Fairfax Green Building Policy Environmental Sustainability Committee  Meeting</vt:lpstr>
      <vt:lpstr>Presentation Roadmap</vt:lpstr>
      <vt:lpstr>City of Fairfax Green Building Policy Development</vt:lpstr>
      <vt:lpstr>Policy Development Timeline</vt:lpstr>
      <vt:lpstr>Green Building Policy Background</vt:lpstr>
      <vt:lpstr>What is a Green Building?</vt:lpstr>
      <vt:lpstr>Benefits of Green Buildings</vt:lpstr>
      <vt:lpstr>Priorities in Creating a Green Building Policy</vt:lpstr>
      <vt:lpstr>Overview of Research and Engagement</vt:lpstr>
      <vt:lpstr>Key Literature Review Findings</vt:lpstr>
      <vt:lpstr>Input from Stakeholders</vt:lpstr>
      <vt:lpstr>Key Takeaways from Stakeholders</vt:lpstr>
      <vt:lpstr>Policy Incentive Options Considered</vt:lpstr>
      <vt:lpstr>Policy Incentive Options Considered (continued)</vt:lpstr>
      <vt:lpstr>Draft Public-Sector Green Building Policy</vt:lpstr>
      <vt:lpstr>Public-Sector Project Eligibility</vt:lpstr>
      <vt:lpstr>Public-Sector Policy</vt:lpstr>
      <vt:lpstr>Existing Buildings Green Building Practice Examples</vt:lpstr>
      <vt:lpstr>Public-Sector Policy</vt:lpstr>
      <vt:lpstr>Draft Private-Sector Green Building Policy</vt:lpstr>
      <vt:lpstr>Private-Sector Project Eligibility</vt:lpstr>
      <vt:lpstr>Private-Sector Policy</vt:lpstr>
      <vt:lpstr>Green Building Tax Abatement Program</vt:lpstr>
      <vt:lpstr>Potential Benefits of a Green Building Tax Abatement Program </vt:lpstr>
      <vt:lpstr>Green Building Tax Abatement Program Eligibility</vt:lpstr>
      <vt:lpstr>Staffing and Resources</vt:lpstr>
      <vt:lpstr>Administrative and Performance Monitoring Procedures</vt:lpstr>
      <vt:lpstr>Administrative and Performance Monitoring Procedures</vt:lpstr>
      <vt:lpstr>Next Steps and Discussion</vt:lpstr>
      <vt:lpstr>Next Steps</vt:lpstr>
      <vt:lpstr>Policy and Implementation Discussion</vt:lpstr>
      <vt:lpstr>PowerPoint Presentation</vt:lpstr>
      <vt:lpstr>Green Building Rating Systems and Certifications</vt:lpstr>
      <vt:lpstr>Green Building Policies in Virginia</vt:lpstr>
      <vt:lpstr>Green Building Tax Abatement Program</vt:lpstr>
      <vt:lpstr>Green Building Tax Abatement Program Research</vt:lpstr>
      <vt:lpstr>Tax Abatement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Slide Layout</dc:title>
  <dc:creator>Masumi Izawa</dc:creator>
  <cp:lastModifiedBy>Kupka, Stefanie</cp:lastModifiedBy>
  <cp:revision>2</cp:revision>
  <dcterms:created xsi:type="dcterms:W3CDTF">2018-04-25T18:11:48Z</dcterms:created>
  <dcterms:modified xsi:type="dcterms:W3CDTF">2024-10-10T18:57:27Z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0x0101009ACEEAB597252C43970C3D46D577AC76</vt:lpwstr>
  </property>
  <property fmtid="{D5CDD505-2E9C-101B-9397-08002B2CF9AE}" pid="3" name="Order">
    <vt:r8>65700</vt:r8>
  </property>
  <property fmtid="{D5CDD505-2E9C-101B-9397-08002B2CF9AE}" pid="4" name="xd_Signature">
    <vt:bool>false</vt:bool>
  </property>
  <property fmtid="{D5CDD505-2E9C-101B-9397-08002B2CF9AE}" pid="5" name="SharedWithUsers">
    <vt:lpwstr>115;#Ahmed Rafeq</vt:lpwstr>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_dlc_DocIdItemGuid">
    <vt:lpwstr>0cc374c6-829b-4623-8758-d350953397e3</vt:lpwstr>
  </property>
  <property fmtid="{D5CDD505-2E9C-101B-9397-08002B2CF9AE}" pid="12" name="MediaServiceImageTags">
    <vt:lpwstr/>
  </property>
</Properties>
</file>