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handoutMasterIdLst>
    <p:handoutMasterId r:id="rId14"/>
  </p:handoutMasterIdLst>
  <p:sldIdLst>
    <p:sldId id="332" r:id="rId2"/>
    <p:sldId id="330" r:id="rId3"/>
    <p:sldId id="322" r:id="rId4"/>
    <p:sldId id="349" r:id="rId5"/>
    <p:sldId id="350" r:id="rId6"/>
    <p:sldId id="335" r:id="rId7"/>
    <p:sldId id="352" r:id="rId8"/>
    <p:sldId id="353" r:id="rId9"/>
    <p:sldId id="328" r:id="rId10"/>
    <p:sldId id="351" r:id="rId11"/>
    <p:sldId id="344" r:id="rId12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ED31"/>
    <a:srgbClr val="FF9900"/>
    <a:srgbClr val="000099"/>
    <a:srgbClr val="FFFFFF"/>
    <a:srgbClr val="00FF00"/>
    <a:srgbClr val="0000FF"/>
    <a:srgbClr val="0066FF"/>
    <a:srgbClr val="00FFFF"/>
    <a:srgbClr val="006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 snapToGrid="0">
      <p:cViewPr>
        <p:scale>
          <a:sx n="118" d="100"/>
          <a:sy n="118" d="100"/>
        </p:scale>
        <p:origin x="-142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30" tIns="47965" rIns="95930" bIns="47965" numCol="1" anchor="t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30" tIns="47965" rIns="95930" bIns="47965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30" tIns="47965" rIns="95930" bIns="47965" numCol="1" anchor="b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30" tIns="47965" rIns="95930" bIns="47965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ea typeface="ＭＳ Ｐゴシック" pitchFamily="-84" charset="-128"/>
              </a:defRPr>
            </a:lvl1pPr>
          </a:lstStyle>
          <a:p>
            <a:pPr>
              <a:defRPr/>
            </a:pPr>
            <a:fld id="{C913EF0B-F3DD-4678-A100-C178CE02E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53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37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30" tIns="47965" rIns="95930" bIns="47965" numCol="1" anchor="t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37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30" tIns="47965" rIns="95930" bIns="47965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714375"/>
            <a:ext cx="4762500" cy="3570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522788"/>
            <a:ext cx="5383213" cy="4364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30" tIns="47965" rIns="95930" bIns="47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6538"/>
            <a:ext cx="3133725" cy="474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30" tIns="47965" rIns="95930" bIns="47965" numCol="1" anchor="b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26538"/>
            <a:ext cx="3133725" cy="474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30" tIns="47965" rIns="95930" bIns="47965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ea typeface="ＭＳ Ｐゴシック" pitchFamily="-84" charset="-128"/>
              </a:defRPr>
            </a:lvl1pPr>
          </a:lstStyle>
          <a:p>
            <a:pPr>
              <a:defRPr/>
            </a:pPr>
            <a:fld id="{F607E62A-E4B6-4D1D-950F-1E2E8AAFD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1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00000F-EBD3-49C9-9964-334632A582D2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FIRST SLIDE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04346B-4EAA-47AD-81D6-CD24ECECFC40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4375"/>
            <a:ext cx="4759325" cy="35702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F1D14D-732F-4D7F-8B12-B649C5F1974D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4375"/>
            <a:ext cx="4759325" cy="35702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89B85A-2140-46C2-9CED-D282ED8A8879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4375"/>
            <a:ext cx="4759325" cy="35702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F1D14D-732F-4D7F-8B12-B649C5F1974D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4375"/>
            <a:ext cx="4759325" cy="35702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89B85A-2140-46C2-9CED-D282ED8A8879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4375"/>
            <a:ext cx="4759325" cy="35702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5550CC-F750-416D-A5C6-94036DBC391C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4375"/>
            <a:ext cx="4759325" cy="35702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5550CC-F750-416D-A5C6-94036DBC391C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4375"/>
            <a:ext cx="4759325" cy="35702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B4E31-71EE-4053-A009-F6C79B35A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536E4-A7A7-4F88-8A1F-2CAC9B22DF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81EF2-16B3-4FE2-95A8-6F45ECA6A6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027E2-7800-42E9-96F1-CE765827E1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0962" name="Picture 2" descr="J:\_All Graphics and Pictures Go Here\City seals for PCs\seal with border\CitySea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420" y="5290457"/>
            <a:ext cx="881743" cy="88174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83058-C7A6-4810-BF72-7F29365562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F1321-BC5C-4656-ADC6-84EAA4DCAD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94548-9618-4702-8888-3D63D2674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B47C42-4D11-4C50-B39E-211DB379D2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5E5F0-7F93-49B1-A010-B790BA68B0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28831491-54C6-4776-9586-26D603B87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07F25-2611-4972-9DF2-70C1B339F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D968D09-74B1-4C20-BD0B-A3B8140624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0446" y="1086928"/>
            <a:ext cx="6495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n-lt"/>
              </a:rPr>
              <a:t>Kamp Washington Intersection Improvements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City Council Meeting</a:t>
            </a:r>
          </a:p>
          <a:p>
            <a:endParaRPr lang="en-US" sz="3600" dirty="0" smtClean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May 27, 2014</a:t>
            </a:r>
            <a:endParaRPr lang="en-US" sz="3600" dirty="0">
              <a:latin typeface="+mn-lt"/>
            </a:endParaRPr>
          </a:p>
        </p:txBody>
      </p:sp>
      <p:pic>
        <p:nvPicPr>
          <p:cNvPr id="3077" name="Picture 5" descr="J:\_All Graphics and Pictures Go Here\City seals for PCs\seal with border\CitySe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7" y="4593566"/>
            <a:ext cx="1815860" cy="181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84" charset="-128"/>
              </a:rPr>
              <a:t>Project Funding</a:t>
            </a:r>
            <a:endParaRPr lang="en-US" dirty="0" smtClean="0">
              <a:ea typeface="ＭＳ Ｐゴシック" pitchFamily="-84" charset="-128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808038" y="1546315"/>
            <a:ext cx="7497762" cy="40259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84" charset="-128"/>
            </a:endParaRPr>
          </a:p>
          <a:p>
            <a:pPr marL="0" lvl="1">
              <a:spcBef>
                <a:spcPts val="600"/>
              </a:spcBef>
              <a:buNone/>
            </a:pPr>
            <a:r>
              <a:rPr lang="en-US" sz="2000" dirty="0" smtClean="0"/>
              <a:t>	</a:t>
            </a:r>
            <a:r>
              <a:rPr lang="en-US" sz="2800" dirty="0" smtClean="0"/>
              <a:t>Federal:  			$</a:t>
            </a:r>
            <a:r>
              <a:rPr lang="en-US" sz="2800" dirty="0" smtClean="0"/>
              <a:t>7.45 </a:t>
            </a:r>
            <a:r>
              <a:rPr lang="en-US" sz="2800" dirty="0" smtClean="0"/>
              <a:t>M</a:t>
            </a:r>
          </a:p>
          <a:p>
            <a:pPr marL="0" lvl="1">
              <a:spcBef>
                <a:spcPts val="600"/>
              </a:spcBef>
              <a:buNone/>
            </a:pPr>
            <a:r>
              <a:rPr lang="en-US" sz="2800" dirty="0" smtClean="0"/>
              <a:t>	State:			</a:t>
            </a:r>
            <a:r>
              <a:rPr lang="en-US" sz="2800" dirty="0" smtClean="0"/>
              <a:t>$</a:t>
            </a:r>
            <a:r>
              <a:rPr lang="en-US" sz="2800" dirty="0" smtClean="0"/>
              <a:t>1.30 M</a:t>
            </a:r>
          </a:p>
          <a:p>
            <a:pPr marL="0" lvl="1">
              <a:spcBef>
                <a:spcPts val="600"/>
              </a:spcBef>
              <a:buNone/>
            </a:pPr>
            <a:r>
              <a:rPr lang="en-US" sz="2800" dirty="0" smtClean="0"/>
              <a:t>	</a:t>
            </a:r>
            <a:r>
              <a:rPr lang="en-US" sz="2800" u="sng" dirty="0"/>
              <a:t>Local:			</a:t>
            </a:r>
            <a:r>
              <a:rPr lang="en-US" sz="2800" u="sng" dirty="0" smtClean="0"/>
              <a:t>$</a:t>
            </a:r>
            <a:r>
              <a:rPr lang="en-US" sz="2800" u="sng" dirty="0"/>
              <a:t>0.05 M </a:t>
            </a:r>
            <a:endParaRPr lang="en-US" sz="2800" u="sng" dirty="0" smtClean="0"/>
          </a:p>
          <a:p>
            <a:pPr marL="0" lvl="1">
              <a:spcBef>
                <a:spcPts val="600"/>
              </a:spcBef>
              <a:buNone/>
            </a:pPr>
            <a:r>
              <a:rPr lang="en-US" sz="2800" dirty="0" smtClean="0"/>
              <a:t>	Total				$</a:t>
            </a:r>
            <a:r>
              <a:rPr lang="en-US" sz="2800" dirty="0" smtClean="0"/>
              <a:t>8.80 </a:t>
            </a:r>
            <a:r>
              <a:rPr lang="en-US" sz="2800" dirty="0" smtClean="0"/>
              <a:t>M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469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59" y="2202633"/>
            <a:ext cx="7467600" cy="1143000"/>
          </a:xfrm>
        </p:spPr>
        <p:txBody>
          <a:bodyPr/>
          <a:lstStyle/>
          <a:p>
            <a:r>
              <a:rPr lang="en-US" dirty="0" smtClean="0"/>
              <a:t>Questions / Comments?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84" charset="-128"/>
              </a:rPr>
              <a:t>Project Team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idx="1"/>
          </p:nvPr>
        </p:nvSpPr>
        <p:spPr>
          <a:xfrm>
            <a:off x="569913" y="1892300"/>
            <a:ext cx="8351837" cy="3081338"/>
          </a:xfrm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buFontTx/>
              <a:buChar char="•"/>
              <a:defRPr/>
            </a:pPr>
            <a:r>
              <a:rPr lang="en-US" sz="3200" dirty="0" smtClean="0">
                <a:ea typeface="ＭＳ Ｐゴシック" pitchFamily="-84" charset="-128"/>
              </a:rPr>
              <a:t>City of Fairfax</a:t>
            </a:r>
          </a:p>
          <a:p>
            <a:pPr eaLnBrk="1" hangingPunct="1">
              <a:spcBef>
                <a:spcPts val="2400"/>
              </a:spcBef>
              <a:buFontTx/>
              <a:buChar char="•"/>
              <a:defRPr/>
            </a:pPr>
            <a:r>
              <a:rPr lang="en-US" sz="3200" dirty="0" smtClean="0">
                <a:ea typeface="ＭＳ Ｐゴシック" pitchFamily="-84" charset="-128"/>
              </a:rPr>
              <a:t>Virginia Department of Transportation</a:t>
            </a:r>
          </a:p>
          <a:p>
            <a:pPr eaLnBrk="1" hangingPunct="1">
              <a:spcBef>
                <a:spcPts val="2400"/>
              </a:spcBef>
              <a:buFontTx/>
              <a:buChar char="•"/>
              <a:defRPr/>
            </a:pPr>
            <a:r>
              <a:rPr lang="en-US" sz="3200" dirty="0" smtClean="0">
                <a:ea typeface="ＭＳ Ｐゴシック" pitchFamily="-84" charset="-128"/>
              </a:rPr>
              <a:t>Rinker Design Associates, P.C. – </a:t>
            </a:r>
            <a:r>
              <a:rPr lang="en-US" sz="2400" dirty="0" smtClean="0">
                <a:ea typeface="ＭＳ Ｐゴシック" pitchFamily="-84" charset="-128"/>
              </a:rPr>
              <a:t>Consultants</a:t>
            </a:r>
          </a:p>
          <a:p>
            <a:pPr eaLnBrk="1" hangingPunct="1">
              <a:spcBef>
                <a:spcPts val="2400"/>
              </a:spcBef>
              <a:buFontTx/>
              <a:buChar char="•"/>
              <a:defRPr/>
            </a:pPr>
            <a:r>
              <a:rPr lang="en-US" sz="3200" dirty="0" smtClean="0">
                <a:ea typeface="ＭＳ Ｐゴシック" pitchFamily="-84" charset="-128"/>
              </a:rPr>
              <a:t>The Public</a:t>
            </a:r>
            <a:endParaRPr lang="en-US" sz="3200" dirty="0" smtClean="0">
              <a:solidFill>
                <a:srgbClr val="FF0000"/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894" y="310551"/>
            <a:ext cx="46482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84" charset="-128"/>
              </a:rPr>
              <a:t>Project Location</a:t>
            </a:r>
          </a:p>
        </p:txBody>
      </p:sp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597" y="1186453"/>
            <a:ext cx="7483945" cy="50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36" y="1477013"/>
            <a:ext cx="7467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Signal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improvements </a:t>
            </a:r>
          </a:p>
          <a:p>
            <a:pPr marL="36576" indent="0">
              <a:lnSpc>
                <a:spcPct val="90000"/>
              </a:lnSpc>
              <a:buNone/>
            </a:pP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Improved roadway geometrics </a:t>
            </a:r>
          </a:p>
          <a:p>
            <a:pPr marL="36576" indent="0">
              <a:lnSpc>
                <a:spcPct val="90000"/>
              </a:lnSpc>
              <a:buNone/>
            </a:pP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Improved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pedestrian facilities </a:t>
            </a:r>
            <a:endParaRPr lang="en-US" alt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6576" indent="0">
              <a:lnSpc>
                <a:spcPct val="90000"/>
              </a:lnSpc>
              <a:buNone/>
            </a:pP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Extension of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southbound through lane (Lee Highway)</a:t>
            </a:r>
          </a:p>
          <a:p>
            <a:pPr marL="36576" indent="0">
              <a:lnSpc>
                <a:spcPct val="90000"/>
              </a:lnSpc>
              <a:buNone/>
            </a:pP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Extension of 2</a:t>
            </a:r>
            <a:r>
              <a:rPr lang="en-US" alt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westbound through lane (Main Street)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91" y="243066"/>
            <a:ext cx="6437312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84" charset="-128"/>
              </a:rPr>
              <a:t>Schedule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76676" y="984686"/>
            <a:ext cx="8743950" cy="5341937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 smtClean="0">
                <a:ea typeface="+mn-ea"/>
              </a:rPr>
              <a:t>		      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Milestone: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				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Date: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>
                <a:ea typeface="+mn-ea"/>
              </a:rPr>
              <a:t>	</a:t>
            </a:r>
            <a:r>
              <a:rPr lang="en-US" sz="1600" dirty="0" smtClean="0">
                <a:ea typeface="+mn-ea"/>
              </a:rPr>
              <a:t>Project Start					Fall 2007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/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Preliminary Design				2007-2009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 smtClean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Public Involvement Phase 			2009-2011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 smtClean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/>
              <a:t>	</a:t>
            </a:r>
            <a:r>
              <a:rPr lang="en-US" sz="1600" dirty="0" smtClean="0">
                <a:ea typeface="+mn-ea"/>
              </a:rPr>
              <a:t>Right </a:t>
            </a:r>
            <a:r>
              <a:rPr lang="en-US" sz="1600" dirty="0">
                <a:ea typeface="+mn-ea"/>
              </a:rPr>
              <a:t>of Way </a:t>
            </a:r>
            <a:r>
              <a:rPr lang="en-US" sz="1600" dirty="0" smtClean="0">
                <a:ea typeface="+mn-ea"/>
              </a:rPr>
              <a:t>Acquisition Start			Spring 2012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 smtClean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ea typeface="+mn-ea"/>
              </a:rPr>
              <a:t>Right of Way Acquisition Complete		Spring 2014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 smtClean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/>
              <a:t>	</a:t>
            </a:r>
            <a:r>
              <a:rPr lang="en-US" sz="1600" dirty="0" smtClean="0"/>
              <a:t>Final Design					Summer 2014</a:t>
            </a:r>
            <a:endParaRPr lang="en-US" sz="1600" dirty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Utility Relocation Start				Summer 2014</a:t>
            </a:r>
            <a:endParaRPr lang="en-US" sz="1600" dirty="0">
              <a:ea typeface="+mn-ea"/>
            </a:endParaRPr>
          </a:p>
          <a:p>
            <a:pPr marL="1211263" lvl="4" indent="0">
              <a:lnSpc>
                <a:spcPct val="80000"/>
              </a:lnSpc>
              <a:buNone/>
              <a:defRPr/>
            </a:pPr>
            <a:r>
              <a:rPr lang="en-US" sz="1600" dirty="0">
                <a:latin typeface="+mn-lt"/>
              </a:rPr>
              <a:t>			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Advertise </a:t>
            </a:r>
            <a:r>
              <a:rPr lang="en-US" sz="1600" dirty="0">
                <a:ea typeface="+mn-ea"/>
              </a:rPr>
              <a:t>for </a:t>
            </a:r>
            <a:r>
              <a:rPr lang="en-US" sz="1600" dirty="0" smtClean="0">
                <a:ea typeface="+mn-ea"/>
              </a:rPr>
              <a:t>Construction			Fall 2014</a:t>
            </a:r>
            <a:endParaRPr lang="en-US" sz="1600" dirty="0">
              <a:ea typeface="+mn-ea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600" dirty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Construction	 Start				Spring 2015</a:t>
            </a:r>
            <a:endParaRPr lang="en-US" sz="1600" dirty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Construction Complet</a:t>
            </a:r>
            <a:r>
              <a:rPr lang="en-US" sz="1600" dirty="0" smtClean="0"/>
              <a:t>e	</a:t>
            </a:r>
            <a:r>
              <a:rPr lang="en-US" sz="1600" dirty="0" smtClean="0">
                <a:ea typeface="+mn-ea"/>
              </a:rPr>
              <a:t>		Spring 2016</a:t>
            </a:r>
            <a:endParaRPr lang="en-US" sz="16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5275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421" y="396019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Right of Way Phase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7" y="1486845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 affected properties requiring acquisition of right of way and/or </a:t>
            </a:r>
            <a:r>
              <a:rPr lang="en-US" sz="2800" dirty="0"/>
              <a:t>e</a:t>
            </a:r>
            <a:r>
              <a:rPr lang="en-US" sz="2800" dirty="0" smtClean="0"/>
              <a:t>asements</a:t>
            </a:r>
          </a:p>
          <a:p>
            <a:pPr lvl="1"/>
            <a:r>
              <a:rPr lang="en-US" sz="2400" dirty="0" smtClean="0"/>
              <a:t>No business displacements</a:t>
            </a:r>
          </a:p>
          <a:p>
            <a:pPr marL="448056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Agreement reached on 12 parcels</a:t>
            </a:r>
          </a:p>
          <a:p>
            <a:pPr lvl="1"/>
            <a:r>
              <a:rPr lang="en-US" sz="2400" dirty="0" smtClean="0"/>
              <a:t>8 Final, 4 Pending</a:t>
            </a:r>
          </a:p>
          <a:p>
            <a:pPr marL="448056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7 outstanding parcels</a:t>
            </a:r>
          </a:p>
          <a:p>
            <a:pPr lvl="1"/>
            <a:r>
              <a:rPr lang="en-US" sz="2400" dirty="0" smtClean="0"/>
              <a:t>Negotiations ongoing</a:t>
            </a:r>
          </a:p>
          <a:p>
            <a:pPr marL="36576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92113" y="5170811"/>
            <a:ext cx="1982549" cy="1027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8758" y="5259823"/>
            <a:ext cx="2014916" cy="938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75" y="348253"/>
            <a:ext cx="523702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84" charset="-128"/>
              </a:rPr>
              <a:t>Right of Way Status</a:t>
            </a:r>
          </a:p>
        </p:txBody>
      </p:sp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46" y="1457601"/>
            <a:ext cx="8832409" cy="48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942966" y="5445939"/>
            <a:ext cx="501707" cy="218485"/>
          </a:xfrm>
          <a:prstGeom prst="rect">
            <a:avLst/>
          </a:prstGeom>
          <a:solidFill>
            <a:srgbClr val="59E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42966" y="5773295"/>
            <a:ext cx="501707" cy="2184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45985" y="5409042"/>
            <a:ext cx="1190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Settled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391203" y="5620686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Not Settled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96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91" y="243066"/>
            <a:ext cx="6437312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84" charset="-128"/>
              </a:rPr>
              <a:t>Schedule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76676" y="984686"/>
            <a:ext cx="8743950" cy="5341937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 smtClean="0">
                <a:ea typeface="+mn-ea"/>
              </a:rPr>
              <a:t>		      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Milestone: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				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Date: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>
                <a:ea typeface="+mn-ea"/>
              </a:rPr>
              <a:t>	</a:t>
            </a:r>
            <a:r>
              <a:rPr lang="en-US" sz="1600" dirty="0" smtClean="0">
                <a:ea typeface="+mn-ea"/>
              </a:rPr>
              <a:t>Project Start					Fall 2007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/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Preliminary Design				2007-2009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 smtClean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Public Involvement Phase 			2009-2011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 smtClean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/>
              <a:t>	</a:t>
            </a:r>
            <a:r>
              <a:rPr lang="en-US" sz="1600" dirty="0" smtClean="0">
                <a:ea typeface="+mn-ea"/>
              </a:rPr>
              <a:t>Right </a:t>
            </a:r>
            <a:r>
              <a:rPr lang="en-US" sz="1600" dirty="0">
                <a:ea typeface="+mn-ea"/>
              </a:rPr>
              <a:t>of Way </a:t>
            </a:r>
            <a:r>
              <a:rPr lang="en-US" sz="1600" dirty="0" smtClean="0">
                <a:ea typeface="+mn-ea"/>
              </a:rPr>
              <a:t>Acquisition Start			Spring 2012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 smtClean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ea typeface="+mn-ea"/>
              </a:rPr>
              <a:t>Right of Way Acquisition Complete		Spring 2014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 smtClean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/>
              <a:t>	</a:t>
            </a:r>
            <a:r>
              <a:rPr lang="en-US" sz="1600" dirty="0" smtClean="0"/>
              <a:t>Final Design					Summer 2014</a:t>
            </a:r>
            <a:endParaRPr lang="en-US" sz="1600" dirty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Utility Relocation Start				Summer 2014</a:t>
            </a:r>
            <a:endParaRPr lang="en-US" sz="1600" dirty="0">
              <a:ea typeface="+mn-ea"/>
            </a:endParaRPr>
          </a:p>
          <a:p>
            <a:pPr marL="1211263" lvl="4" indent="0">
              <a:lnSpc>
                <a:spcPct val="80000"/>
              </a:lnSpc>
              <a:buNone/>
              <a:defRPr/>
            </a:pPr>
            <a:r>
              <a:rPr lang="en-US" sz="1600" dirty="0">
                <a:latin typeface="+mn-lt"/>
              </a:rPr>
              <a:t>			</a:t>
            </a: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Advertise </a:t>
            </a:r>
            <a:r>
              <a:rPr lang="en-US" sz="1600" dirty="0">
                <a:ea typeface="+mn-ea"/>
              </a:rPr>
              <a:t>for </a:t>
            </a:r>
            <a:r>
              <a:rPr lang="en-US" sz="1600" dirty="0" smtClean="0">
                <a:ea typeface="+mn-ea"/>
              </a:rPr>
              <a:t>Construction			Fall 2014</a:t>
            </a:r>
            <a:endParaRPr lang="en-US" sz="1600" dirty="0">
              <a:ea typeface="+mn-ea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600" dirty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Construction	 Start				Spring 2015</a:t>
            </a:r>
            <a:endParaRPr lang="en-US" sz="1600" dirty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600" dirty="0">
              <a:ea typeface="+mn-ea"/>
            </a:endParaRPr>
          </a:p>
          <a:p>
            <a:pPr marL="685800" indent="-6858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ea typeface="+mn-ea"/>
              </a:rPr>
              <a:t>	Construction Complet</a:t>
            </a:r>
            <a:r>
              <a:rPr lang="en-US" sz="1600" dirty="0" smtClean="0"/>
              <a:t>e	</a:t>
            </a:r>
            <a:r>
              <a:rPr lang="en-US" sz="1600" dirty="0" smtClean="0">
                <a:ea typeface="+mn-ea"/>
              </a:rPr>
              <a:t>		Spring 2016</a:t>
            </a:r>
            <a:endParaRPr lang="en-US" sz="16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8928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84" charset="-128"/>
              </a:rPr>
              <a:t>Project Cost </a:t>
            </a:r>
            <a:r>
              <a:rPr lang="en-US" dirty="0" smtClean="0">
                <a:ea typeface="ＭＳ Ｐゴシック" pitchFamily="-84" charset="-128"/>
              </a:rPr>
              <a:t>Estimate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808038" y="1546315"/>
            <a:ext cx="7497762" cy="4025900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</a:rPr>
              <a:t>	</a:t>
            </a:r>
          </a:p>
          <a:p>
            <a:pPr lvl="1">
              <a:spcBef>
                <a:spcPts val="600"/>
              </a:spcBef>
              <a:buNone/>
              <a:defRPr/>
            </a:pPr>
            <a:r>
              <a:rPr lang="en-US" sz="2800" dirty="0" smtClean="0">
                <a:ea typeface="ＭＳ Ｐゴシック" pitchFamily="-84" charset="-128"/>
              </a:rPr>
              <a:t>Engineering (PE) : 			$</a:t>
            </a:r>
            <a:r>
              <a:rPr lang="en-US" sz="2800" dirty="0" smtClean="0">
                <a:ea typeface="ＭＳ Ｐゴシック" pitchFamily="-84" charset="-128"/>
              </a:rPr>
              <a:t>1.4 </a:t>
            </a:r>
            <a:r>
              <a:rPr lang="en-US" sz="2800" dirty="0" smtClean="0">
                <a:ea typeface="ＭＳ Ｐゴシック" pitchFamily="-84" charset="-128"/>
              </a:rPr>
              <a:t>M</a:t>
            </a:r>
          </a:p>
          <a:p>
            <a:pPr lvl="1">
              <a:spcBef>
                <a:spcPts val="600"/>
              </a:spcBef>
              <a:buNone/>
              <a:defRPr/>
            </a:pPr>
            <a:r>
              <a:rPr lang="en-US" sz="2800" dirty="0" smtClean="0">
                <a:ea typeface="ＭＳ Ｐゴシック" pitchFamily="-84" charset="-128"/>
              </a:rPr>
              <a:t>Right of </a:t>
            </a:r>
            <a:r>
              <a:rPr lang="en-US" sz="2800" dirty="0" smtClean="0">
                <a:ea typeface="ＭＳ Ｐゴシック" pitchFamily="-84" charset="-128"/>
              </a:rPr>
              <a:t>Way/Utilities:	</a:t>
            </a:r>
            <a:r>
              <a:rPr lang="en-US" sz="2800" dirty="0" smtClean="0">
                <a:ea typeface="ＭＳ Ｐゴシック" pitchFamily="-84" charset="-128"/>
              </a:rPr>
              <a:t>	$</a:t>
            </a:r>
            <a:r>
              <a:rPr lang="en-US" sz="2800" dirty="0" smtClean="0">
                <a:ea typeface="ＭＳ Ｐゴシック" pitchFamily="-84" charset="-128"/>
              </a:rPr>
              <a:t>3.0 </a:t>
            </a:r>
            <a:r>
              <a:rPr lang="en-US" sz="2800" dirty="0" smtClean="0">
                <a:ea typeface="ＭＳ Ｐゴシック" pitchFamily="-84" charset="-128"/>
              </a:rPr>
              <a:t>M</a:t>
            </a:r>
          </a:p>
          <a:p>
            <a:pPr lvl="1">
              <a:spcBef>
                <a:spcPts val="600"/>
              </a:spcBef>
              <a:buNone/>
              <a:defRPr/>
            </a:pPr>
            <a:r>
              <a:rPr lang="en-US" sz="2800" u="sng" dirty="0" smtClean="0">
                <a:ea typeface="ＭＳ Ｐゴシック" pitchFamily="-84" charset="-128"/>
              </a:rPr>
              <a:t>Construction (CN): 			$</a:t>
            </a:r>
            <a:r>
              <a:rPr lang="en-US" sz="2800" u="sng" dirty="0" smtClean="0">
                <a:ea typeface="ＭＳ Ｐゴシック" pitchFamily="-84" charset="-128"/>
              </a:rPr>
              <a:t>4.4 </a:t>
            </a:r>
            <a:r>
              <a:rPr lang="en-US" sz="2800" u="sng" dirty="0" smtClean="0">
                <a:ea typeface="ＭＳ Ｐゴシック" pitchFamily="-84" charset="-128"/>
              </a:rPr>
              <a:t>M  </a:t>
            </a:r>
          </a:p>
          <a:p>
            <a:pPr lvl="1">
              <a:spcBef>
                <a:spcPts val="600"/>
              </a:spcBef>
              <a:buNone/>
              <a:defRPr/>
            </a:pPr>
            <a:r>
              <a:rPr lang="en-US" sz="2800" dirty="0" smtClean="0">
                <a:ea typeface="ＭＳ Ｐゴシック" pitchFamily="-84" charset="-128"/>
              </a:rPr>
              <a:t>Project Total:        			</a:t>
            </a:r>
            <a:r>
              <a:rPr lang="en-US" sz="2800" dirty="0" smtClean="0">
                <a:ea typeface="ＭＳ Ｐゴシック" pitchFamily="-84" charset="-128"/>
              </a:rPr>
              <a:t>$8.8 </a:t>
            </a:r>
            <a:r>
              <a:rPr lang="en-US" sz="2800" dirty="0" smtClean="0">
                <a:ea typeface="ＭＳ Ｐゴシック" pitchFamily="-84" charset="-128"/>
              </a:rPr>
              <a:t>M</a:t>
            </a:r>
          </a:p>
          <a:p>
            <a:pPr eaLnBrk="1" hangingPunct="1">
              <a:buFontTx/>
              <a:buChar char="•"/>
              <a:defRPr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84" charset="-128"/>
            </a:endParaRPr>
          </a:p>
          <a:p>
            <a:pPr marL="36576" indent="0" eaLnBrk="1" hangingPunct="1"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6238</TotalTime>
  <Words>126</Words>
  <Application>Microsoft Office PowerPoint</Application>
  <PresentationFormat>On-screen Show (4:3)</PresentationFormat>
  <Paragraphs>99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PowerPoint Presentation</vt:lpstr>
      <vt:lpstr>Project Team</vt:lpstr>
      <vt:lpstr>Project Location</vt:lpstr>
      <vt:lpstr>Project Scope</vt:lpstr>
      <vt:lpstr>Schedule</vt:lpstr>
      <vt:lpstr>Right of Way Phase Status</vt:lpstr>
      <vt:lpstr>Right of Way Status</vt:lpstr>
      <vt:lpstr>Schedule</vt:lpstr>
      <vt:lpstr>Project Cost Estimate</vt:lpstr>
      <vt:lpstr>Project Funding</vt:lpstr>
      <vt:lpstr>Questions / Comments?</vt:lpstr>
    </vt:vector>
  </TitlesOfParts>
  <Company>VDOT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VDOT PowerPoint Template</dc:title>
  <dc:creator>covey_da</dc:creator>
  <cp:keywords>Powerpoint Template, VDOT Template, template, Official PowerPoint Template, VDOT, Presentations</cp:keywords>
  <cp:lastModifiedBy>Wendy Block Sanford</cp:lastModifiedBy>
  <cp:revision>241</cp:revision>
  <cp:lastPrinted>2014-05-20T23:33:31Z</cp:lastPrinted>
  <dcterms:created xsi:type="dcterms:W3CDTF">2005-06-02T17:24:07Z</dcterms:created>
  <dcterms:modified xsi:type="dcterms:W3CDTF">2014-05-23T17:55:48Z</dcterms:modified>
</cp:coreProperties>
</file>