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62" r:id="rId3"/>
    <p:sldMasterId id="2147483665" r:id="rId4"/>
  </p:sldMasterIdLst>
  <p:notesMasterIdLst>
    <p:notesMasterId r:id="rId19"/>
  </p:notesMasterIdLst>
  <p:handoutMasterIdLst>
    <p:handoutMasterId r:id="rId20"/>
  </p:handoutMasterIdLst>
  <p:sldIdLst>
    <p:sldId id="262" r:id="rId5"/>
    <p:sldId id="307" r:id="rId6"/>
    <p:sldId id="270" r:id="rId7"/>
    <p:sldId id="303" r:id="rId8"/>
    <p:sldId id="304" r:id="rId9"/>
    <p:sldId id="308" r:id="rId10"/>
    <p:sldId id="291" r:id="rId11"/>
    <p:sldId id="293" r:id="rId12"/>
    <p:sldId id="294" r:id="rId13"/>
    <p:sldId id="305" r:id="rId14"/>
    <p:sldId id="306" r:id="rId15"/>
    <p:sldId id="296" r:id="rId16"/>
    <p:sldId id="274"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2" autoAdjust="0"/>
    <p:restoredTop sz="69772" autoAdjust="0"/>
  </p:normalViewPr>
  <p:slideViewPr>
    <p:cSldViewPr snapToGrid="0">
      <p:cViewPr varScale="1">
        <p:scale>
          <a:sx n="66" d="100"/>
          <a:sy n="66" d="100"/>
        </p:scale>
        <p:origin x="992" y="44"/>
      </p:cViewPr>
      <p:guideLst>
        <p:guide pos="3840"/>
        <p:guide orient="horz" pos="2160"/>
      </p:guideLst>
    </p:cSldViewPr>
  </p:slideViewPr>
  <p:notesTextViewPr>
    <p:cViewPr>
      <p:scale>
        <a:sx n="1" d="1"/>
        <a:sy n="1" d="1"/>
      </p:scale>
      <p:origin x="0" y="0"/>
    </p:cViewPr>
  </p:notesTextViewPr>
  <p:notesViewPr>
    <p:cSldViewPr snapToGrid="0" showGuides="1">
      <p:cViewPr varScale="1">
        <p:scale>
          <a:sx n="68" d="100"/>
          <a:sy n="68" d="100"/>
        </p:scale>
        <p:origin x="2812"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2.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2/8/2016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a:t>
            </a:fld>
            <a:endParaRPr lang="en-US"/>
          </a:p>
        </p:txBody>
      </p:sp>
    </p:spTree>
    <p:extLst>
      <p:ext uri="{BB962C8B-B14F-4D97-AF65-F5344CB8AC3E}">
        <p14:creationId xmlns:p14="http://schemas.microsoft.com/office/powerpoint/2010/main" val="826678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Header Placeholder 1"/>
          <p:cNvSpPr>
            <a:spLocks noGrp="1"/>
          </p:cNvSpPr>
          <p:nvPr>
            <p:ph type="hdr" sz="quarter"/>
          </p:nvPr>
        </p:nvSpPr>
        <p:spPr/>
        <p:txBody>
          <a:bodyPr/>
          <a:lstStyle/>
          <a:p>
            <a:pPr>
              <a:defRPr/>
            </a:pPr>
            <a:r>
              <a:rPr lang="en-US" smtClean="0"/>
              <a:t>IS-700.A:  National Incident Management System, An Introduction</a:t>
            </a:r>
          </a:p>
        </p:txBody>
      </p:sp>
      <p:sp>
        <p:nvSpPr>
          <p:cNvPr id="36867" name="Footer Placeholder 5"/>
          <p:cNvSpPr>
            <a:spLocks noGrp="1"/>
          </p:cNvSpPr>
          <p:nvPr>
            <p:ph type="ftr" sz="quarter" idx="4"/>
          </p:nvPr>
        </p:nvSpPr>
        <p:spPr/>
        <p:txBody>
          <a:bodyPr/>
          <a:lstStyle/>
          <a:p>
            <a:pPr>
              <a:defRPr/>
            </a:pPr>
            <a:r>
              <a:rPr lang="en-US" smtClean="0"/>
              <a:t>January 2009</a:t>
            </a:r>
          </a:p>
        </p:txBody>
      </p:sp>
      <p:sp>
        <p:nvSpPr>
          <p:cNvPr id="3277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300" smtClean="0"/>
              <a:t>Page 2.</a:t>
            </a:r>
            <a:fld id="{849E2D0E-09AD-4D61-9E1B-3608982102C0}" type="slidenum">
              <a:rPr lang="en-US" altLang="en-US" sz="1300" smtClean="0"/>
              <a:pPr>
                <a:spcBef>
                  <a:spcPct val="0"/>
                </a:spcBef>
              </a:pPr>
              <a:t>10</a:t>
            </a:fld>
            <a:endParaRPr lang="en-US" altLang="en-US" sz="1300" smtClean="0"/>
          </a:p>
        </p:txBody>
      </p:sp>
      <p:sp>
        <p:nvSpPr>
          <p:cNvPr id="32773" name="Notes Placeholder 1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700">
              <a:lnSpc>
                <a:spcPct val="100000"/>
              </a:lnSpc>
            </a:pPr>
            <a:endParaRPr lang="en-US" sz="1100" dirty="0" smtClean="0">
              <a:latin typeface="Arial"/>
              <a:cs typeface="Arial"/>
            </a:endParaRPr>
          </a:p>
        </p:txBody>
      </p:sp>
      <p:sp>
        <p:nvSpPr>
          <p:cNvPr id="32774" name="Slide Image Placeholder 24"/>
          <p:cNvSpPr>
            <a:spLocks noGrp="1" noRot="1" noChangeAspect="1" noTextEdit="1"/>
          </p:cNvSpPr>
          <p:nvPr>
            <p:ph type="sldImg"/>
          </p:nvPr>
        </p:nvSpPr>
        <p:spPr>
          <a:ln/>
        </p:spPr>
      </p:sp>
    </p:spTree>
    <p:extLst>
      <p:ext uri="{BB962C8B-B14F-4D97-AF65-F5344CB8AC3E}">
        <p14:creationId xmlns:p14="http://schemas.microsoft.com/office/powerpoint/2010/main" val="2253892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Header Placeholder 1"/>
          <p:cNvSpPr>
            <a:spLocks noGrp="1"/>
          </p:cNvSpPr>
          <p:nvPr>
            <p:ph type="hdr" sz="quarter"/>
          </p:nvPr>
        </p:nvSpPr>
        <p:spPr/>
        <p:txBody>
          <a:bodyPr/>
          <a:lstStyle/>
          <a:p>
            <a:pPr>
              <a:defRPr/>
            </a:pPr>
            <a:r>
              <a:rPr lang="en-US" smtClean="0"/>
              <a:t>IS-700.A:  National Incident Management System, An Introduction</a:t>
            </a:r>
          </a:p>
        </p:txBody>
      </p:sp>
      <p:sp>
        <p:nvSpPr>
          <p:cNvPr id="36867" name="Footer Placeholder 5"/>
          <p:cNvSpPr>
            <a:spLocks noGrp="1"/>
          </p:cNvSpPr>
          <p:nvPr>
            <p:ph type="ftr" sz="quarter" idx="4"/>
          </p:nvPr>
        </p:nvSpPr>
        <p:spPr/>
        <p:txBody>
          <a:bodyPr/>
          <a:lstStyle/>
          <a:p>
            <a:pPr>
              <a:defRPr/>
            </a:pPr>
            <a:r>
              <a:rPr lang="en-US" smtClean="0"/>
              <a:t>January 2009</a:t>
            </a:r>
          </a:p>
        </p:txBody>
      </p:sp>
      <p:sp>
        <p:nvSpPr>
          <p:cNvPr id="3277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300" smtClean="0"/>
              <a:t>Page 2.</a:t>
            </a:r>
            <a:fld id="{849E2D0E-09AD-4D61-9E1B-3608982102C0}" type="slidenum">
              <a:rPr lang="en-US" altLang="en-US" sz="1300" smtClean="0"/>
              <a:pPr>
                <a:spcBef>
                  <a:spcPct val="0"/>
                </a:spcBef>
              </a:pPr>
              <a:t>11</a:t>
            </a:fld>
            <a:endParaRPr lang="en-US" altLang="en-US" sz="1300" smtClean="0"/>
          </a:p>
        </p:txBody>
      </p:sp>
      <p:sp>
        <p:nvSpPr>
          <p:cNvPr id="32773" name="Notes Placeholder 1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700">
              <a:lnSpc>
                <a:spcPct val="100000"/>
              </a:lnSpc>
            </a:pPr>
            <a:endParaRPr lang="en-US" sz="1100" dirty="0" smtClean="0">
              <a:latin typeface="Arial"/>
              <a:cs typeface="Arial"/>
            </a:endParaRPr>
          </a:p>
        </p:txBody>
      </p:sp>
      <p:sp>
        <p:nvSpPr>
          <p:cNvPr id="32774" name="Slide Image Placeholder 24"/>
          <p:cNvSpPr>
            <a:spLocks noGrp="1" noRot="1" noChangeAspect="1" noTextEdit="1"/>
          </p:cNvSpPr>
          <p:nvPr>
            <p:ph type="sldImg"/>
          </p:nvPr>
        </p:nvSpPr>
        <p:spPr>
          <a:ln/>
        </p:spPr>
      </p:sp>
    </p:spTree>
    <p:extLst>
      <p:ext uri="{BB962C8B-B14F-4D97-AF65-F5344CB8AC3E}">
        <p14:creationId xmlns:p14="http://schemas.microsoft.com/office/powerpoint/2010/main" val="1409390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Header Placeholder 1"/>
          <p:cNvSpPr>
            <a:spLocks noGrp="1"/>
          </p:cNvSpPr>
          <p:nvPr>
            <p:ph type="hdr" sz="quarter"/>
          </p:nvPr>
        </p:nvSpPr>
        <p:spPr/>
        <p:txBody>
          <a:bodyPr/>
          <a:lstStyle/>
          <a:p>
            <a:pPr>
              <a:defRPr/>
            </a:pPr>
            <a:r>
              <a:rPr lang="en-US" smtClean="0"/>
              <a:t>IS-700.A:  National Incident Management System, An Introduction</a:t>
            </a:r>
          </a:p>
        </p:txBody>
      </p:sp>
      <p:sp>
        <p:nvSpPr>
          <p:cNvPr id="36867" name="Footer Placeholder 5"/>
          <p:cNvSpPr>
            <a:spLocks noGrp="1"/>
          </p:cNvSpPr>
          <p:nvPr>
            <p:ph type="ftr" sz="quarter" idx="4"/>
          </p:nvPr>
        </p:nvSpPr>
        <p:spPr/>
        <p:txBody>
          <a:bodyPr/>
          <a:lstStyle/>
          <a:p>
            <a:pPr>
              <a:defRPr/>
            </a:pPr>
            <a:r>
              <a:rPr lang="en-US" smtClean="0"/>
              <a:t>January 2009</a:t>
            </a:r>
          </a:p>
        </p:txBody>
      </p:sp>
      <p:sp>
        <p:nvSpPr>
          <p:cNvPr id="36868"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300" smtClean="0"/>
              <a:t>Page 2.</a:t>
            </a:r>
            <a:fld id="{C8579F95-4EAC-47BA-85E2-0BF99EC8B8E5}" type="slidenum">
              <a:rPr lang="en-US" altLang="en-US" sz="1300" smtClean="0"/>
              <a:pPr>
                <a:spcBef>
                  <a:spcPct val="0"/>
                </a:spcBef>
              </a:pPr>
              <a:t>12</a:t>
            </a:fld>
            <a:endParaRPr lang="en-US" altLang="en-US" sz="1300" smtClean="0"/>
          </a:p>
        </p:txBody>
      </p:sp>
      <p:sp>
        <p:nvSpPr>
          <p:cNvPr id="36869" name="Notes Placeholder 1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700" marR="5715">
              <a:lnSpc>
                <a:spcPts val="1270"/>
              </a:lnSpc>
            </a:pPr>
            <a:endParaRPr lang="en-US" sz="1100" dirty="0" smtClean="0">
              <a:latin typeface="Arial"/>
              <a:cs typeface="Arial"/>
            </a:endParaRPr>
          </a:p>
        </p:txBody>
      </p:sp>
      <p:sp>
        <p:nvSpPr>
          <p:cNvPr id="36870" name="Slide Image Placeholder 24"/>
          <p:cNvSpPr>
            <a:spLocks noGrp="1" noRot="1" noChangeAspect="1" noTextEdit="1"/>
          </p:cNvSpPr>
          <p:nvPr>
            <p:ph type="sldImg"/>
          </p:nvPr>
        </p:nvSpPr>
        <p:spPr>
          <a:ln/>
        </p:spPr>
      </p:sp>
    </p:spTree>
    <p:extLst>
      <p:ext uri="{BB962C8B-B14F-4D97-AF65-F5344CB8AC3E}">
        <p14:creationId xmlns:p14="http://schemas.microsoft.com/office/powerpoint/2010/main" val="633293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https://youtu.be/NYmr2U4IXE4</a:t>
            </a:r>
          </a:p>
          <a:p>
            <a:endParaRPr lang="en-US" dirty="0" smtClean="0"/>
          </a:p>
          <a:p>
            <a:r>
              <a:rPr lang="en-US" dirty="0" smtClean="0"/>
              <a:t>&lt;iframe width="560" height="315" </a:t>
            </a:r>
            <a:r>
              <a:rPr lang="en-US" dirty="0" err="1" smtClean="0"/>
              <a:t>src</a:t>
            </a:r>
            <a:r>
              <a:rPr lang="en-US" dirty="0" smtClean="0"/>
              <a:t>="https://www.youtube.com/embed/NYmr2U4IXE4" </a:t>
            </a:r>
            <a:r>
              <a:rPr lang="en-US" dirty="0" err="1" smtClean="0"/>
              <a:t>frameborder</a:t>
            </a:r>
            <a:r>
              <a:rPr lang="en-US" dirty="0" smtClean="0"/>
              <a:t>="0" </a:t>
            </a:r>
            <a:r>
              <a:rPr lang="en-US" dirty="0" err="1" smtClean="0"/>
              <a:t>allowfullscreen</a:t>
            </a:r>
            <a:r>
              <a:rPr lang="en-US" dirty="0" smtClean="0"/>
              <a:t>&gt;&lt;/iframe&gt;</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2</a:t>
            </a:fld>
            <a:endParaRPr lang="en-US"/>
          </a:p>
        </p:txBody>
      </p:sp>
    </p:spTree>
    <p:extLst>
      <p:ext uri="{BB962C8B-B14F-4D97-AF65-F5344CB8AC3E}">
        <p14:creationId xmlns:p14="http://schemas.microsoft.com/office/powerpoint/2010/main" val="3625154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Unique Needs</a:t>
            </a:r>
          </a:p>
          <a:p>
            <a:pPr marL="171450" indent="-171450">
              <a:buFont typeface="Arial" panose="020B0604020202020204" pitchFamily="34" charset="0"/>
              <a:buChar char="•"/>
            </a:pPr>
            <a:r>
              <a:rPr lang="en-US" sz="1200" dirty="0" smtClean="0"/>
              <a:t>Children are not simply small adults but have unique vulnerabilities and needs in disasters that should be addressed. For example:</a:t>
            </a:r>
          </a:p>
          <a:p>
            <a:pPr marL="171450" indent="-171450">
              <a:buFont typeface="Arial" panose="020B0604020202020204" pitchFamily="34" charset="0"/>
              <a:buChar char="•"/>
            </a:pPr>
            <a:r>
              <a:rPr lang="en-US" sz="1200" dirty="0" smtClean="0"/>
              <a:t>Children may experience long-lasting effects such as academic failure, post-traumatic stress disorder, depression, anxiety, bereavement, and other behavioral problems such as delinquency and substance abuse</a:t>
            </a:r>
          </a:p>
          <a:p>
            <a:pPr marL="171450" indent="-171450">
              <a:buFont typeface="Arial" panose="020B0604020202020204" pitchFamily="34" charset="0"/>
              <a:buChar char="•"/>
            </a:pPr>
            <a:r>
              <a:rPr lang="en-US" sz="1200" dirty="0" smtClean="0"/>
              <a:t>During disasters, young children may not be able escape danger, identify themselves, and make critical decisions</a:t>
            </a:r>
          </a:p>
          <a:p>
            <a:pPr marL="171450" indent="-171450">
              <a:buFont typeface="Arial" panose="020B0604020202020204" pitchFamily="34" charset="0"/>
              <a:buChar char="•"/>
            </a:pPr>
            <a:r>
              <a:rPr lang="en-US" sz="1200" dirty="0" smtClean="0"/>
              <a:t>Children are dependent on adults for care, shelter, transportation, and protection from predators</a:t>
            </a:r>
          </a:p>
          <a:p>
            <a:pPr marL="171450" indent="-171450">
              <a:buFont typeface="Arial" panose="020B0604020202020204" pitchFamily="34" charset="0"/>
              <a:buChar char="•"/>
            </a:pPr>
            <a:r>
              <a:rPr lang="en-US" sz="1200" dirty="0" smtClean="0"/>
              <a:t>Children must be expeditiously reunified with their legal guardians if separated from them during a disaster</a:t>
            </a:r>
          </a:p>
          <a:p>
            <a:pPr marL="171450" indent="-171450">
              <a:buFont typeface="Arial" panose="020B0604020202020204" pitchFamily="34" charset="0"/>
              <a:buChar char="•"/>
            </a:pPr>
            <a:r>
              <a:rPr lang="en-US" sz="1200" dirty="0" smtClean="0"/>
              <a:t>Children are often away from parents, in the care of schools, child care providers, Head Start or other child congregate care environments, which must be prepared to ensure children’s safety</a:t>
            </a:r>
          </a:p>
          <a:p>
            <a:pPr marL="171450" indent="-171450">
              <a:buFont typeface="Arial" panose="020B0604020202020204" pitchFamily="34" charset="0"/>
              <a:buChar char="•"/>
            </a:pPr>
            <a:r>
              <a:rPr lang="en-US" sz="1200" dirty="0" smtClean="0"/>
              <a:t>Children in disaster shelters require age-appropriate supplies such as diapers, cribs, baby formula, and food</a:t>
            </a:r>
            <a:endParaRPr lang="en-US" altLang="en-US" sz="1200" dirty="0" smtClean="0"/>
          </a:p>
          <a:p>
            <a:pPr marL="171450" indent="-171450">
              <a:buFont typeface="Arial" panose="020B0604020202020204" pitchFamily="34" charset="0"/>
              <a:buChar char="•"/>
            </a:pPr>
            <a:r>
              <a:rPr lang="en-US" sz="1200" dirty="0" smtClean="0"/>
              <a:t>Crisis situations are especially difficult for children emotionally. Often, the perception that children are naturally resilient causes people to expect them to simply bounce back from a disaster</a:t>
            </a:r>
          </a:p>
          <a:p>
            <a:pPr marL="171450" indent="-171450">
              <a:buFont typeface="Arial" panose="020B0604020202020204" pitchFamily="34" charset="0"/>
              <a:buChar char="•"/>
            </a:pPr>
            <a:r>
              <a:rPr lang="en-US" sz="1200" dirty="0" smtClean="0"/>
              <a:t>Children are profoundly affected by upheaval in their worlds and need opportunities to share their concerns with other children and caring adults in order to recover from and cope with the effects of a disaster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3</a:t>
            </a:fld>
            <a:endParaRPr lang="en-US"/>
          </a:p>
        </p:txBody>
      </p:sp>
    </p:spTree>
    <p:extLst>
      <p:ext uri="{BB962C8B-B14F-4D97-AF65-F5344CB8AC3E}">
        <p14:creationId xmlns:p14="http://schemas.microsoft.com/office/powerpoint/2010/main" val="2834316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Header Placeholder 1"/>
          <p:cNvSpPr>
            <a:spLocks noGrp="1"/>
          </p:cNvSpPr>
          <p:nvPr>
            <p:ph type="hdr" sz="quarter"/>
          </p:nvPr>
        </p:nvSpPr>
        <p:spPr/>
        <p:txBody>
          <a:bodyPr/>
          <a:lstStyle/>
          <a:p>
            <a:pPr>
              <a:defRPr/>
            </a:pPr>
            <a:r>
              <a:rPr lang="en-US" smtClean="0"/>
              <a:t>IS-700.A:  National Incident Management System, An Introduction</a:t>
            </a:r>
          </a:p>
        </p:txBody>
      </p:sp>
      <p:sp>
        <p:nvSpPr>
          <p:cNvPr id="36867" name="Footer Placeholder 5"/>
          <p:cNvSpPr>
            <a:spLocks noGrp="1"/>
          </p:cNvSpPr>
          <p:nvPr>
            <p:ph type="ftr" sz="quarter" idx="4"/>
          </p:nvPr>
        </p:nvSpPr>
        <p:spPr/>
        <p:txBody>
          <a:bodyPr/>
          <a:lstStyle/>
          <a:p>
            <a:pPr>
              <a:defRPr/>
            </a:pPr>
            <a:r>
              <a:rPr lang="en-US" smtClean="0"/>
              <a:t>January 2009</a:t>
            </a:r>
          </a:p>
        </p:txBody>
      </p:sp>
      <p:sp>
        <p:nvSpPr>
          <p:cNvPr id="3277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300" smtClean="0"/>
              <a:t>Page 2.</a:t>
            </a:r>
            <a:fld id="{849E2D0E-09AD-4D61-9E1B-3608982102C0}" type="slidenum">
              <a:rPr lang="en-US" altLang="en-US" sz="1300" smtClean="0"/>
              <a:pPr>
                <a:spcBef>
                  <a:spcPct val="0"/>
                </a:spcBef>
              </a:pPr>
              <a:t>4</a:t>
            </a:fld>
            <a:endParaRPr lang="en-US" altLang="en-US" sz="1300" smtClean="0"/>
          </a:p>
        </p:txBody>
      </p:sp>
      <p:sp>
        <p:nvSpPr>
          <p:cNvPr id="32773" name="Notes Placeholder 1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700">
              <a:lnSpc>
                <a:spcPct val="100000"/>
              </a:lnSpc>
            </a:pPr>
            <a:endParaRPr lang="en-US" sz="1100" dirty="0" smtClean="0">
              <a:latin typeface="Arial"/>
              <a:cs typeface="Arial"/>
            </a:endParaRPr>
          </a:p>
        </p:txBody>
      </p:sp>
      <p:sp>
        <p:nvSpPr>
          <p:cNvPr id="32774" name="Slide Image Placeholder 24"/>
          <p:cNvSpPr>
            <a:spLocks noGrp="1" noRot="1" noChangeAspect="1" noTextEdit="1"/>
          </p:cNvSpPr>
          <p:nvPr>
            <p:ph type="sldImg"/>
          </p:nvPr>
        </p:nvSpPr>
        <p:spPr>
          <a:ln/>
        </p:spPr>
      </p:sp>
    </p:spTree>
    <p:extLst>
      <p:ext uri="{BB962C8B-B14F-4D97-AF65-F5344CB8AC3E}">
        <p14:creationId xmlns:p14="http://schemas.microsoft.com/office/powerpoint/2010/main" val="3854431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Header Placeholder 1"/>
          <p:cNvSpPr>
            <a:spLocks noGrp="1"/>
          </p:cNvSpPr>
          <p:nvPr>
            <p:ph type="hdr" sz="quarter"/>
          </p:nvPr>
        </p:nvSpPr>
        <p:spPr/>
        <p:txBody>
          <a:bodyPr/>
          <a:lstStyle/>
          <a:p>
            <a:pPr>
              <a:defRPr/>
            </a:pPr>
            <a:r>
              <a:rPr lang="en-US" smtClean="0"/>
              <a:t>IS-700.A:  National Incident Management System, An Introduction</a:t>
            </a:r>
          </a:p>
        </p:txBody>
      </p:sp>
      <p:sp>
        <p:nvSpPr>
          <p:cNvPr id="36867" name="Footer Placeholder 5"/>
          <p:cNvSpPr>
            <a:spLocks noGrp="1"/>
          </p:cNvSpPr>
          <p:nvPr>
            <p:ph type="ftr" sz="quarter" idx="4"/>
          </p:nvPr>
        </p:nvSpPr>
        <p:spPr/>
        <p:txBody>
          <a:bodyPr/>
          <a:lstStyle/>
          <a:p>
            <a:pPr>
              <a:defRPr/>
            </a:pPr>
            <a:r>
              <a:rPr lang="en-US" smtClean="0"/>
              <a:t>January 2009</a:t>
            </a:r>
          </a:p>
        </p:txBody>
      </p:sp>
      <p:sp>
        <p:nvSpPr>
          <p:cNvPr id="3277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300" smtClean="0"/>
              <a:t>Page 2.</a:t>
            </a:r>
            <a:fld id="{849E2D0E-09AD-4D61-9E1B-3608982102C0}" type="slidenum">
              <a:rPr lang="en-US" altLang="en-US" sz="1300" smtClean="0"/>
              <a:pPr>
                <a:spcBef>
                  <a:spcPct val="0"/>
                </a:spcBef>
              </a:pPr>
              <a:t>5</a:t>
            </a:fld>
            <a:endParaRPr lang="en-US" altLang="en-US" sz="1300" smtClean="0"/>
          </a:p>
        </p:txBody>
      </p:sp>
      <p:sp>
        <p:nvSpPr>
          <p:cNvPr id="32773" name="Notes Placeholder 1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700">
              <a:lnSpc>
                <a:spcPct val="100000"/>
              </a:lnSpc>
            </a:pPr>
            <a:endParaRPr lang="en-US" sz="1100" dirty="0" smtClean="0">
              <a:latin typeface="Arial"/>
              <a:cs typeface="Arial"/>
            </a:endParaRPr>
          </a:p>
        </p:txBody>
      </p:sp>
      <p:sp>
        <p:nvSpPr>
          <p:cNvPr id="32774" name="Slide Image Placeholder 24"/>
          <p:cNvSpPr>
            <a:spLocks noGrp="1" noRot="1" noChangeAspect="1" noTextEdit="1"/>
          </p:cNvSpPr>
          <p:nvPr>
            <p:ph type="sldImg"/>
          </p:nvPr>
        </p:nvSpPr>
        <p:spPr>
          <a:ln/>
        </p:spPr>
      </p:sp>
    </p:spTree>
    <p:extLst>
      <p:ext uri="{BB962C8B-B14F-4D97-AF65-F5344CB8AC3E}">
        <p14:creationId xmlns:p14="http://schemas.microsoft.com/office/powerpoint/2010/main" val="4051379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https://youtu.be/Zig7ecK6r58</a:t>
            </a:r>
            <a:endParaRPr lang="en-US" dirty="0" smtClean="0"/>
          </a:p>
          <a:p>
            <a:endParaRPr lang="en-US" dirty="0" smtClean="0"/>
          </a:p>
          <a:p>
            <a:r>
              <a:rPr lang="en-US" dirty="0" smtClean="0"/>
              <a:t>&lt;</a:t>
            </a:r>
            <a:r>
              <a:rPr lang="en-US" dirty="0" smtClean="0"/>
              <a:t>iframe width="560" height="315" </a:t>
            </a:r>
            <a:r>
              <a:rPr lang="en-US" dirty="0" err="1" smtClean="0"/>
              <a:t>src</a:t>
            </a:r>
            <a:r>
              <a:rPr lang="en-US" dirty="0" smtClean="0"/>
              <a:t>="https://www.youtube.com/embed/Zig7ecK6r58" </a:t>
            </a:r>
            <a:r>
              <a:rPr lang="en-US" dirty="0" err="1" smtClean="0"/>
              <a:t>frameborder</a:t>
            </a:r>
            <a:r>
              <a:rPr lang="en-US" dirty="0" smtClean="0"/>
              <a:t>="0" </a:t>
            </a:r>
            <a:r>
              <a:rPr lang="en-US" dirty="0" err="1" smtClean="0"/>
              <a:t>allowfullscreen</a:t>
            </a:r>
            <a:r>
              <a:rPr lang="en-US" dirty="0" smtClean="0"/>
              <a:t>&gt;&lt;/iframe&gt;</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6</a:t>
            </a:fld>
            <a:endParaRPr lang="en-US"/>
          </a:p>
        </p:txBody>
      </p:sp>
    </p:spTree>
    <p:extLst>
      <p:ext uri="{BB962C8B-B14F-4D97-AF65-F5344CB8AC3E}">
        <p14:creationId xmlns:p14="http://schemas.microsoft.com/office/powerpoint/2010/main" val="707211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Header Placeholder 1"/>
          <p:cNvSpPr>
            <a:spLocks noGrp="1"/>
          </p:cNvSpPr>
          <p:nvPr>
            <p:ph type="hdr" sz="quarter"/>
          </p:nvPr>
        </p:nvSpPr>
        <p:spPr/>
        <p:txBody>
          <a:bodyPr/>
          <a:lstStyle/>
          <a:p>
            <a:pPr>
              <a:defRPr/>
            </a:pPr>
            <a:r>
              <a:rPr lang="en-US" smtClean="0"/>
              <a:t>IS-700.A:  National Incident Management System, An Introduction</a:t>
            </a:r>
          </a:p>
        </p:txBody>
      </p:sp>
      <p:sp>
        <p:nvSpPr>
          <p:cNvPr id="36867" name="Footer Placeholder 5"/>
          <p:cNvSpPr>
            <a:spLocks noGrp="1"/>
          </p:cNvSpPr>
          <p:nvPr>
            <p:ph type="ftr" sz="quarter" idx="4"/>
          </p:nvPr>
        </p:nvSpPr>
        <p:spPr/>
        <p:txBody>
          <a:bodyPr/>
          <a:lstStyle/>
          <a:p>
            <a:pPr>
              <a:defRPr/>
            </a:pPr>
            <a:r>
              <a:rPr lang="en-US" smtClean="0"/>
              <a:t>January 2009</a:t>
            </a:r>
          </a:p>
        </p:txBody>
      </p:sp>
      <p:sp>
        <p:nvSpPr>
          <p:cNvPr id="26628"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300" smtClean="0"/>
              <a:t>Page 2.</a:t>
            </a:r>
            <a:fld id="{7BB033E8-AF0C-4F57-88EB-1EB2AC1C3CD9}" type="slidenum">
              <a:rPr lang="en-US" altLang="en-US" sz="1300" smtClean="0"/>
              <a:pPr>
                <a:spcBef>
                  <a:spcPct val="0"/>
                </a:spcBef>
              </a:pPr>
              <a:t>7</a:t>
            </a:fld>
            <a:endParaRPr lang="en-US" altLang="en-US" sz="1300" smtClean="0"/>
          </a:p>
        </p:txBody>
      </p:sp>
      <p:sp>
        <p:nvSpPr>
          <p:cNvPr id="26629" name="Notes Placeholder 1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spcBef>
                <a:spcPct val="0"/>
              </a:spcBef>
            </a:pPr>
            <a:endParaRPr lang="en-US" altLang="en-US" dirty="0" smtClean="0">
              <a:latin typeface="Arial" panose="020B0604020202020204" pitchFamily="34" charset="0"/>
              <a:cs typeface="Arial" panose="020B0604020202020204" pitchFamily="34" charset="0"/>
            </a:endParaRPr>
          </a:p>
        </p:txBody>
      </p:sp>
      <p:sp>
        <p:nvSpPr>
          <p:cNvPr id="26630" name="Slide Image Placeholder 24"/>
          <p:cNvSpPr>
            <a:spLocks noGrp="1" noRot="1" noChangeAspect="1" noTextEdit="1"/>
          </p:cNvSpPr>
          <p:nvPr>
            <p:ph type="sldImg"/>
          </p:nvPr>
        </p:nvSpPr>
        <p:spPr>
          <a:ln/>
        </p:spPr>
      </p:sp>
    </p:spTree>
    <p:extLst>
      <p:ext uri="{BB962C8B-B14F-4D97-AF65-F5344CB8AC3E}">
        <p14:creationId xmlns:p14="http://schemas.microsoft.com/office/powerpoint/2010/main" val="3786211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Header Placeholder 1"/>
          <p:cNvSpPr>
            <a:spLocks noGrp="1"/>
          </p:cNvSpPr>
          <p:nvPr>
            <p:ph type="hdr" sz="quarter"/>
          </p:nvPr>
        </p:nvSpPr>
        <p:spPr/>
        <p:txBody>
          <a:bodyPr/>
          <a:lstStyle/>
          <a:p>
            <a:pPr>
              <a:defRPr/>
            </a:pPr>
            <a:r>
              <a:rPr lang="en-US" smtClean="0"/>
              <a:t>IS-700.A:  National Incident Management System, An Introduction</a:t>
            </a:r>
          </a:p>
        </p:txBody>
      </p:sp>
      <p:sp>
        <p:nvSpPr>
          <p:cNvPr id="36867" name="Footer Placeholder 5"/>
          <p:cNvSpPr>
            <a:spLocks noGrp="1"/>
          </p:cNvSpPr>
          <p:nvPr>
            <p:ph type="ftr" sz="quarter" idx="4"/>
          </p:nvPr>
        </p:nvSpPr>
        <p:spPr/>
        <p:txBody>
          <a:bodyPr/>
          <a:lstStyle/>
          <a:p>
            <a:pPr>
              <a:defRPr/>
            </a:pPr>
            <a:r>
              <a:rPr lang="en-US" smtClean="0"/>
              <a:t>January 2009</a:t>
            </a:r>
          </a:p>
        </p:txBody>
      </p:sp>
      <p:sp>
        <p:nvSpPr>
          <p:cNvPr id="30724"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300" smtClean="0"/>
              <a:t>Page 2.</a:t>
            </a:r>
            <a:fld id="{A57E30D8-7D3B-4A01-8B0E-9C5FF9E3F937}" type="slidenum">
              <a:rPr lang="en-US" altLang="en-US" sz="1300" smtClean="0"/>
              <a:pPr>
                <a:spcBef>
                  <a:spcPct val="0"/>
                </a:spcBef>
              </a:pPr>
              <a:t>8</a:t>
            </a:fld>
            <a:endParaRPr lang="en-US" altLang="en-US" sz="1300" smtClean="0"/>
          </a:p>
        </p:txBody>
      </p:sp>
      <p:sp>
        <p:nvSpPr>
          <p:cNvPr id="30725" name="Notes Placeholder 1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700" marR="207010">
              <a:lnSpc>
                <a:spcPct val="143600"/>
              </a:lnSpc>
              <a:spcBef>
                <a:spcPts val="790"/>
              </a:spcBef>
            </a:pPr>
            <a:r>
              <a:rPr lang="en-US" sz="1100" dirty="0" smtClean="0">
                <a:latin typeface="Arial"/>
                <a:cs typeface="Arial"/>
              </a:rPr>
              <a:t>Consider scavenger hunts around the house for go-kit supplies or make mazes for </a:t>
            </a:r>
            <a:r>
              <a:rPr lang="en-US" sz="1100" smtClean="0">
                <a:latin typeface="Arial"/>
                <a:cs typeface="Arial"/>
              </a:rPr>
              <a:t>evacuation training</a:t>
            </a:r>
            <a:endParaRPr lang="en-US" sz="1100" dirty="0" smtClean="0">
              <a:latin typeface="Arial"/>
              <a:cs typeface="Arial"/>
            </a:endParaRPr>
          </a:p>
        </p:txBody>
      </p:sp>
      <p:sp>
        <p:nvSpPr>
          <p:cNvPr id="30726" name="Slide Image Placeholder 24"/>
          <p:cNvSpPr>
            <a:spLocks noGrp="1" noRot="1" noChangeAspect="1" noTextEdit="1"/>
          </p:cNvSpPr>
          <p:nvPr>
            <p:ph type="sldImg"/>
          </p:nvPr>
        </p:nvSpPr>
        <p:spPr>
          <a:ln/>
        </p:spPr>
      </p:sp>
    </p:spTree>
    <p:extLst>
      <p:ext uri="{BB962C8B-B14F-4D97-AF65-F5344CB8AC3E}">
        <p14:creationId xmlns:p14="http://schemas.microsoft.com/office/powerpoint/2010/main" val="629497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Header Placeholder 1"/>
          <p:cNvSpPr>
            <a:spLocks noGrp="1"/>
          </p:cNvSpPr>
          <p:nvPr>
            <p:ph type="hdr" sz="quarter"/>
          </p:nvPr>
        </p:nvSpPr>
        <p:spPr/>
        <p:txBody>
          <a:bodyPr/>
          <a:lstStyle/>
          <a:p>
            <a:pPr>
              <a:defRPr/>
            </a:pPr>
            <a:r>
              <a:rPr lang="en-US" smtClean="0"/>
              <a:t>IS-700.A:  National Incident Management System, An Introduction</a:t>
            </a:r>
          </a:p>
        </p:txBody>
      </p:sp>
      <p:sp>
        <p:nvSpPr>
          <p:cNvPr id="36867" name="Footer Placeholder 5"/>
          <p:cNvSpPr>
            <a:spLocks noGrp="1"/>
          </p:cNvSpPr>
          <p:nvPr>
            <p:ph type="ftr" sz="quarter" idx="4"/>
          </p:nvPr>
        </p:nvSpPr>
        <p:spPr/>
        <p:txBody>
          <a:bodyPr/>
          <a:lstStyle/>
          <a:p>
            <a:pPr>
              <a:defRPr/>
            </a:pPr>
            <a:r>
              <a:rPr lang="en-US" smtClean="0"/>
              <a:t>January 2009</a:t>
            </a:r>
          </a:p>
        </p:txBody>
      </p:sp>
      <p:sp>
        <p:nvSpPr>
          <p:cNvPr id="3277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42950" indent="-285750" defTabSz="957263">
              <a:spcBef>
                <a:spcPct val="30000"/>
              </a:spcBef>
              <a:defRPr sz="1200">
                <a:solidFill>
                  <a:schemeClr val="tx1"/>
                </a:solidFill>
                <a:latin typeface="Arial" panose="020B0604020202020204" pitchFamily="34" charset="0"/>
              </a:defRPr>
            </a:lvl2pPr>
            <a:lvl3pPr marL="1143000" indent="-228600" defTabSz="957263">
              <a:spcBef>
                <a:spcPct val="30000"/>
              </a:spcBef>
              <a:defRPr sz="1200">
                <a:solidFill>
                  <a:schemeClr val="tx1"/>
                </a:solidFill>
                <a:latin typeface="Arial" panose="020B0604020202020204" pitchFamily="34" charset="0"/>
              </a:defRPr>
            </a:lvl3pPr>
            <a:lvl4pPr marL="1600200" indent="-228600" defTabSz="957263">
              <a:spcBef>
                <a:spcPct val="30000"/>
              </a:spcBef>
              <a:defRPr sz="1200">
                <a:solidFill>
                  <a:schemeClr val="tx1"/>
                </a:solidFill>
                <a:latin typeface="Arial" panose="020B0604020202020204" pitchFamily="34" charset="0"/>
              </a:defRPr>
            </a:lvl4pPr>
            <a:lvl5pPr marL="2057400" indent="-228600" defTabSz="957263">
              <a:spcBef>
                <a:spcPct val="30000"/>
              </a:spcBef>
              <a:defRPr sz="1200">
                <a:solidFill>
                  <a:schemeClr val="tx1"/>
                </a:solidFill>
                <a:latin typeface="Arial" panose="020B0604020202020204" pitchFamily="34" charset="0"/>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300" smtClean="0"/>
              <a:t>Page 2.</a:t>
            </a:r>
            <a:fld id="{849E2D0E-09AD-4D61-9E1B-3608982102C0}" type="slidenum">
              <a:rPr lang="en-US" altLang="en-US" sz="1300" smtClean="0"/>
              <a:pPr>
                <a:spcBef>
                  <a:spcPct val="0"/>
                </a:spcBef>
              </a:pPr>
              <a:t>9</a:t>
            </a:fld>
            <a:endParaRPr lang="en-US" altLang="en-US" sz="1300" smtClean="0"/>
          </a:p>
        </p:txBody>
      </p:sp>
      <p:sp>
        <p:nvSpPr>
          <p:cNvPr id="32773" name="Notes Placeholder 1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700">
              <a:lnSpc>
                <a:spcPct val="100000"/>
              </a:lnSpc>
            </a:pPr>
            <a:endParaRPr lang="en-US" sz="1100" dirty="0" smtClean="0">
              <a:latin typeface="Arial"/>
              <a:cs typeface="Arial"/>
            </a:endParaRPr>
          </a:p>
        </p:txBody>
      </p:sp>
      <p:sp>
        <p:nvSpPr>
          <p:cNvPr id="32774" name="Slide Image Placeholder 24"/>
          <p:cNvSpPr>
            <a:spLocks noGrp="1" noRot="1" noChangeAspect="1" noTextEdit="1"/>
          </p:cNvSpPr>
          <p:nvPr>
            <p:ph type="sldImg"/>
          </p:nvPr>
        </p:nvSpPr>
        <p:spPr>
          <a:ln/>
        </p:spPr>
      </p:sp>
    </p:spTree>
    <p:extLst>
      <p:ext uri="{BB962C8B-B14F-4D97-AF65-F5344CB8AC3E}">
        <p14:creationId xmlns:p14="http://schemas.microsoft.com/office/powerpoint/2010/main" val="162776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00200"/>
            <a:ext cx="10515600" cy="2240280"/>
          </a:xfrm>
        </p:spPr>
        <p:txBody>
          <a:bodyPr anchor="b">
            <a:normAutofit/>
          </a:bodyPr>
          <a:lstStyle>
            <a:lvl1pPr algn="ctr">
              <a:defRPr sz="44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8532813" y="1714500"/>
            <a:ext cx="3125787" cy="2877260"/>
          </a:xfrm>
        </p:spPr>
        <p:txBody>
          <a:bodyPr anchor="b">
            <a:normAutofit/>
          </a:bodyPr>
          <a:lstStyle>
            <a:lvl1pPr>
              <a:defRPr sz="3000">
                <a:solidFill>
                  <a:schemeClr val="bg1"/>
                </a:solidFill>
              </a:defRPr>
            </a:lvl1pPr>
          </a:lstStyle>
          <a:p>
            <a:r>
              <a:rPr lang="en-US" smtClean="0"/>
              <a:t>Click to edit Master title style</a:t>
            </a:r>
            <a:endParaRPr lang="en-US"/>
          </a:p>
        </p:txBody>
      </p:sp>
      <p:sp>
        <p:nvSpPr>
          <p:cNvPr id="6" name="Picture Placeholder 2"/>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457200"/>
            <a:ext cx="7048500" cy="5719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115656"/>
            <a:ext cx="11125200" cy="914400"/>
          </a:xfrm>
        </p:spPr>
        <p:txBody>
          <a:bodyPr anchor="b">
            <a:normAutofit/>
          </a:bodyPr>
          <a:lstStyle>
            <a:lvl1pPr algn="ctr">
              <a:defRPr sz="4400" spc="-50" baseline="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514600"/>
            <a:ext cx="10515600" cy="2743200"/>
          </a:xfrm>
        </p:spPr>
        <p:txBody>
          <a:bodyPr anchor="b">
            <a:normAutofit/>
          </a:bodyPr>
          <a:lstStyle>
            <a:lvl1pPr algn="ctr">
              <a:defRPr sz="4400" spc="-50" baseline="0">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831850" y="5257800"/>
            <a:ext cx="10515600" cy="914400"/>
          </a:xfrm>
        </p:spPr>
        <p:txBody>
          <a:bodyPr>
            <a:normAutofit/>
          </a:bodyPr>
          <a:lstStyle>
            <a:lvl1pPr marL="0" indent="0" algn="ctr">
              <a:spcBef>
                <a:spcPts val="0"/>
              </a:spcBef>
              <a:buNone/>
              <a:defRPr sz="2000" cap="all" spc="5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CC0096-1860-4642-9CD2-0079EA5E7CD1}" type="datetimeFigureOut">
              <a:rPr lang="en-US" smtClean="0"/>
              <a:t>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714498"/>
            <a:ext cx="3506788" cy="2880360"/>
          </a:xfrm>
        </p:spPr>
        <p:txBody>
          <a:bodyPr anchor="b">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83680"/>
            <a:ext cx="12192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800">
                <a:solidFill>
                  <a:schemeClr val="bg1"/>
                </a:solidFill>
              </a:defRPr>
            </a:lvl1pPr>
          </a:lstStyle>
          <a:p>
            <a:fld id="{37CC0096-1860-4642-9CD2-0079EA5E7CD1}" type="datetimeFigureOut">
              <a:rPr lang="en-US" smtClean="0"/>
              <a:pPr/>
              <a:t>2/8/2016</a:t>
            </a:fld>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800">
                <a:solidFill>
                  <a:schemeClr val="bg1"/>
                </a:solidFill>
              </a:defRPr>
            </a:lvl1pPr>
          </a:lstStyle>
          <a:p>
            <a:endParaRPr lang="en-US" dirty="0"/>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8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400" kern="1200" cap="all" baseline="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PPbkgFEMA_v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609600" y="990600"/>
            <a:ext cx="107696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28" name="Rectangle 12"/>
          <p:cNvSpPr>
            <a:spLocks noChangeArrowheads="1"/>
          </p:cNvSpPr>
          <p:nvPr/>
        </p:nvSpPr>
        <p:spPr bwMode="gray">
          <a:xfrm>
            <a:off x="8331200" y="5969000"/>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ahoma" panose="020B0604030504040204" pitchFamily="34" charset="0"/>
                <a:cs typeface="Arial" panose="020B0604020202020204" pitchFamily="34" charset="0"/>
              </a:defRPr>
            </a:lvl1pPr>
            <a:lvl2pPr marL="742950" indent="-285750" eaLnBrk="0" hangingPunct="0">
              <a:defRPr sz="2600">
                <a:solidFill>
                  <a:schemeClr val="tx1"/>
                </a:solidFill>
                <a:latin typeface="Tahoma" panose="020B0604030504040204" pitchFamily="34" charset="0"/>
                <a:cs typeface="Arial" panose="020B0604020202020204" pitchFamily="34" charset="0"/>
              </a:defRPr>
            </a:lvl2pPr>
            <a:lvl3pPr marL="1143000" indent="-228600" eaLnBrk="0" hangingPunct="0">
              <a:defRPr sz="2600">
                <a:solidFill>
                  <a:schemeClr val="tx1"/>
                </a:solidFill>
                <a:latin typeface="Tahoma" panose="020B0604030504040204" pitchFamily="34" charset="0"/>
                <a:cs typeface="Arial" panose="020B0604020202020204" pitchFamily="34" charset="0"/>
              </a:defRPr>
            </a:lvl3pPr>
            <a:lvl4pPr marL="1600200" indent="-228600" eaLnBrk="0" hangingPunct="0">
              <a:defRPr sz="2600">
                <a:solidFill>
                  <a:schemeClr val="tx1"/>
                </a:solidFill>
                <a:latin typeface="Tahoma" panose="020B0604030504040204" pitchFamily="34" charset="0"/>
                <a:cs typeface="Arial" panose="020B0604020202020204" pitchFamily="34" charset="0"/>
              </a:defRPr>
            </a:lvl4pPr>
            <a:lvl5pPr marL="2057400" indent="-228600" eaLnBrk="0" hangingPunct="0">
              <a:defRPr sz="2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Tahoma" panose="020B0604030504040204" pitchFamily="34" charset="0"/>
                <a:cs typeface="Arial" panose="020B0604020202020204" pitchFamily="34" charset="0"/>
              </a:defRPr>
            </a:lvl9pPr>
          </a:lstStyle>
          <a:p>
            <a:pPr algn="r" eaLnBrk="1" fontAlgn="base" hangingPunct="1">
              <a:spcBef>
                <a:spcPct val="0"/>
              </a:spcBef>
              <a:spcAft>
                <a:spcPct val="0"/>
              </a:spcAft>
              <a:defRPr/>
            </a:pPr>
            <a:r>
              <a:rPr lang="en-US" altLang="en-US" sz="1400" b="1" smtClean="0">
                <a:solidFill>
                  <a:srgbClr val="FFFFFF"/>
                </a:solidFill>
                <a:latin typeface="Arial" panose="020B0604020202020204" pitchFamily="34" charset="0"/>
              </a:rPr>
              <a:t> Visual </a:t>
            </a:r>
            <a:fld id="{790ABA7B-D69A-4506-9382-67242F6F4D3B}" type="slidenum">
              <a:rPr lang="en-US" altLang="en-US" sz="1400" b="1" smtClean="0">
                <a:solidFill>
                  <a:srgbClr val="FFFFFF"/>
                </a:solidFill>
                <a:latin typeface="Arial" panose="020B0604020202020204" pitchFamily="34" charset="0"/>
              </a:rPr>
              <a:pPr algn="r" eaLnBrk="1" fontAlgn="base" hangingPunct="1">
                <a:spcBef>
                  <a:spcPct val="0"/>
                </a:spcBef>
                <a:spcAft>
                  <a:spcPct val="0"/>
                </a:spcAft>
                <a:defRPr/>
              </a:pPr>
              <a:t>‹#›</a:t>
            </a:fld>
            <a:endParaRPr lang="en-US" altLang="en-US" sz="1400" b="1" smtClean="0">
              <a:solidFill>
                <a:srgbClr val="FFFFFF"/>
              </a:solidFill>
              <a:latin typeface="Arial" panose="020B0604020202020204" pitchFamily="34" charset="0"/>
            </a:endParaRPr>
          </a:p>
        </p:txBody>
      </p:sp>
      <p:sp>
        <p:nvSpPr>
          <p:cNvPr id="1029" name="Text Box 13"/>
          <p:cNvSpPr txBox="1">
            <a:spLocks noChangeArrowheads="1"/>
          </p:cNvSpPr>
          <p:nvPr/>
        </p:nvSpPr>
        <p:spPr bwMode="gray">
          <a:xfrm>
            <a:off x="3854451" y="6181726"/>
            <a:ext cx="833754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algn="r" eaLnBrk="1" fontAlgn="base" hangingPunct="1">
              <a:spcBef>
                <a:spcPct val="0"/>
              </a:spcBef>
              <a:spcAft>
                <a:spcPct val="0"/>
              </a:spcAft>
              <a:defRPr/>
            </a:pPr>
            <a:r>
              <a:rPr lang="en-US" sz="1400" b="1" smtClean="0">
                <a:solidFill>
                  <a:srgbClr val="FFFFFF"/>
                </a:solidFill>
                <a:latin typeface="Arial" charset="0"/>
              </a:rPr>
              <a:t>IS-907 – Active Shooter:  What You Can Do</a:t>
            </a:r>
          </a:p>
        </p:txBody>
      </p:sp>
      <p:sp>
        <p:nvSpPr>
          <p:cNvPr id="1030" name="Rectangle 3"/>
          <p:cNvSpPr>
            <a:spLocks noGrp="1" noChangeArrowheads="1"/>
          </p:cNvSpPr>
          <p:nvPr>
            <p:ph type="body" idx="1"/>
          </p:nvPr>
        </p:nvSpPr>
        <p:spPr bwMode="auto">
          <a:xfrm>
            <a:off x="609600" y="1068388"/>
            <a:ext cx="109728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031" name="Rectangle 2"/>
          <p:cNvSpPr>
            <a:spLocks noGrp="1" noChangeArrowheads="1"/>
          </p:cNvSpPr>
          <p:nvPr>
            <p:ph type="title"/>
          </p:nvPr>
        </p:nvSpPr>
        <p:spPr bwMode="auto">
          <a:xfrm>
            <a:off x="609600" y="304801"/>
            <a:ext cx="10972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940154357"/>
      </p:ext>
    </p:extLst>
  </p:cSld>
  <p:clrMap bg1="lt1" tx1="dk1" bg2="lt2" tx2="dk2" accent1="accent1" accent2="accent2" accent3="accent3" accent4="accent4" accent5="accent5" accent6="accent6" hlink="hlink" folHlink="folHlink"/>
  <p:transition>
    <p:wipe dir="r"/>
  </p:transition>
  <p:hf sldNum="0" hdr="0" ftr="0" dt="0"/>
  <p:txStyles>
    <p:titleStyle>
      <a:lvl1pPr algn="l" rtl="0" eaLnBrk="0" fontAlgn="base" hangingPunct="0">
        <a:spcBef>
          <a:spcPct val="0"/>
        </a:spcBef>
        <a:spcAft>
          <a:spcPct val="0"/>
        </a:spcAft>
        <a:defRPr sz="3800" b="1">
          <a:solidFill>
            <a:srgbClr val="000066"/>
          </a:solidFill>
          <a:latin typeface="+mj-lt"/>
          <a:ea typeface="+mj-ea"/>
          <a:cs typeface="+mj-cs"/>
        </a:defRPr>
      </a:lvl1pPr>
      <a:lvl2pPr algn="l" rtl="0" eaLnBrk="0" fontAlgn="base" hangingPunct="0">
        <a:spcBef>
          <a:spcPct val="0"/>
        </a:spcBef>
        <a:spcAft>
          <a:spcPct val="0"/>
        </a:spcAft>
        <a:defRPr sz="3800" b="1">
          <a:solidFill>
            <a:srgbClr val="000066"/>
          </a:solidFill>
          <a:latin typeface="Times New Roman" pitchFamily="18" charset="0"/>
          <a:cs typeface="Arial" charset="0"/>
        </a:defRPr>
      </a:lvl2pPr>
      <a:lvl3pPr algn="l" rtl="0" eaLnBrk="0" fontAlgn="base" hangingPunct="0">
        <a:spcBef>
          <a:spcPct val="0"/>
        </a:spcBef>
        <a:spcAft>
          <a:spcPct val="0"/>
        </a:spcAft>
        <a:defRPr sz="3800" b="1">
          <a:solidFill>
            <a:srgbClr val="000066"/>
          </a:solidFill>
          <a:latin typeface="Times New Roman" pitchFamily="18" charset="0"/>
          <a:cs typeface="Arial" charset="0"/>
        </a:defRPr>
      </a:lvl3pPr>
      <a:lvl4pPr algn="l" rtl="0" eaLnBrk="0" fontAlgn="base" hangingPunct="0">
        <a:spcBef>
          <a:spcPct val="0"/>
        </a:spcBef>
        <a:spcAft>
          <a:spcPct val="0"/>
        </a:spcAft>
        <a:defRPr sz="3800" b="1">
          <a:solidFill>
            <a:srgbClr val="000066"/>
          </a:solidFill>
          <a:latin typeface="Times New Roman" pitchFamily="18" charset="0"/>
          <a:cs typeface="Arial" charset="0"/>
        </a:defRPr>
      </a:lvl4pPr>
      <a:lvl5pPr algn="l" rtl="0" eaLnBrk="0" fontAlgn="base" hangingPunct="0">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tabLst>
          <a:tab pos="457200" algn="l"/>
        </a:tabLst>
        <a:defRPr sz="2800" b="1">
          <a:solidFill>
            <a:srgbClr val="000066"/>
          </a:solidFill>
          <a:latin typeface="+mn-lt"/>
          <a:ea typeface="+mn-ea"/>
          <a:cs typeface="+mn-cs"/>
        </a:defRPr>
      </a:lvl1pPr>
      <a:lvl2pPr marL="457200" indent="-342900" algn="l" rtl="0" eaLnBrk="0" fontAlgn="base" hangingPunct="0">
        <a:spcBef>
          <a:spcPct val="20000"/>
        </a:spcBef>
        <a:spcAft>
          <a:spcPct val="0"/>
        </a:spcAft>
        <a:buFont typeface="Wingdings" panose="05000000000000000000" pitchFamily="2" charset="2"/>
        <a:buChar char="§"/>
        <a:tabLst>
          <a:tab pos="457200" algn="l"/>
        </a:tabLst>
        <a:defRPr sz="2800" b="1">
          <a:solidFill>
            <a:srgbClr val="000066"/>
          </a:solidFill>
          <a:latin typeface="+mn-lt"/>
          <a:cs typeface="+mn-cs"/>
        </a:defRPr>
      </a:lvl2pPr>
      <a:lvl3pPr marL="914400" indent="-342900" algn="l" rtl="0" eaLnBrk="0" fontAlgn="base" hangingPunct="0">
        <a:spcBef>
          <a:spcPct val="20000"/>
        </a:spcBef>
        <a:spcAft>
          <a:spcPct val="0"/>
        </a:spcAft>
        <a:buFont typeface="Wingdings" panose="05000000000000000000" pitchFamily="2" charset="2"/>
        <a:buChar char="§"/>
        <a:tabLst>
          <a:tab pos="914400" algn="l"/>
        </a:tabLst>
        <a:defRPr sz="2800" b="1">
          <a:solidFill>
            <a:srgbClr val="000066"/>
          </a:solidFill>
          <a:latin typeface="+mn-lt"/>
          <a:cs typeface="+mn-cs"/>
        </a:defRPr>
      </a:lvl3pPr>
      <a:lvl4pPr marL="1371600" indent="-342900" algn="l" rtl="0" eaLnBrk="0" fontAlgn="base" hangingPunct="0">
        <a:spcBef>
          <a:spcPct val="20000"/>
        </a:spcBef>
        <a:spcAft>
          <a:spcPct val="0"/>
        </a:spcAft>
        <a:buFont typeface="Wingdings" panose="05000000000000000000" pitchFamily="2" charset="2"/>
        <a:buChar char="§"/>
        <a:tabLst>
          <a:tab pos="1371600" algn="l"/>
        </a:tabLst>
        <a:defRPr sz="2800" b="1">
          <a:solidFill>
            <a:srgbClr val="000066"/>
          </a:solidFill>
          <a:latin typeface="+mn-lt"/>
          <a:cs typeface="+mn-cs"/>
        </a:defRPr>
      </a:lvl4pPr>
      <a:lvl5pPr marL="21748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PPbkgFEMA_v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609600" y="990600"/>
            <a:ext cx="107696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28" name="Rectangle 12"/>
          <p:cNvSpPr>
            <a:spLocks noChangeArrowheads="1"/>
          </p:cNvSpPr>
          <p:nvPr/>
        </p:nvSpPr>
        <p:spPr bwMode="gray">
          <a:xfrm>
            <a:off x="8331200" y="5969000"/>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ahoma" panose="020B0604030504040204" pitchFamily="34" charset="0"/>
                <a:cs typeface="Arial" panose="020B0604020202020204" pitchFamily="34" charset="0"/>
              </a:defRPr>
            </a:lvl1pPr>
            <a:lvl2pPr marL="742950" indent="-285750" eaLnBrk="0" hangingPunct="0">
              <a:defRPr sz="2600">
                <a:solidFill>
                  <a:schemeClr val="tx1"/>
                </a:solidFill>
                <a:latin typeface="Tahoma" panose="020B0604030504040204" pitchFamily="34" charset="0"/>
                <a:cs typeface="Arial" panose="020B0604020202020204" pitchFamily="34" charset="0"/>
              </a:defRPr>
            </a:lvl2pPr>
            <a:lvl3pPr marL="1143000" indent="-228600" eaLnBrk="0" hangingPunct="0">
              <a:defRPr sz="2600">
                <a:solidFill>
                  <a:schemeClr val="tx1"/>
                </a:solidFill>
                <a:latin typeface="Tahoma" panose="020B0604030504040204" pitchFamily="34" charset="0"/>
                <a:cs typeface="Arial" panose="020B0604020202020204" pitchFamily="34" charset="0"/>
              </a:defRPr>
            </a:lvl3pPr>
            <a:lvl4pPr marL="1600200" indent="-228600" eaLnBrk="0" hangingPunct="0">
              <a:defRPr sz="2600">
                <a:solidFill>
                  <a:schemeClr val="tx1"/>
                </a:solidFill>
                <a:latin typeface="Tahoma" panose="020B0604030504040204" pitchFamily="34" charset="0"/>
                <a:cs typeface="Arial" panose="020B0604020202020204" pitchFamily="34" charset="0"/>
              </a:defRPr>
            </a:lvl4pPr>
            <a:lvl5pPr marL="2057400" indent="-228600" eaLnBrk="0" hangingPunct="0">
              <a:defRPr sz="2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Tahoma" panose="020B0604030504040204" pitchFamily="34" charset="0"/>
                <a:cs typeface="Arial" panose="020B0604020202020204" pitchFamily="34" charset="0"/>
              </a:defRPr>
            </a:lvl9pPr>
          </a:lstStyle>
          <a:p>
            <a:pPr algn="r" eaLnBrk="1" fontAlgn="base" hangingPunct="1">
              <a:spcBef>
                <a:spcPct val="0"/>
              </a:spcBef>
              <a:spcAft>
                <a:spcPct val="0"/>
              </a:spcAft>
              <a:defRPr/>
            </a:pPr>
            <a:r>
              <a:rPr lang="en-US" altLang="en-US" sz="1400" b="1" smtClean="0">
                <a:solidFill>
                  <a:srgbClr val="FFFFFF"/>
                </a:solidFill>
                <a:latin typeface="Arial" panose="020B0604020202020204" pitchFamily="34" charset="0"/>
              </a:rPr>
              <a:t> Visual </a:t>
            </a:r>
            <a:fld id="{790ABA7B-D69A-4506-9382-67242F6F4D3B}" type="slidenum">
              <a:rPr lang="en-US" altLang="en-US" sz="1400" b="1" smtClean="0">
                <a:solidFill>
                  <a:srgbClr val="FFFFFF"/>
                </a:solidFill>
                <a:latin typeface="Arial" panose="020B0604020202020204" pitchFamily="34" charset="0"/>
              </a:rPr>
              <a:pPr algn="r" eaLnBrk="1" fontAlgn="base" hangingPunct="1">
                <a:spcBef>
                  <a:spcPct val="0"/>
                </a:spcBef>
                <a:spcAft>
                  <a:spcPct val="0"/>
                </a:spcAft>
                <a:defRPr/>
              </a:pPr>
              <a:t>‹#›</a:t>
            </a:fld>
            <a:endParaRPr lang="en-US" altLang="en-US" sz="1400" b="1" smtClean="0">
              <a:solidFill>
                <a:srgbClr val="FFFFFF"/>
              </a:solidFill>
              <a:latin typeface="Arial" panose="020B0604020202020204" pitchFamily="34" charset="0"/>
            </a:endParaRPr>
          </a:p>
        </p:txBody>
      </p:sp>
      <p:sp>
        <p:nvSpPr>
          <p:cNvPr id="1029" name="Text Box 13"/>
          <p:cNvSpPr txBox="1">
            <a:spLocks noChangeArrowheads="1"/>
          </p:cNvSpPr>
          <p:nvPr/>
        </p:nvSpPr>
        <p:spPr bwMode="gray">
          <a:xfrm>
            <a:off x="3854451" y="6181726"/>
            <a:ext cx="833754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algn="r" eaLnBrk="1" fontAlgn="base" hangingPunct="1">
              <a:spcBef>
                <a:spcPct val="0"/>
              </a:spcBef>
              <a:spcAft>
                <a:spcPct val="0"/>
              </a:spcAft>
              <a:defRPr/>
            </a:pPr>
            <a:r>
              <a:rPr lang="en-US" sz="1400" b="1" smtClean="0">
                <a:solidFill>
                  <a:srgbClr val="FFFFFF"/>
                </a:solidFill>
                <a:latin typeface="Arial" charset="0"/>
              </a:rPr>
              <a:t>IS-907 – Active Shooter:  What You Can Do</a:t>
            </a:r>
          </a:p>
        </p:txBody>
      </p:sp>
      <p:sp>
        <p:nvSpPr>
          <p:cNvPr id="1030" name="Rectangle 3"/>
          <p:cNvSpPr>
            <a:spLocks noGrp="1" noChangeArrowheads="1"/>
          </p:cNvSpPr>
          <p:nvPr>
            <p:ph type="body" idx="1"/>
          </p:nvPr>
        </p:nvSpPr>
        <p:spPr bwMode="auto">
          <a:xfrm>
            <a:off x="609600" y="1068388"/>
            <a:ext cx="109728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031" name="Rectangle 2"/>
          <p:cNvSpPr>
            <a:spLocks noGrp="1" noChangeArrowheads="1"/>
          </p:cNvSpPr>
          <p:nvPr>
            <p:ph type="title"/>
          </p:nvPr>
        </p:nvSpPr>
        <p:spPr bwMode="auto">
          <a:xfrm>
            <a:off x="609600" y="304801"/>
            <a:ext cx="10972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2525324200"/>
      </p:ext>
    </p:extLst>
  </p:cSld>
  <p:clrMap bg1="lt1" tx1="dk1" bg2="lt2" tx2="dk2" accent1="accent1" accent2="accent2" accent3="accent3" accent4="accent4" accent5="accent5" accent6="accent6" hlink="hlink" folHlink="folHlink"/>
  <p:transition>
    <p:wipe dir="r"/>
  </p:transition>
  <p:hf sldNum="0" hdr="0" ftr="0" dt="0"/>
  <p:txStyles>
    <p:titleStyle>
      <a:lvl1pPr algn="l" rtl="0" eaLnBrk="0" fontAlgn="base" hangingPunct="0">
        <a:spcBef>
          <a:spcPct val="0"/>
        </a:spcBef>
        <a:spcAft>
          <a:spcPct val="0"/>
        </a:spcAft>
        <a:defRPr sz="3800" b="1">
          <a:solidFill>
            <a:srgbClr val="000066"/>
          </a:solidFill>
          <a:latin typeface="+mj-lt"/>
          <a:ea typeface="+mj-ea"/>
          <a:cs typeface="+mj-cs"/>
        </a:defRPr>
      </a:lvl1pPr>
      <a:lvl2pPr algn="l" rtl="0" eaLnBrk="0" fontAlgn="base" hangingPunct="0">
        <a:spcBef>
          <a:spcPct val="0"/>
        </a:spcBef>
        <a:spcAft>
          <a:spcPct val="0"/>
        </a:spcAft>
        <a:defRPr sz="3800" b="1">
          <a:solidFill>
            <a:srgbClr val="000066"/>
          </a:solidFill>
          <a:latin typeface="Times New Roman" pitchFamily="18" charset="0"/>
          <a:cs typeface="Arial" charset="0"/>
        </a:defRPr>
      </a:lvl2pPr>
      <a:lvl3pPr algn="l" rtl="0" eaLnBrk="0" fontAlgn="base" hangingPunct="0">
        <a:spcBef>
          <a:spcPct val="0"/>
        </a:spcBef>
        <a:spcAft>
          <a:spcPct val="0"/>
        </a:spcAft>
        <a:defRPr sz="3800" b="1">
          <a:solidFill>
            <a:srgbClr val="000066"/>
          </a:solidFill>
          <a:latin typeface="Times New Roman" pitchFamily="18" charset="0"/>
          <a:cs typeface="Arial" charset="0"/>
        </a:defRPr>
      </a:lvl3pPr>
      <a:lvl4pPr algn="l" rtl="0" eaLnBrk="0" fontAlgn="base" hangingPunct="0">
        <a:spcBef>
          <a:spcPct val="0"/>
        </a:spcBef>
        <a:spcAft>
          <a:spcPct val="0"/>
        </a:spcAft>
        <a:defRPr sz="3800" b="1">
          <a:solidFill>
            <a:srgbClr val="000066"/>
          </a:solidFill>
          <a:latin typeface="Times New Roman" pitchFamily="18" charset="0"/>
          <a:cs typeface="Arial" charset="0"/>
        </a:defRPr>
      </a:lvl4pPr>
      <a:lvl5pPr algn="l" rtl="0" eaLnBrk="0" fontAlgn="base" hangingPunct="0">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tabLst>
          <a:tab pos="457200" algn="l"/>
        </a:tabLst>
        <a:defRPr sz="2800" b="1">
          <a:solidFill>
            <a:srgbClr val="000066"/>
          </a:solidFill>
          <a:latin typeface="+mn-lt"/>
          <a:ea typeface="+mn-ea"/>
          <a:cs typeface="+mn-cs"/>
        </a:defRPr>
      </a:lvl1pPr>
      <a:lvl2pPr marL="457200" indent="-342900" algn="l" rtl="0" eaLnBrk="0" fontAlgn="base" hangingPunct="0">
        <a:spcBef>
          <a:spcPct val="20000"/>
        </a:spcBef>
        <a:spcAft>
          <a:spcPct val="0"/>
        </a:spcAft>
        <a:buFont typeface="Wingdings" panose="05000000000000000000" pitchFamily="2" charset="2"/>
        <a:buChar char="§"/>
        <a:tabLst>
          <a:tab pos="457200" algn="l"/>
        </a:tabLst>
        <a:defRPr sz="2800" b="1">
          <a:solidFill>
            <a:srgbClr val="000066"/>
          </a:solidFill>
          <a:latin typeface="+mn-lt"/>
          <a:cs typeface="+mn-cs"/>
        </a:defRPr>
      </a:lvl2pPr>
      <a:lvl3pPr marL="914400" indent="-342900" algn="l" rtl="0" eaLnBrk="0" fontAlgn="base" hangingPunct="0">
        <a:spcBef>
          <a:spcPct val="20000"/>
        </a:spcBef>
        <a:spcAft>
          <a:spcPct val="0"/>
        </a:spcAft>
        <a:buFont typeface="Wingdings" panose="05000000000000000000" pitchFamily="2" charset="2"/>
        <a:buChar char="§"/>
        <a:tabLst>
          <a:tab pos="914400" algn="l"/>
        </a:tabLst>
        <a:defRPr sz="2800" b="1">
          <a:solidFill>
            <a:srgbClr val="000066"/>
          </a:solidFill>
          <a:latin typeface="+mn-lt"/>
          <a:cs typeface="+mn-cs"/>
        </a:defRPr>
      </a:lvl3pPr>
      <a:lvl4pPr marL="1371600" indent="-342900" algn="l" rtl="0" eaLnBrk="0" fontAlgn="base" hangingPunct="0">
        <a:spcBef>
          <a:spcPct val="20000"/>
        </a:spcBef>
        <a:spcAft>
          <a:spcPct val="0"/>
        </a:spcAft>
        <a:buFont typeface="Wingdings" panose="05000000000000000000" pitchFamily="2" charset="2"/>
        <a:buChar char="§"/>
        <a:tabLst>
          <a:tab pos="1371600" algn="l"/>
        </a:tabLst>
        <a:defRPr sz="2800" b="1">
          <a:solidFill>
            <a:srgbClr val="000066"/>
          </a:solidFill>
          <a:latin typeface="+mn-lt"/>
          <a:cs typeface="+mn-cs"/>
        </a:defRPr>
      </a:lvl4pPr>
      <a:lvl5pPr marL="21748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healthychildren.org/English/safety-prevention/at-home/Pages/Getting-Your-Family-Prepared-for-a-Disaster.aspx?nfstatus=401&amp;nftoken=00000000-0000-0000-0000-000000000000&amp;nfstatusdescription=ERROR:+No+local+token" TargetMode="External"/><Relationship Id="rId7" Type="http://schemas.openxmlformats.org/officeDocument/2006/relationships/hyperlink" Target="http://www.ready.gov/make-a-plan" TargetMode="External"/><Relationship Id="rId2" Type="http://schemas.openxmlformats.org/officeDocument/2006/relationships/hyperlink" Target="https://www.aap.org/en-us/advocacy-and-policy/aap-health-initiatives/Children-and-Disasters/Pages/Hurricanes-Tornadoes-and-Storms.aspx" TargetMode="External"/><Relationship Id="rId1" Type="http://schemas.openxmlformats.org/officeDocument/2006/relationships/slideLayout" Target="../slideLayouts/slideLayout10.xml"/><Relationship Id="rId6" Type="http://schemas.openxmlformats.org/officeDocument/2006/relationships/hyperlink" Target="http://fairfaxva.gov/about-us/fairfax-city-alert" TargetMode="External"/><Relationship Id="rId5" Type="http://schemas.openxmlformats.org/officeDocument/2006/relationships/hyperlink" Target="http://www.fairfaxva.gov/government/emergency-management" TargetMode="External"/><Relationship Id="rId4" Type="http://schemas.openxmlformats.org/officeDocument/2006/relationships/hyperlink" Target="http://www.savethechildren.org/site/c.8rKLIXMGIpI4E/b.8777055/k.18AB/Get_Ready_Get_Safe_Plan_Ahead.htm" TargetMode="External"/><Relationship Id="rId9"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ideo" Target="https://www.youtube.com/embed/NYmr2U4IXE4"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video" Target="https://www.youtube.com/embed/Zig7ecK6r58"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90454" y="5050844"/>
            <a:ext cx="11125200" cy="914400"/>
          </a:xfrm>
          <a:noFill/>
        </p:spPr>
        <p:txBody>
          <a:bodyPr/>
          <a:lstStyle/>
          <a:p>
            <a:r>
              <a:rPr lang="en-US" dirty="0" smtClean="0"/>
              <a:t>Children in Disasters</a:t>
            </a:r>
            <a:endParaRPr lang="en-US" dirty="0"/>
          </a:p>
        </p:txBody>
      </p:sp>
      <p:pic>
        <p:nvPicPr>
          <p:cNvPr id="7" name="Picture Placeholder 6"/>
          <p:cNvPicPr>
            <a:picLocks noGrp="1" noChangeAspect="1"/>
          </p:cNvPicPr>
          <p:nvPr>
            <p:ph type="pic" idx="10"/>
          </p:nvPr>
        </p:nvPicPr>
        <p:blipFill>
          <a:blip r:embed="rId3">
            <a:extLst>
              <a:ext uri="{28A0092B-C50C-407E-A947-70E740481C1C}">
                <a14:useLocalDpi xmlns:a14="http://schemas.microsoft.com/office/drawing/2010/main" val="0"/>
              </a:ext>
            </a:extLst>
          </a:blip>
          <a:stretch>
            <a:fillRect/>
          </a:stretch>
        </p:blipFill>
        <p:spPr>
          <a:xfrm>
            <a:off x="228251" y="1"/>
            <a:ext cx="3795108" cy="4745736"/>
          </a:xfrm>
        </p:spPr>
      </p:pic>
      <p:pic>
        <p:nvPicPr>
          <p:cNvPr id="8" name="Picture Placeholder 7"/>
          <p:cNvPicPr>
            <a:picLocks noGrp="1" noChangeAspect="1"/>
          </p:cNvPicPr>
          <p:nvPr>
            <p:ph type="pic" idx="11"/>
          </p:nvPr>
        </p:nvPicPr>
        <p:blipFill rotWithShape="1">
          <a:blip r:embed="rId4" cstate="print">
            <a:extLst>
              <a:ext uri="{28A0092B-C50C-407E-A947-70E740481C1C}">
                <a14:useLocalDpi xmlns:a14="http://schemas.microsoft.com/office/drawing/2010/main" val="0"/>
              </a:ext>
            </a:extLst>
          </a:blip>
          <a:srcRect b="9948"/>
          <a:stretch/>
        </p:blipFill>
        <p:spPr>
          <a:xfrm>
            <a:off x="8115832" y="0"/>
            <a:ext cx="3840480" cy="4745737"/>
          </a:xfrm>
        </p:spPr>
      </p:pic>
      <p:pic>
        <p:nvPicPr>
          <p:cNvPr id="9" name="Picture Placeholder 8"/>
          <p:cNvPicPr>
            <a:picLocks noGrp="1" noChangeAspect="1"/>
          </p:cNvPicPr>
          <p:nvPr>
            <p:ph type="pic" idx="12"/>
          </p:nvPr>
        </p:nvPicPr>
        <p:blipFill rotWithShape="1">
          <a:blip r:embed="rId5">
            <a:extLst>
              <a:ext uri="{28A0092B-C50C-407E-A947-70E740481C1C}">
                <a14:useLocalDpi xmlns:a14="http://schemas.microsoft.com/office/drawing/2010/main" val="0"/>
              </a:ext>
            </a:extLst>
          </a:blip>
          <a:srcRect l="15586"/>
          <a:stretch/>
        </p:blipFill>
        <p:spPr>
          <a:xfrm>
            <a:off x="4196615" y="0"/>
            <a:ext cx="3745961" cy="4745737"/>
          </a:xfr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5115656"/>
            <a:ext cx="2029573" cy="1463429"/>
          </a:xfrm>
          <a:prstGeom prst="rect">
            <a:avLst/>
          </a:prstGeom>
        </p:spPr>
      </p:pic>
      <p:sp>
        <p:nvSpPr>
          <p:cNvPr id="5" name="Subtitle 4"/>
          <p:cNvSpPr>
            <a:spLocks noGrp="1"/>
          </p:cNvSpPr>
          <p:nvPr>
            <p:ph type="subTitle" idx="1"/>
          </p:nvPr>
        </p:nvSpPr>
        <p:spPr>
          <a:xfrm>
            <a:off x="831112" y="6043123"/>
            <a:ext cx="11125200" cy="571500"/>
          </a:xfrm>
        </p:spPr>
        <p:txBody>
          <a:bodyPr/>
          <a:lstStyle/>
          <a:p>
            <a:endParaRPr lang="en-US" dirty="0"/>
          </a:p>
        </p:txBody>
      </p:sp>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8"/>
          <p:cNvSpPr>
            <a:spLocks noGrp="1"/>
          </p:cNvSpPr>
          <p:nvPr>
            <p:ph idx="1"/>
          </p:nvPr>
        </p:nvSpPr>
        <p:spPr>
          <a:xfrm>
            <a:off x="1524001" y="1793081"/>
            <a:ext cx="9650930" cy="4511466"/>
          </a:xfrm>
        </p:spPr>
        <p:txBody>
          <a:bodyPr>
            <a:noAutofit/>
          </a:bodyPr>
          <a:lstStyle/>
          <a:p>
            <a:pPr marL="45720" indent="0">
              <a:buNone/>
            </a:pPr>
            <a:r>
              <a:rPr lang="en-US" sz="2600" dirty="0"/>
              <a:t>The following </a:t>
            </a:r>
            <a:r>
              <a:rPr lang="en-US" sz="2600" dirty="0" smtClean="0"/>
              <a:t>tips </a:t>
            </a:r>
            <a:r>
              <a:rPr lang="en-US" sz="2600" dirty="0"/>
              <a:t>are listed below for </a:t>
            </a:r>
            <a:r>
              <a:rPr lang="en-US" sz="2600" dirty="0" smtClean="0"/>
              <a:t>helping children during disasters:</a:t>
            </a:r>
            <a:endParaRPr lang="en-US" sz="2600" dirty="0"/>
          </a:p>
          <a:p>
            <a:r>
              <a:rPr lang="en-US" sz="2600" dirty="0" smtClean="0"/>
              <a:t>Hug </a:t>
            </a:r>
            <a:r>
              <a:rPr lang="en-US" sz="2600" dirty="0"/>
              <a:t>your children often and comfort </a:t>
            </a:r>
            <a:r>
              <a:rPr lang="en-US" sz="2600" dirty="0" smtClean="0"/>
              <a:t>them</a:t>
            </a:r>
            <a:endParaRPr lang="en-US" sz="2600" dirty="0"/>
          </a:p>
          <a:p>
            <a:r>
              <a:rPr lang="en-US" sz="2600" dirty="0"/>
              <a:t>Listen to children carefully and give them opportunities to talk about what </a:t>
            </a:r>
            <a:r>
              <a:rPr lang="en-US" sz="2600" dirty="0" smtClean="0"/>
              <a:t>happened</a:t>
            </a:r>
            <a:endParaRPr lang="en-US" sz="2600" dirty="0"/>
          </a:p>
          <a:p>
            <a:r>
              <a:rPr lang="en-US" sz="2600" dirty="0"/>
              <a:t>Limit TV time — news and pictures can be </a:t>
            </a:r>
            <a:r>
              <a:rPr lang="en-US" sz="2600" dirty="0" smtClean="0"/>
              <a:t>frightening</a:t>
            </a:r>
            <a:endParaRPr lang="en-US" sz="2600" dirty="0"/>
          </a:p>
          <a:p>
            <a:r>
              <a:rPr lang="en-US" sz="2600" dirty="0"/>
              <a:t>Watch for changes in your children’s behavior. If your child continues to display </a:t>
            </a:r>
            <a:r>
              <a:rPr lang="en-US" sz="2600" dirty="0" smtClean="0"/>
              <a:t>disruptions in </a:t>
            </a:r>
            <a:r>
              <a:rPr lang="en-US" sz="2600" dirty="0"/>
              <a:t>eating, sleeping or daily activities, or if you as the caregiver feel uncomfortable </a:t>
            </a:r>
            <a:r>
              <a:rPr lang="en-US" sz="2600" dirty="0" smtClean="0"/>
              <a:t>or concerned</a:t>
            </a:r>
            <a:r>
              <a:rPr lang="en-US" sz="2600" dirty="0"/>
              <a:t>, seek assistance from a mental health </a:t>
            </a:r>
            <a:r>
              <a:rPr lang="en-US" sz="2600" dirty="0" smtClean="0"/>
              <a:t>professional</a:t>
            </a:r>
            <a:endParaRPr lang="en-US" sz="2600" dirty="0"/>
          </a:p>
        </p:txBody>
      </p:sp>
      <p:sp>
        <p:nvSpPr>
          <p:cNvPr id="31747" name="Rectangle 2"/>
          <p:cNvSpPr>
            <a:spLocks noGrp="1" noChangeAspect="1" noChangeArrowheads="1"/>
          </p:cNvSpPr>
          <p:nvPr>
            <p:ph type="title"/>
          </p:nvPr>
        </p:nvSpPr>
        <p:spPr>
          <a:xfrm>
            <a:off x="1524000" y="457200"/>
            <a:ext cx="10180320" cy="1143000"/>
          </a:xfrm>
        </p:spPr>
        <p:txBody>
          <a:bodyPr>
            <a:noAutofit/>
          </a:bodyPr>
          <a:lstStyle/>
          <a:p>
            <a:r>
              <a:rPr lang="en-US" altLang="en-US" sz="4800" dirty="0" smtClean="0"/>
              <a:t>Talk to Children (2 of 3)</a:t>
            </a:r>
          </a:p>
        </p:txBody>
      </p:sp>
    </p:spTree>
    <p:extLst>
      <p:ext uri="{BB962C8B-B14F-4D97-AF65-F5344CB8AC3E}">
        <p14:creationId xmlns:p14="http://schemas.microsoft.com/office/powerpoint/2010/main" val="82411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8"/>
          <p:cNvSpPr>
            <a:spLocks noGrp="1"/>
          </p:cNvSpPr>
          <p:nvPr>
            <p:ph idx="1"/>
          </p:nvPr>
        </p:nvSpPr>
        <p:spPr>
          <a:xfrm>
            <a:off x="1524001" y="1793081"/>
            <a:ext cx="9650930" cy="4511466"/>
          </a:xfrm>
        </p:spPr>
        <p:txBody>
          <a:bodyPr>
            <a:noAutofit/>
          </a:bodyPr>
          <a:lstStyle/>
          <a:p>
            <a:r>
              <a:rPr lang="en-US" sz="2600" dirty="0" smtClean="0"/>
              <a:t>Be </a:t>
            </a:r>
            <a:r>
              <a:rPr lang="en-US" sz="2600" dirty="0"/>
              <a:t>patient and understanding — your children might still be upset or </a:t>
            </a:r>
            <a:r>
              <a:rPr lang="en-US" sz="2600" dirty="0" smtClean="0"/>
              <a:t>frightened</a:t>
            </a:r>
            <a:endParaRPr lang="en-US" sz="2600" dirty="0"/>
          </a:p>
          <a:p>
            <a:r>
              <a:rPr lang="en-US" sz="2600" dirty="0"/>
              <a:t>Give your children extra time and </a:t>
            </a:r>
            <a:r>
              <a:rPr lang="en-US" sz="2600" dirty="0" smtClean="0"/>
              <a:t>attention</a:t>
            </a:r>
            <a:endParaRPr lang="en-US" sz="2600" dirty="0"/>
          </a:p>
          <a:p>
            <a:r>
              <a:rPr lang="en-US" sz="2600" dirty="0"/>
              <a:t>Use positive behavior and language around your </a:t>
            </a:r>
            <a:r>
              <a:rPr lang="en-US" sz="2600" dirty="0" smtClean="0"/>
              <a:t>children</a:t>
            </a:r>
            <a:endParaRPr lang="en-US" sz="2600" dirty="0"/>
          </a:p>
          <a:p>
            <a:r>
              <a:rPr lang="en-US" sz="2600" dirty="0"/>
              <a:t>Take care of yourself and do healthy things to relax. Try to get enough </a:t>
            </a:r>
            <a:r>
              <a:rPr lang="en-US" sz="2600" dirty="0" smtClean="0"/>
              <a:t>rest</a:t>
            </a:r>
            <a:endParaRPr lang="en-US" sz="2600" dirty="0"/>
          </a:p>
          <a:p>
            <a:r>
              <a:rPr lang="en-US" sz="2600" dirty="0"/>
              <a:t>Help your children return to school, normal activities and </a:t>
            </a:r>
            <a:r>
              <a:rPr lang="en-US" sz="2600" dirty="0" smtClean="0"/>
              <a:t>routines</a:t>
            </a:r>
            <a:endParaRPr lang="en-US" sz="2600" dirty="0"/>
          </a:p>
          <a:p>
            <a:r>
              <a:rPr lang="en-US" sz="2600" dirty="0"/>
              <a:t>Encourage children to volunteer and help </a:t>
            </a:r>
            <a:r>
              <a:rPr lang="en-US" sz="2600" dirty="0" smtClean="0"/>
              <a:t>others</a:t>
            </a:r>
            <a:endParaRPr lang="en-US" altLang="en-US" sz="2600" dirty="0" smtClean="0"/>
          </a:p>
        </p:txBody>
      </p:sp>
      <p:sp>
        <p:nvSpPr>
          <p:cNvPr id="31747" name="Rectangle 2"/>
          <p:cNvSpPr>
            <a:spLocks noGrp="1" noChangeAspect="1" noChangeArrowheads="1"/>
          </p:cNvSpPr>
          <p:nvPr>
            <p:ph type="title"/>
          </p:nvPr>
        </p:nvSpPr>
        <p:spPr>
          <a:xfrm>
            <a:off x="1524000" y="457200"/>
            <a:ext cx="10180320" cy="1143000"/>
          </a:xfrm>
        </p:spPr>
        <p:txBody>
          <a:bodyPr>
            <a:noAutofit/>
          </a:bodyPr>
          <a:lstStyle/>
          <a:p>
            <a:r>
              <a:rPr lang="en-US" altLang="en-US" sz="4800" dirty="0" smtClean="0"/>
              <a:t>Talk to Children (3 of 3)</a:t>
            </a:r>
          </a:p>
        </p:txBody>
      </p:sp>
    </p:spTree>
    <p:extLst>
      <p:ext uri="{BB962C8B-B14F-4D97-AF65-F5344CB8AC3E}">
        <p14:creationId xmlns:p14="http://schemas.microsoft.com/office/powerpoint/2010/main" val="18291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8"/>
          <p:cNvSpPr>
            <a:spLocks noGrp="1"/>
          </p:cNvSpPr>
          <p:nvPr>
            <p:ph idx="1"/>
          </p:nvPr>
        </p:nvSpPr>
        <p:spPr>
          <a:xfrm>
            <a:off x="3099335" y="1785492"/>
            <a:ext cx="5881035" cy="4114800"/>
          </a:xfrm>
        </p:spPr>
        <p:txBody>
          <a:bodyPr>
            <a:noAutofit/>
          </a:bodyPr>
          <a:lstStyle/>
          <a:p>
            <a:r>
              <a:rPr lang="en-US" sz="2400" dirty="0"/>
              <a:t>Families may become separated during the chaos of a disaster, especially when </a:t>
            </a:r>
            <a:r>
              <a:rPr lang="en-US" sz="2400" dirty="0" smtClean="0"/>
              <a:t>it necessitates evacuation</a:t>
            </a:r>
          </a:p>
          <a:p>
            <a:r>
              <a:rPr lang="en-US" sz="2400" dirty="0" smtClean="0"/>
              <a:t>A </a:t>
            </a:r>
            <a:r>
              <a:rPr lang="en-US" sz="2400" dirty="0"/>
              <a:t>no-notice disaster occurring while children are in schools, </a:t>
            </a:r>
            <a:r>
              <a:rPr lang="en-US" sz="2400" dirty="0" smtClean="0"/>
              <a:t>afterschool programs</a:t>
            </a:r>
            <a:r>
              <a:rPr lang="en-US" sz="2400" dirty="0"/>
              <a:t>, and child care facilities increases the likelihood that children will </a:t>
            </a:r>
            <a:r>
              <a:rPr lang="en-US" sz="2400" dirty="0" smtClean="0"/>
              <a:t>be separated </a:t>
            </a:r>
            <a:r>
              <a:rPr lang="en-US" sz="2400" dirty="0"/>
              <a:t>from parents and </a:t>
            </a:r>
            <a:r>
              <a:rPr lang="en-US" sz="2400" dirty="0" smtClean="0"/>
              <a:t>guardians</a:t>
            </a:r>
          </a:p>
          <a:p>
            <a:r>
              <a:rPr lang="en-US" sz="2400" dirty="0" smtClean="0"/>
              <a:t>Ask your child’s school, day care, or care facility if they have an emergency plan, how they exercise the plan, and how do they prepare and teach the kids about the plan!</a:t>
            </a:r>
          </a:p>
        </p:txBody>
      </p:sp>
      <p:sp>
        <p:nvSpPr>
          <p:cNvPr id="35843" name="Rectangle 2"/>
          <p:cNvSpPr>
            <a:spLocks noGrp="1" noChangeAspect="1" noChangeArrowheads="1"/>
          </p:cNvSpPr>
          <p:nvPr>
            <p:ph type="title"/>
          </p:nvPr>
        </p:nvSpPr>
        <p:spPr>
          <a:xfrm>
            <a:off x="1524000" y="457200"/>
            <a:ext cx="7704722" cy="1143000"/>
          </a:xfrm>
        </p:spPr>
        <p:txBody>
          <a:bodyPr>
            <a:normAutofit fontScale="90000"/>
          </a:bodyPr>
          <a:lstStyle/>
          <a:p>
            <a:r>
              <a:rPr lang="en-US" altLang="en-US" sz="4800" dirty="0" smtClean="0"/>
              <a:t>School &amp; Child Care Facilities</a:t>
            </a:r>
          </a:p>
        </p:txBody>
      </p:sp>
      <p:pic>
        <p:nvPicPr>
          <p:cNvPr id="21510"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3856" y="1837175"/>
            <a:ext cx="2619975" cy="40703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5874" y="1792708"/>
            <a:ext cx="2738817" cy="4114800"/>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46888"/>
            <a:ext cx="9144000" cy="1143000"/>
          </a:xfrm>
        </p:spPr>
        <p:txBody>
          <a:bodyPr>
            <a:normAutofit/>
          </a:bodyPr>
          <a:lstStyle/>
          <a:p>
            <a:r>
              <a:rPr lang="en-US" sz="4000" b="1" dirty="0" smtClean="0"/>
              <a:t>Important phone numbers</a:t>
            </a:r>
            <a:endParaRPr lang="en-US" sz="4000" b="1"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204977887"/>
              </p:ext>
            </p:extLst>
          </p:nvPr>
        </p:nvGraphicFramePr>
        <p:xfrm>
          <a:off x="1527175" y="1600200"/>
          <a:ext cx="4498975" cy="4801337"/>
        </p:xfrm>
        <a:graphic>
          <a:graphicData uri="http://schemas.openxmlformats.org/drawingml/2006/table">
            <a:tbl>
              <a:tblPr firstRow="1" firstCol="1" bandRow="1">
                <a:tableStyleId>{B301B821-A1FF-4177-AEE7-76D212191A09}</a:tableStyleId>
              </a:tblPr>
              <a:tblGrid>
                <a:gridCol w="3011411"/>
                <a:gridCol w="1487564"/>
              </a:tblGrid>
              <a:tr h="569021">
                <a:tc>
                  <a:txBody>
                    <a:bodyPr/>
                    <a:lstStyle/>
                    <a:p>
                      <a:pPr marL="0" marR="0">
                        <a:lnSpc>
                          <a:spcPct val="107000"/>
                        </a:lnSpc>
                        <a:spcBef>
                          <a:spcPts val="0"/>
                        </a:spcBef>
                        <a:spcAft>
                          <a:spcPts val="1050"/>
                        </a:spcAft>
                      </a:pPr>
                      <a:r>
                        <a:rPr lang="en-US" sz="1800" dirty="0">
                          <a:effectLst/>
                        </a:rPr>
                        <a:t>EMERGENCIES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800" dirty="0">
                          <a:effectLst/>
                        </a:rPr>
                        <a:t>911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54592">
                <a:tc>
                  <a:txBody>
                    <a:bodyPr/>
                    <a:lstStyle/>
                    <a:p>
                      <a:pPr marL="0" marR="0">
                        <a:lnSpc>
                          <a:spcPct val="107000"/>
                        </a:lnSpc>
                        <a:spcBef>
                          <a:spcPts val="0"/>
                        </a:spcBef>
                        <a:spcAft>
                          <a:spcPts val="1050"/>
                        </a:spcAft>
                      </a:pPr>
                      <a:r>
                        <a:rPr lang="en-US" sz="1600" dirty="0">
                          <a:effectLst/>
                        </a:rPr>
                        <a:t>City of Fairfax Emergency Management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703-385-4856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09876">
                <a:tc>
                  <a:txBody>
                    <a:bodyPr/>
                    <a:lstStyle/>
                    <a:p>
                      <a:pPr marL="0" marR="0">
                        <a:lnSpc>
                          <a:spcPct val="107000"/>
                        </a:lnSpc>
                        <a:spcBef>
                          <a:spcPts val="0"/>
                        </a:spcBef>
                        <a:spcAft>
                          <a:spcPts val="1050"/>
                        </a:spcAft>
                      </a:pPr>
                      <a:r>
                        <a:rPr lang="en-US" sz="1600" dirty="0" err="1">
                          <a:effectLst/>
                        </a:rPr>
                        <a:t>Crisislink</a:t>
                      </a:r>
                      <a:r>
                        <a:rPr lang="en-US" sz="1600" dirty="0">
                          <a:effectLst/>
                        </a:rPr>
                        <a:t> Hotline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a:effectLst/>
                        </a:rPr>
                        <a:t>703-527-4077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09876">
                <a:tc>
                  <a:txBody>
                    <a:bodyPr/>
                    <a:lstStyle/>
                    <a:p>
                      <a:pPr marL="0" marR="0">
                        <a:lnSpc>
                          <a:spcPct val="107000"/>
                        </a:lnSpc>
                        <a:spcBef>
                          <a:spcPts val="0"/>
                        </a:spcBef>
                        <a:spcAft>
                          <a:spcPts val="1050"/>
                        </a:spcAft>
                      </a:pPr>
                      <a:r>
                        <a:rPr lang="en-US" sz="1600" dirty="0" smtClean="0">
                          <a:effectLst/>
                          <a:latin typeface="+mn-lt"/>
                          <a:ea typeface="+mn-ea"/>
                          <a:cs typeface="+mn-cs"/>
                        </a:rPr>
                        <a:t>Fairfax</a:t>
                      </a:r>
                      <a:r>
                        <a:rPr lang="en-US" sz="1600" baseline="0" dirty="0" smtClean="0">
                          <a:effectLst/>
                          <a:latin typeface="+mn-lt"/>
                          <a:ea typeface="+mn-ea"/>
                          <a:cs typeface="+mn-cs"/>
                        </a:rPr>
                        <a:t> County Health Department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703-246-7100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54592">
                <a:tc>
                  <a:txBody>
                    <a:bodyPr/>
                    <a:lstStyle/>
                    <a:p>
                      <a:pPr marL="0" marR="0">
                        <a:lnSpc>
                          <a:spcPct val="100000"/>
                        </a:lnSpc>
                        <a:spcBef>
                          <a:spcPts val="0"/>
                        </a:spcBef>
                        <a:spcAft>
                          <a:spcPts val="0"/>
                        </a:spcAft>
                      </a:pPr>
                      <a:r>
                        <a:rPr lang="en-US" sz="1600" dirty="0">
                          <a:effectLst/>
                        </a:rPr>
                        <a:t>City of Fairfax Police </a:t>
                      </a:r>
                      <a:r>
                        <a:rPr lang="en-US" sz="1600" dirty="0" smtClean="0">
                          <a:effectLst/>
                        </a:rPr>
                        <a:t>– </a:t>
                      </a:r>
                    </a:p>
                    <a:p>
                      <a:pPr marL="0" marR="0">
                        <a:lnSpc>
                          <a:spcPct val="100000"/>
                        </a:lnSpc>
                        <a:spcBef>
                          <a:spcPts val="0"/>
                        </a:spcBef>
                        <a:spcAft>
                          <a:spcPts val="0"/>
                        </a:spcAft>
                      </a:pPr>
                      <a:r>
                        <a:rPr lang="en-US" sz="1600" dirty="0" smtClean="0">
                          <a:effectLst/>
                        </a:rPr>
                        <a:t>Non-emergency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703-385-7924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54592">
                <a:tc>
                  <a:txBody>
                    <a:bodyPr/>
                    <a:lstStyle/>
                    <a:p>
                      <a:pPr marL="0" marR="0">
                        <a:lnSpc>
                          <a:spcPct val="107000"/>
                        </a:lnSpc>
                        <a:spcBef>
                          <a:spcPts val="0"/>
                        </a:spcBef>
                        <a:spcAft>
                          <a:spcPts val="1050"/>
                        </a:spcAft>
                      </a:pPr>
                      <a:r>
                        <a:rPr lang="en-US" sz="1600" dirty="0">
                          <a:effectLst/>
                        </a:rPr>
                        <a:t>City of Fairfax Fire Department - Non-emergency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703-385-7940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09876">
                <a:tc>
                  <a:txBody>
                    <a:bodyPr/>
                    <a:lstStyle/>
                    <a:p>
                      <a:pPr marL="0" marR="0">
                        <a:lnSpc>
                          <a:spcPct val="107000"/>
                        </a:lnSpc>
                        <a:spcBef>
                          <a:spcPts val="0"/>
                        </a:spcBef>
                        <a:spcAft>
                          <a:spcPts val="1050"/>
                        </a:spcAft>
                      </a:pPr>
                      <a:r>
                        <a:rPr lang="en-US" sz="1600">
                          <a:effectLst/>
                        </a:rPr>
                        <a:t>Fairfax Volunteer Fire Department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703-385-7877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09876">
                <a:tc>
                  <a:txBody>
                    <a:bodyPr/>
                    <a:lstStyle/>
                    <a:p>
                      <a:pPr marL="0" marR="0">
                        <a:lnSpc>
                          <a:spcPct val="107000"/>
                        </a:lnSpc>
                        <a:spcBef>
                          <a:spcPts val="0"/>
                        </a:spcBef>
                        <a:spcAft>
                          <a:spcPts val="1050"/>
                        </a:spcAft>
                      </a:pPr>
                      <a:r>
                        <a:rPr lang="en-US" sz="1600">
                          <a:effectLst/>
                        </a:rPr>
                        <a:t>The Virginia Relay Center - TTY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711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09876">
                <a:tc>
                  <a:txBody>
                    <a:bodyPr/>
                    <a:lstStyle/>
                    <a:p>
                      <a:pPr marL="0" marR="0">
                        <a:lnSpc>
                          <a:spcPct val="107000"/>
                        </a:lnSpc>
                        <a:spcBef>
                          <a:spcPts val="0"/>
                        </a:spcBef>
                        <a:spcAft>
                          <a:spcPts val="1050"/>
                        </a:spcAft>
                      </a:pPr>
                      <a:r>
                        <a:rPr lang="en-US" sz="1600" dirty="0">
                          <a:effectLst/>
                        </a:rPr>
                        <a:t>The Virginia Relay Center - Voice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711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bl>
          </a:graphicData>
        </a:graphic>
      </p:graphicFrame>
      <p:graphicFrame>
        <p:nvGraphicFramePr>
          <p:cNvPr id="9" name="Content Placeholder 8"/>
          <p:cNvGraphicFramePr>
            <a:graphicFrameLocks noGrp="1"/>
          </p:cNvGraphicFramePr>
          <p:nvPr>
            <p:ph sz="quarter" idx="4"/>
            <p:extLst>
              <p:ext uri="{D42A27DB-BD31-4B8C-83A1-F6EECF244321}">
                <p14:modId xmlns:p14="http://schemas.microsoft.com/office/powerpoint/2010/main" val="519805101"/>
              </p:ext>
            </p:extLst>
          </p:nvPr>
        </p:nvGraphicFramePr>
        <p:xfrm>
          <a:off x="6172200" y="1600200"/>
          <a:ext cx="4498975" cy="4805416"/>
        </p:xfrm>
        <a:graphic>
          <a:graphicData uri="http://schemas.openxmlformats.org/drawingml/2006/table">
            <a:tbl>
              <a:tblPr firstRow="1" firstCol="1" bandRow="1">
                <a:tableStyleId>{B301B821-A1FF-4177-AEE7-76D212191A09}</a:tableStyleId>
              </a:tblPr>
              <a:tblGrid>
                <a:gridCol w="3011411"/>
                <a:gridCol w="1487564"/>
              </a:tblGrid>
              <a:tr h="525296">
                <a:tc>
                  <a:txBody>
                    <a:bodyPr/>
                    <a:lstStyle/>
                    <a:p>
                      <a:pPr marL="0" marR="0">
                        <a:lnSpc>
                          <a:spcPct val="107000"/>
                        </a:lnSpc>
                        <a:spcBef>
                          <a:spcPts val="0"/>
                        </a:spcBef>
                        <a:spcAft>
                          <a:spcPts val="1050"/>
                        </a:spcAft>
                      </a:pPr>
                      <a:r>
                        <a:rPr lang="en-US" sz="1600" dirty="0" smtClean="0">
                          <a:effectLst/>
                        </a:rPr>
                        <a:t>City of Fairfax Police Department - Emergency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0000"/>
                        </a:lnSpc>
                        <a:spcBef>
                          <a:spcPts val="0"/>
                        </a:spcBef>
                        <a:spcAft>
                          <a:spcPts val="0"/>
                        </a:spcAft>
                      </a:pPr>
                      <a:r>
                        <a:rPr lang="en-US" sz="1600" dirty="0" smtClean="0">
                          <a:effectLst/>
                        </a:rPr>
                        <a:t>911 or </a:t>
                      </a:r>
                      <a:endParaRPr lang="en-US" sz="1800" dirty="0" smtClean="0">
                        <a:effectLst/>
                      </a:endParaRPr>
                    </a:p>
                    <a:p>
                      <a:pPr marL="0" marR="0">
                        <a:lnSpc>
                          <a:spcPct val="100000"/>
                        </a:lnSpc>
                        <a:spcBef>
                          <a:spcPts val="0"/>
                        </a:spcBef>
                        <a:spcAft>
                          <a:spcPts val="0"/>
                        </a:spcAft>
                      </a:pPr>
                      <a:r>
                        <a:rPr lang="en-US" sz="1600" dirty="0" smtClean="0">
                          <a:effectLst/>
                        </a:rPr>
                        <a:t>703-591-5511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25296">
                <a:tc>
                  <a:txBody>
                    <a:bodyPr/>
                    <a:lstStyle/>
                    <a:p>
                      <a:pPr marL="0" marR="0">
                        <a:lnSpc>
                          <a:spcPct val="107000"/>
                        </a:lnSpc>
                        <a:spcBef>
                          <a:spcPts val="0"/>
                        </a:spcBef>
                        <a:spcAft>
                          <a:spcPts val="1050"/>
                        </a:spcAft>
                      </a:pPr>
                      <a:r>
                        <a:rPr lang="en-US" sz="1600" dirty="0">
                          <a:effectLst/>
                        </a:rPr>
                        <a:t>Salvation Army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a:effectLst/>
                        </a:rPr>
                        <a:t>703-385-8700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25296">
                <a:tc>
                  <a:txBody>
                    <a:bodyPr/>
                    <a:lstStyle/>
                    <a:p>
                      <a:pPr marL="0" marR="0">
                        <a:lnSpc>
                          <a:spcPct val="107000"/>
                        </a:lnSpc>
                        <a:spcBef>
                          <a:spcPts val="0"/>
                        </a:spcBef>
                        <a:spcAft>
                          <a:spcPts val="1050"/>
                        </a:spcAft>
                      </a:pPr>
                      <a:r>
                        <a:rPr lang="en-US" sz="1600" dirty="0">
                          <a:effectLst/>
                        </a:rPr>
                        <a:t>American Red Cross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a:effectLst/>
                        </a:rPr>
                        <a:t>1-866-438-4636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25296">
                <a:tc>
                  <a:txBody>
                    <a:bodyPr/>
                    <a:lstStyle/>
                    <a:p>
                      <a:pPr marL="0" marR="0">
                        <a:lnSpc>
                          <a:spcPct val="107000"/>
                        </a:lnSpc>
                        <a:spcBef>
                          <a:spcPts val="0"/>
                        </a:spcBef>
                        <a:spcAft>
                          <a:spcPts val="1050"/>
                        </a:spcAft>
                      </a:pPr>
                      <a:r>
                        <a:rPr lang="en-US" sz="1600" dirty="0">
                          <a:effectLst/>
                        </a:rPr>
                        <a:t>Department of Homeland Security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a:effectLst/>
                        </a:rPr>
                        <a:t>1-800-BE-READY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25296">
                <a:tc>
                  <a:txBody>
                    <a:bodyPr/>
                    <a:lstStyle/>
                    <a:p>
                      <a:pPr marL="0" marR="0">
                        <a:lnSpc>
                          <a:spcPct val="107000"/>
                        </a:lnSpc>
                        <a:spcBef>
                          <a:spcPts val="0"/>
                        </a:spcBef>
                        <a:spcAft>
                          <a:spcPts val="1050"/>
                        </a:spcAft>
                      </a:pPr>
                      <a:r>
                        <a:rPr lang="en-US" sz="1600">
                          <a:effectLst/>
                        </a:rPr>
                        <a:t>Center for Disease Control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1-800-311-3435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25296">
                <a:tc>
                  <a:txBody>
                    <a:bodyPr/>
                    <a:lstStyle/>
                    <a:p>
                      <a:pPr marL="0" marR="0">
                        <a:lnSpc>
                          <a:spcPct val="107000"/>
                        </a:lnSpc>
                        <a:spcBef>
                          <a:spcPts val="0"/>
                        </a:spcBef>
                        <a:spcAft>
                          <a:spcPts val="1050"/>
                        </a:spcAft>
                      </a:pPr>
                      <a:r>
                        <a:rPr lang="en-US" sz="1600">
                          <a:effectLst/>
                        </a:rPr>
                        <a:t>National Weather Service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703-260-0809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25296">
                <a:tc>
                  <a:txBody>
                    <a:bodyPr/>
                    <a:lstStyle/>
                    <a:p>
                      <a:pPr marL="0" marR="0">
                        <a:lnSpc>
                          <a:spcPct val="107000"/>
                        </a:lnSpc>
                        <a:spcBef>
                          <a:spcPts val="0"/>
                        </a:spcBef>
                        <a:spcAft>
                          <a:spcPts val="1050"/>
                        </a:spcAft>
                      </a:pPr>
                      <a:r>
                        <a:rPr lang="en-US" sz="1600">
                          <a:effectLst/>
                        </a:rPr>
                        <a:t>FEMA Disaster Assistance Hotline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1-800-621-3362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25296">
                <a:tc>
                  <a:txBody>
                    <a:bodyPr/>
                    <a:lstStyle/>
                    <a:p>
                      <a:pPr marL="0" marR="0">
                        <a:lnSpc>
                          <a:spcPct val="107000"/>
                        </a:lnSpc>
                        <a:spcBef>
                          <a:spcPts val="0"/>
                        </a:spcBef>
                        <a:spcAft>
                          <a:spcPts val="1050"/>
                        </a:spcAft>
                      </a:pPr>
                      <a:r>
                        <a:rPr lang="en-US" sz="1600" dirty="0">
                          <a:effectLst/>
                        </a:rPr>
                        <a:t>FEMA Disaster Assistance Hotline - TTY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1-800-462-7585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25296">
                <a:tc>
                  <a:txBody>
                    <a:bodyPr/>
                    <a:lstStyle/>
                    <a:p>
                      <a:pPr marL="0" marR="0">
                        <a:lnSpc>
                          <a:spcPct val="107000"/>
                        </a:lnSpc>
                        <a:spcBef>
                          <a:spcPts val="0"/>
                        </a:spcBef>
                        <a:spcAft>
                          <a:spcPts val="1050"/>
                        </a:spcAft>
                      </a:pPr>
                      <a:r>
                        <a:rPr lang="en-US" sz="1600">
                          <a:effectLst/>
                        </a:rPr>
                        <a:t>FEMA False Claim Reporting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1-800-323-9603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bl>
          </a:graphicData>
        </a:graphic>
      </p:graphicFrame>
    </p:spTree>
    <p:extLst>
      <p:ext uri="{BB962C8B-B14F-4D97-AF65-F5344CB8AC3E}">
        <p14:creationId xmlns:p14="http://schemas.microsoft.com/office/powerpoint/2010/main" val="233693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8807131" y="5736643"/>
            <a:ext cx="3125787" cy="666039"/>
          </a:xfrm>
        </p:spPr>
        <p:txBody>
          <a:bodyPr>
            <a:normAutofit/>
          </a:bodyPr>
          <a:lstStyle/>
          <a:p>
            <a:r>
              <a:rPr lang="en-US" sz="3600" dirty="0" smtClean="0">
                <a:effectLst>
                  <a:outerShdw blurRad="60007" dist="310007" dir="7680000" sy="30000" kx="1300200" algn="ctr" rotWithShape="0">
                    <a:prstClr val="black">
                      <a:alpha val="32000"/>
                    </a:prstClr>
                  </a:outerShdw>
                </a:effectLst>
              </a:rPr>
              <a:t>Find Out More!</a:t>
            </a:r>
            <a:endParaRPr lang="en-US" sz="3600" dirty="0">
              <a:effectLst>
                <a:outerShdw blurRad="60007" dist="310007" dir="7680000" sy="30000" kx="1300200" algn="ctr" rotWithShape="0">
                  <a:prstClr val="black">
                    <a:alpha val="32000"/>
                  </a:prstClr>
                </a:outerShdw>
              </a:effectLst>
            </a:endParaRPr>
          </a:p>
        </p:txBody>
      </p:sp>
      <p:sp>
        <p:nvSpPr>
          <p:cNvPr id="3" name="Title 2"/>
          <p:cNvSpPr>
            <a:spLocks noGrp="1"/>
          </p:cNvSpPr>
          <p:nvPr>
            <p:ph type="title"/>
          </p:nvPr>
        </p:nvSpPr>
        <p:spPr>
          <a:xfrm>
            <a:off x="8413210" y="2952706"/>
            <a:ext cx="3913631" cy="2877260"/>
          </a:xfrm>
        </p:spPr>
        <p:txBody>
          <a:bodyPr>
            <a:normAutofit/>
          </a:bodyPr>
          <a:lstStyle/>
          <a:p>
            <a:r>
              <a:rPr lang="en-US" sz="6000" b="1" dirty="0" smtClean="0">
                <a:effectLst>
                  <a:glow rad="228600">
                    <a:schemeClr val="accent6">
                      <a:satMod val="175000"/>
                      <a:alpha val="40000"/>
                    </a:schemeClr>
                  </a:glow>
                  <a:outerShdw blurRad="60007" dist="310007" dir="7680000" sy="30000" kx="1300200" algn="ctr" rotWithShape="0">
                    <a:prstClr val="black">
                      <a:alpha val="32000"/>
                    </a:prstClr>
                  </a:outerShdw>
                </a:effectLst>
              </a:rPr>
              <a:t>Resources</a:t>
            </a:r>
            <a:endParaRPr lang="en-US" sz="6000" b="1" dirty="0">
              <a:effectLst>
                <a:glow rad="228600">
                  <a:schemeClr val="accent6">
                    <a:satMod val="175000"/>
                    <a:alpha val="40000"/>
                  </a:schemeClr>
                </a:glow>
                <a:outerShdw blurRad="60007" dist="310007" dir="7680000" sy="30000" kx="1300200" algn="ctr" rotWithShape="0">
                  <a:prstClr val="black">
                    <a:alpha val="32000"/>
                  </a:prstClr>
                </a:outerShdw>
              </a:effectLst>
            </a:endParaRPr>
          </a:p>
        </p:txBody>
      </p:sp>
      <p:sp>
        <p:nvSpPr>
          <p:cNvPr id="5" name="TextBox 4"/>
          <p:cNvSpPr txBox="1"/>
          <p:nvPr/>
        </p:nvSpPr>
        <p:spPr>
          <a:xfrm>
            <a:off x="201168" y="118872"/>
            <a:ext cx="7880191" cy="6463308"/>
          </a:xfrm>
          <a:prstGeom prst="rect">
            <a:avLst/>
          </a:prstGeom>
          <a:noFill/>
        </p:spPr>
        <p:txBody>
          <a:bodyPr wrap="square" rtlCol="0">
            <a:spAutoFit/>
          </a:bodyPr>
          <a:lstStyle/>
          <a:p>
            <a:r>
              <a:rPr lang="en-US" dirty="0" smtClean="0"/>
              <a:t>Children in Disasters – American Academy of Pediatrics </a:t>
            </a:r>
            <a:endParaRPr lang="en-US" dirty="0"/>
          </a:p>
          <a:p>
            <a:r>
              <a:rPr lang="en-US" dirty="0">
                <a:solidFill>
                  <a:srgbClr val="FF0000"/>
                </a:solidFill>
                <a:hlinkClick r:id="rId2"/>
              </a:rPr>
              <a:t>https://</a:t>
            </a:r>
            <a:r>
              <a:rPr lang="en-US" dirty="0" smtClean="0">
                <a:solidFill>
                  <a:srgbClr val="FF0000"/>
                </a:solidFill>
                <a:hlinkClick r:id="rId2"/>
              </a:rPr>
              <a:t>www.aap.org/en-us/advocacy-and-policy/aap-health-initiatives/Children-and-Disasters/Pages/Hurricanes-Tornadoes-and-Storms.aspx</a:t>
            </a:r>
            <a:r>
              <a:rPr lang="en-US" dirty="0" smtClean="0">
                <a:solidFill>
                  <a:srgbClr val="FF0000"/>
                </a:solidFill>
              </a:rPr>
              <a:t> </a:t>
            </a:r>
            <a:endParaRPr lang="en-US" dirty="0" smtClean="0"/>
          </a:p>
          <a:p>
            <a:endParaRPr lang="en-US" dirty="0" smtClean="0"/>
          </a:p>
          <a:p>
            <a:r>
              <a:rPr lang="en-US" dirty="0" smtClean="0">
                <a:solidFill>
                  <a:schemeClr val="tx1">
                    <a:lumMod val="50000"/>
                  </a:schemeClr>
                </a:solidFill>
              </a:rPr>
              <a:t>Healthy </a:t>
            </a:r>
            <a:r>
              <a:rPr lang="en-US" dirty="0" err="1" smtClean="0">
                <a:solidFill>
                  <a:schemeClr val="tx1">
                    <a:lumMod val="50000"/>
                  </a:schemeClr>
                </a:solidFill>
              </a:rPr>
              <a:t>Chidlren</a:t>
            </a:r>
            <a:r>
              <a:rPr lang="en-US" dirty="0" smtClean="0">
                <a:solidFill>
                  <a:schemeClr val="tx1">
                    <a:lumMod val="50000"/>
                  </a:schemeClr>
                </a:solidFill>
              </a:rPr>
              <a:t> in Disasters</a:t>
            </a:r>
            <a:endParaRPr lang="en-US" dirty="0">
              <a:solidFill>
                <a:schemeClr val="tx1">
                  <a:lumMod val="50000"/>
                </a:schemeClr>
              </a:solidFill>
            </a:endParaRPr>
          </a:p>
          <a:p>
            <a:r>
              <a:rPr lang="en-US" dirty="0">
                <a:solidFill>
                  <a:srgbClr val="FF0000"/>
                </a:solidFill>
                <a:hlinkClick r:id="rId3"/>
              </a:rPr>
              <a:t>https://</a:t>
            </a:r>
            <a:r>
              <a:rPr lang="en-US" dirty="0" smtClean="0">
                <a:solidFill>
                  <a:srgbClr val="FF0000"/>
                </a:solidFill>
                <a:hlinkClick r:id="rId3"/>
              </a:rPr>
              <a:t>www.healthychildren.org/English/safety-prevention/at-home/Pages/Getting-Your-Family-Prepared-for-a-Disaster.aspx?nfstatus=401&amp;nftoken=00000000-0000-0000-0000-000000000000&amp;nfstatusdescription=ERROR%3a+No+local+token</a:t>
            </a:r>
            <a:endParaRPr lang="en-US" dirty="0" smtClean="0">
              <a:solidFill>
                <a:srgbClr val="FF0000"/>
              </a:solidFill>
            </a:endParaRPr>
          </a:p>
          <a:p>
            <a:endParaRPr lang="en-US" dirty="0">
              <a:solidFill>
                <a:srgbClr val="FF0000"/>
              </a:solidFill>
            </a:endParaRPr>
          </a:p>
          <a:p>
            <a:r>
              <a:rPr lang="en-US" dirty="0" smtClean="0"/>
              <a:t>Save the Children, Get Ready Get Safe</a:t>
            </a:r>
          </a:p>
          <a:p>
            <a:r>
              <a:rPr lang="en-US" dirty="0">
                <a:hlinkClick r:id="rId4"/>
              </a:rPr>
              <a:t>http://</a:t>
            </a:r>
            <a:r>
              <a:rPr lang="en-US" dirty="0" smtClean="0">
                <a:hlinkClick r:id="rId4"/>
              </a:rPr>
              <a:t>www.savethechildren.org/site/c.8rKLIXMGIpI4E/b.8777055/k.18AB/Get_Ready_Get_Safe_Plan_Ahead.htm</a:t>
            </a:r>
            <a:r>
              <a:rPr lang="en-US" dirty="0" smtClean="0"/>
              <a:t> </a:t>
            </a:r>
          </a:p>
          <a:p>
            <a:endParaRPr lang="en-US" dirty="0"/>
          </a:p>
          <a:p>
            <a:r>
              <a:rPr lang="en-US" dirty="0" smtClean="0"/>
              <a:t>City of Fairfax Office of Emergency Management</a:t>
            </a:r>
          </a:p>
          <a:p>
            <a:r>
              <a:rPr lang="en-US" dirty="0">
                <a:hlinkClick r:id="rId5"/>
              </a:rPr>
              <a:t>http://</a:t>
            </a:r>
            <a:r>
              <a:rPr lang="en-US" dirty="0" smtClean="0">
                <a:hlinkClick r:id="rId5"/>
              </a:rPr>
              <a:t>www.fairfaxva.gov/government/emergency-management</a:t>
            </a:r>
            <a:r>
              <a:rPr lang="en-US" dirty="0" smtClean="0"/>
              <a:t> </a:t>
            </a:r>
          </a:p>
          <a:p>
            <a:endParaRPr lang="en-US" dirty="0" smtClean="0"/>
          </a:p>
          <a:p>
            <a:r>
              <a:rPr lang="en-US" dirty="0" smtClean="0"/>
              <a:t>Fairfax City Alert</a:t>
            </a:r>
          </a:p>
          <a:p>
            <a:r>
              <a:rPr lang="en-US" dirty="0">
                <a:hlinkClick r:id="rId6"/>
              </a:rPr>
              <a:t>http://</a:t>
            </a:r>
            <a:r>
              <a:rPr lang="en-US" dirty="0" smtClean="0">
                <a:hlinkClick r:id="rId6"/>
              </a:rPr>
              <a:t>fairfaxva.gov/about-us/fairfax-city-alert</a:t>
            </a:r>
            <a:r>
              <a:rPr lang="en-US" dirty="0" smtClean="0"/>
              <a:t> </a:t>
            </a:r>
            <a:endParaRPr lang="en-US" dirty="0"/>
          </a:p>
          <a:p>
            <a:endParaRPr lang="en-US" dirty="0"/>
          </a:p>
          <a:p>
            <a:r>
              <a:rPr lang="en-US" dirty="0" smtClean="0"/>
              <a:t>Family Communications Plan</a:t>
            </a:r>
          </a:p>
          <a:p>
            <a:r>
              <a:rPr lang="en-US" dirty="0">
                <a:hlinkClick r:id="rId7"/>
              </a:rPr>
              <a:t>http://</a:t>
            </a:r>
            <a:r>
              <a:rPr lang="en-US" dirty="0" smtClean="0">
                <a:hlinkClick r:id="rId7"/>
              </a:rPr>
              <a:t>www.ready.gov/make-a-plan</a:t>
            </a:r>
            <a:r>
              <a:rPr lang="en-US" dirty="0" smtClean="0"/>
              <a:t> </a:t>
            </a:r>
          </a:p>
          <a:p>
            <a:endParaRPr lang="en-US" dirty="0">
              <a:solidFill>
                <a:srgbClr val="FF0000"/>
              </a:solidFill>
            </a:endParaRPr>
          </a:p>
        </p:txBody>
      </p:sp>
      <p:pic>
        <p:nvPicPr>
          <p:cNvPr id="8" name="Picture 7"/>
          <p:cNvPicPr>
            <a:picLocks noChangeAspect="1"/>
          </p:cNvPicPr>
          <p:nvPr/>
        </p:nvPicPr>
        <p:blipFill>
          <a:blip r:embed="rId8"/>
          <a:stretch>
            <a:fillRect/>
          </a:stretch>
        </p:blipFill>
        <p:spPr>
          <a:xfrm>
            <a:off x="6728059" y="850828"/>
            <a:ext cx="5381482" cy="1024217"/>
          </a:xfrm>
          <a:prstGeom prst="rect">
            <a:avLst/>
          </a:prstGeom>
        </p:spPr>
      </p:pic>
      <p:sp>
        <p:nvSpPr>
          <p:cNvPr id="9" name="Content Placeholder 2"/>
          <p:cNvSpPr txBox="1">
            <a:spLocks/>
          </p:cNvSpPr>
          <p:nvPr/>
        </p:nvSpPr>
        <p:spPr>
          <a:xfrm>
            <a:off x="8847550" y="2157496"/>
            <a:ext cx="3044952" cy="1380744"/>
          </a:xfrm>
          <a:prstGeom prst="rect">
            <a:avLst/>
          </a:prstGeom>
          <a:no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a:lstStyle>
          <a:p>
            <a:pPr marL="45720" indent="0" algn="ctr">
              <a:buNone/>
            </a:pPr>
            <a:r>
              <a:rPr lang="en-US" sz="4000" dirty="0" smtClean="0">
                <a:solidFill>
                  <a:schemeClr val="bg1"/>
                </a:solidFill>
                <a:effectLst>
                  <a:glow rad="228600">
                    <a:schemeClr val="accent6">
                      <a:satMod val="175000"/>
                      <a:alpha val="40000"/>
                    </a:schemeClr>
                  </a:glow>
                </a:effectLst>
              </a:rPr>
              <a:t>Get Involved!</a:t>
            </a:r>
            <a:endParaRPr lang="en-US" sz="4000" dirty="0">
              <a:solidFill>
                <a:schemeClr val="bg1"/>
              </a:solidFill>
              <a:effectLst>
                <a:glow rad="228600">
                  <a:schemeClr val="accent6">
                    <a:satMod val="175000"/>
                    <a:alpha val="40000"/>
                  </a:schemeClr>
                </a:glow>
              </a:effectLst>
            </a:endParaRPr>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79401" y="3312932"/>
            <a:ext cx="2381250" cy="1371600"/>
          </a:xfrm>
          <a:prstGeom prst="rect">
            <a:avLst/>
          </a:prstGeom>
        </p:spPr>
      </p:pic>
    </p:spTree>
    <p:extLst>
      <p:ext uri="{BB962C8B-B14F-4D97-AF65-F5344CB8AC3E}">
        <p14:creationId xmlns:p14="http://schemas.microsoft.com/office/powerpoint/2010/main" val="25661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Ymr2U4IXE4"/>
          <p:cNvPicPr>
            <a:picLocks noRot="1" noChangeAspect="1"/>
          </p:cNvPicPr>
          <p:nvPr>
            <a:videoFile r:link="rId1"/>
          </p:nvPr>
        </p:nvPicPr>
        <p:blipFill>
          <a:blip r:embed="rId4"/>
          <a:stretch>
            <a:fillRect/>
          </a:stretch>
        </p:blipFill>
        <p:spPr>
          <a:xfrm>
            <a:off x="0" y="0"/>
            <a:ext cx="12192000" cy="6525928"/>
          </a:xfrm>
          <a:prstGeom prst="rect">
            <a:avLst/>
          </a:prstGeom>
        </p:spPr>
      </p:pic>
    </p:spTree>
    <p:extLst>
      <p:ext uri="{BB962C8B-B14F-4D97-AF65-F5344CB8AC3E}">
        <p14:creationId xmlns:p14="http://schemas.microsoft.com/office/powerpoint/2010/main" val="195783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078" y="457201"/>
            <a:ext cx="7660495" cy="1143000"/>
          </a:xfrm>
        </p:spPr>
        <p:txBody>
          <a:bodyPr>
            <a:normAutofit/>
          </a:bodyPr>
          <a:lstStyle/>
          <a:p>
            <a:r>
              <a:rPr lang="en-US" sz="4800" b="1" dirty="0" smtClean="0"/>
              <a:t>Unique Needs</a:t>
            </a:r>
            <a:endParaRPr lang="en-US" sz="4800" b="1"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9963" y="4467828"/>
            <a:ext cx="2186126" cy="182177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237" y="1600201"/>
            <a:ext cx="4179277" cy="28676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1946" y="354986"/>
            <a:ext cx="2972516" cy="29606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84014" y="157614"/>
            <a:ext cx="2162075" cy="2162075"/>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9714" y="1702416"/>
            <a:ext cx="3179951" cy="24507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60437" y="3194635"/>
            <a:ext cx="47625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2648" y="4098207"/>
            <a:ext cx="2605237" cy="19539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459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8"/>
          <p:cNvSpPr>
            <a:spLocks noGrp="1"/>
          </p:cNvSpPr>
          <p:nvPr>
            <p:ph idx="1"/>
          </p:nvPr>
        </p:nvSpPr>
        <p:spPr>
          <a:xfrm>
            <a:off x="1260909" y="1793081"/>
            <a:ext cx="9914021" cy="4511466"/>
          </a:xfrm>
        </p:spPr>
        <p:txBody>
          <a:bodyPr>
            <a:noAutofit/>
          </a:bodyPr>
          <a:lstStyle/>
          <a:p>
            <a:pPr marL="45720" indent="0">
              <a:buNone/>
            </a:pPr>
            <a:r>
              <a:rPr lang="en-US" sz="2800" b="1" dirty="0"/>
              <a:t>In a crisis, children have similar feelings to adults. They often show their feelings in actions rather than words.</a:t>
            </a:r>
            <a:endParaRPr lang="en-US" sz="2800" dirty="0"/>
          </a:p>
          <a:p>
            <a:pPr marL="45720" indent="0">
              <a:buNone/>
            </a:pPr>
            <a:r>
              <a:rPr lang="en-US" sz="2800" b="1" dirty="0" smtClean="0"/>
              <a:t>1–4 years: </a:t>
            </a:r>
            <a:r>
              <a:rPr lang="en-US" sz="2800" dirty="0" smtClean="0"/>
              <a:t>Thumb-sucking</a:t>
            </a:r>
            <a:r>
              <a:rPr lang="en-US" sz="2800" dirty="0"/>
              <a:t>, bedwetting, fear of the dark, clinging to parents, nightmares, not sleeping or broken sleep, loss of bladder or bowel control, speech or feeding problems, fear of being left alone, irritable, fretful</a:t>
            </a:r>
          </a:p>
          <a:p>
            <a:pPr marL="45720" indent="0">
              <a:buNone/>
            </a:pPr>
            <a:r>
              <a:rPr lang="en-US" sz="2800" b="1" dirty="0"/>
              <a:t>5–10 </a:t>
            </a:r>
            <a:r>
              <a:rPr lang="en-US" sz="2800" b="1" dirty="0" smtClean="0"/>
              <a:t>years: </a:t>
            </a:r>
            <a:r>
              <a:rPr lang="en-US" sz="2800" dirty="0" smtClean="0"/>
              <a:t>Aggression</a:t>
            </a:r>
            <a:r>
              <a:rPr lang="en-US" sz="2800" dirty="0"/>
              <a:t>, confusion, withdrawing, competing for attention, avoiding school, nightmares, poor concentration, tummy aches, headaches, fear of the dark, fear of being hurt or left </a:t>
            </a:r>
            <a:r>
              <a:rPr lang="en-US" sz="2800" dirty="0" smtClean="0"/>
              <a:t>alone</a:t>
            </a:r>
            <a:endParaRPr lang="en-US" sz="2800" dirty="0"/>
          </a:p>
        </p:txBody>
      </p:sp>
      <p:sp>
        <p:nvSpPr>
          <p:cNvPr id="31747" name="Rectangle 2"/>
          <p:cNvSpPr>
            <a:spLocks noGrp="1" noChangeAspect="1" noChangeArrowheads="1"/>
          </p:cNvSpPr>
          <p:nvPr>
            <p:ph type="title"/>
          </p:nvPr>
        </p:nvSpPr>
        <p:spPr>
          <a:xfrm>
            <a:off x="1524000" y="457200"/>
            <a:ext cx="10180320" cy="1143000"/>
          </a:xfrm>
        </p:spPr>
        <p:txBody>
          <a:bodyPr>
            <a:noAutofit/>
          </a:bodyPr>
          <a:lstStyle/>
          <a:p>
            <a:r>
              <a:rPr lang="en-US" altLang="en-US" sz="4800" dirty="0" smtClean="0"/>
              <a:t>How Children React (1 of 2)</a:t>
            </a:r>
          </a:p>
        </p:txBody>
      </p:sp>
    </p:spTree>
    <p:extLst>
      <p:ext uri="{BB962C8B-B14F-4D97-AF65-F5344CB8AC3E}">
        <p14:creationId xmlns:p14="http://schemas.microsoft.com/office/powerpoint/2010/main" val="352152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8"/>
          <p:cNvSpPr>
            <a:spLocks noGrp="1"/>
          </p:cNvSpPr>
          <p:nvPr>
            <p:ph idx="1"/>
          </p:nvPr>
        </p:nvSpPr>
        <p:spPr>
          <a:xfrm>
            <a:off x="1260909" y="1793081"/>
            <a:ext cx="9914021" cy="4511466"/>
          </a:xfrm>
        </p:spPr>
        <p:txBody>
          <a:bodyPr>
            <a:noAutofit/>
          </a:bodyPr>
          <a:lstStyle/>
          <a:p>
            <a:pPr marL="45720" indent="0">
              <a:buNone/>
            </a:pPr>
            <a:r>
              <a:rPr lang="en-US" sz="2800" b="1" dirty="0" smtClean="0"/>
              <a:t>11–13 years: </a:t>
            </a:r>
            <a:r>
              <a:rPr lang="en-US" sz="2800" dirty="0" smtClean="0"/>
              <a:t>Changes </a:t>
            </a:r>
            <a:r>
              <a:rPr lang="en-US" sz="2800" dirty="0"/>
              <a:t>in appetite, broken sleep, antisocial </a:t>
            </a:r>
            <a:r>
              <a:rPr lang="en-US" sz="2800" dirty="0" smtClean="0"/>
              <a:t>behavior, </a:t>
            </a:r>
            <a:r>
              <a:rPr lang="en-US" sz="2800" dirty="0"/>
              <a:t>school problems, anxiety, aches and pains, skin problems, fear of losing friends and family, acting as if it hasn't happened.</a:t>
            </a:r>
          </a:p>
          <a:p>
            <a:pPr marL="45720" indent="0">
              <a:buNone/>
            </a:pPr>
            <a:r>
              <a:rPr lang="en-US" sz="2800" b="1" dirty="0"/>
              <a:t>14–18 </a:t>
            </a:r>
            <a:r>
              <a:rPr lang="en-US" sz="2800" b="1" dirty="0" smtClean="0"/>
              <a:t>years: </a:t>
            </a:r>
            <a:r>
              <a:rPr lang="en-US" sz="2800" dirty="0" smtClean="0"/>
              <a:t>Physical </a:t>
            </a:r>
            <a:r>
              <a:rPr lang="en-US" sz="2800" dirty="0"/>
              <a:t>problems (rashes, bowel problems, asthma attacks, headaches), changes in appetite and sleep, lack of interest in things they usually enjoy, lack of energy, antisocial </a:t>
            </a:r>
            <a:r>
              <a:rPr lang="en-US" sz="2800" dirty="0" smtClean="0"/>
              <a:t>behavior, </a:t>
            </a:r>
            <a:r>
              <a:rPr lang="en-US" sz="2800" dirty="0"/>
              <a:t>poor concentration, guilt. Some of these are part of the ups and downs of this age </a:t>
            </a:r>
            <a:r>
              <a:rPr lang="en-US" sz="2800" dirty="0" smtClean="0"/>
              <a:t>too</a:t>
            </a:r>
            <a:endParaRPr lang="en-US" sz="2800" dirty="0"/>
          </a:p>
        </p:txBody>
      </p:sp>
      <p:sp>
        <p:nvSpPr>
          <p:cNvPr id="31747" name="Rectangle 2"/>
          <p:cNvSpPr>
            <a:spLocks noGrp="1" noChangeAspect="1" noChangeArrowheads="1"/>
          </p:cNvSpPr>
          <p:nvPr>
            <p:ph type="title"/>
          </p:nvPr>
        </p:nvSpPr>
        <p:spPr>
          <a:xfrm>
            <a:off x="1524000" y="457200"/>
            <a:ext cx="10180320" cy="1143000"/>
          </a:xfrm>
        </p:spPr>
        <p:txBody>
          <a:bodyPr>
            <a:noAutofit/>
          </a:bodyPr>
          <a:lstStyle/>
          <a:p>
            <a:r>
              <a:rPr lang="en-US" altLang="en-US" sz="4800" dirty="0" smtClean="0"/>
              <a:t>How Children React (2 of 2)</a:t>
            </a:r>
          </a:p>
        </p:txBody>
      </p:sp>
    </p:spTree>
    <p:extLst>
      <p:ext uri="{BB962C8B-B14F-4D97-AF65-F5344CB8AC3E}">
        <p14:creationId xmlns:p14="http://schemas.microsoft.com/office/powerpoint/2010/main" val="139818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ig7ecK6r58"/>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55639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8"/>
          <p:cNvSpPr>
            <a:spLocks noGrp="1"/>
          </p:cNvSpPr>
          <p:nvPr>
            <p:ph idx="1"/>
          </p:nvPr>
        </p:nvSpPr>
        <p:spPr>
          <a:xfrm>
            <a:off x="1524000" y="1971759"/>
            <a:ext cx="5957888" cy="4265411"/>
          </a:xfrm>
        </p:spPr>
        <p:txBody>
          <a:bodyPr>
            <a:noAutofit/>
          </a:bodyPr>
          <a:lstStyle/>
          <a:p>
            <a:pPr lvl="1"/>
            <a:r>
              <a:rPr lang="en-US" altLang="en-US" sz="3200" dirty="0" smtClean="0"/>
              <a:t>Prepare a Family Emergency Plan &amp; Go-Kit</a:t>
            </a:r>
          </a:p>
          <a:p>
            <a:pPr marL="365760" lvl="1" indent="0">
              <a:buNone/>
            </a:pPr>
            <a:endParaRPr lang="en-US" altLang="en-US" sz="3200" dirty="0" smtClean="0"/>
          </a:p>
          <a:p>
            <a:pPr lvl="1"/>
            <a:r>
              <a:rPr lang="en-US" altLang="en-US" sz="3200" dirty="0" smtClean="0"/>
              <a:t>Talk to our children</a:t>
            </a:r>
          </a:p>
          <a:p>
            <a:pPr marL="365760" lvl="1" indent="0">
              <a:buNone/>
            </a:pPr>
            <a:endParaRPr lang="en-US" altLang="en-US" sz="3200" dirty="0" smtClean="0"/>
          </a:p>
          <a:p>
            <a:pPr lvl="1"/>
            <a:r>
              <a:rPr lang="en-US" altLang="en-US" sz="3200" dirty="0" smtClean="0"/>
              <a:t>Discuss emergency plans at schools, daycare, or other care locations</a:t>
            </a:r>
          </a:p>
        </p:txBody>
      </p:sp>
      <p:sp>
        <p:nvSpPr>
          <p:cNvPr id="25603" name="Rectangle 2"/>
          <p:cNvSpPr>
            <a:spLocks noGrp="1" noChangeAspect="1" noChangeArrowheads="1"/>
          </p:cNvSpPr>
          <p:nvPr>
            <p:ph type="title"/>
          </p:nvPr>
        </p:nvSpPr>
        <p:spPr/>
        <p:txBody>
          <a:bodyPr>
            <a:normAutofit/>
          </a:bodyPr>
          <a:lstStyle/>
          <a:p>
            <a:r>
              <a:rPr lang="en-US" altLang="en-US" sz="4800" dirty="0" smtClean="0"/>
              <a:t>What can we do?</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3286" y="457200"/>
            <a:ext cx="3723557" cy="2468880"/>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3384" y="2630944"/>
            <a:ext cx="2792553" cy="1854429"/>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1887" y="4159950"/>
            <a:ext cx="2980773" cy="198557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8"/>
          <p:cNvSpPr>
            <a:spLocks noGrp="1"/>
          </p:cNvSpPr>
          <p:nvPr>
            <p:ph idx="1"/>
          </p:nvPr>
        </p:nvSpPr>
        <p:spPr>
          <a:xfrm>
            <a:off x="1215995" y="1809549"/>
            <a:ext cx="5964451" cy="4119613"/>
          </a:xfrm>
        </p:spPr>
        <p:txBody>
          <a:bodyPr>
            <a:noAutofit/>
          </a:bodyPr>
          <a:lstStyle/>
          <a:p>
            <a:pPr lvl="1"/>
            <a:r>
              <a:rPr lang="en-US" altLang="en-US" sz="3600" dirty="0" smtClean="0"/>
              <a:t> Make a Family Plan</a:t>
            </a:r>
          </a:p>
          <a:p>
            <a:pPr lvl="2"/>
            <a:r>
              <a:rPr lang="en-US" altLang="en-US" sz="3400" dirty="0" smtClean="0"/>
              <a:t>Discuss the plan</a:t>
            </a:r>
          </a:p>
          <a:p>
            <a:pPr lvl="2"/>
            <a:r>
              <a:rPr lang="en-US" altLang="en-US" sz="3400" dirty="0" smtClean="0"/>
              <a:t>Exercise the plan! Make it fun!</a:t>
            </a:r>
          </a:p>
          <a:p>
            <a:pPr lvl="1"/>
            <a:r>
              <a:rPr lang="en-US" altLang="en-US" sz="3600" dirty="0" smtClean="0"/>
              <a:t>Discuss what to do if not at home</a:t>
            </a:r>
          </a:p>
          <a:p>
            <a:pPr lvl="1"/>
            <a:r>
              <a:rPr lang="en-US" altLang="en-US" sz="3600" dirty="0" smtClean="0"/>
              <a:t>Ensure your Go-Kits have kid friendly supplies</a:t>
            </a:r>
          </a:p>
          <a:p>
            <a:pPr lvl="1"/>
            <a:endParaRPr lang="en-US" altLang="en-US" sz="3600" dirty="0" smtClean="0"/>
          </a:p>
          <a:p>
            <a:pPr lvl="1">
              <a:buFont typeface="Wingdings" panose="05000000000000000000" pitchFamily="2" charset="2"/>
              <a:buNone/>
            </a:pPr>
            <a:endParaRPr lang="en-US" altLang="en-US" sz="3600" dirty="0" smtClean="0"/>
          </a:p>
        </p:txBody>
      </p:sp>
      <p:sp>
        <p:nvSpPr>
          <p:cNvPr id="29699" name="Rectangle 2"/>
          <p:cNvSpPr>
            <a:spLocks noGrp="1" noChangeAspect="1" noChangeArrowheads="1"/>
          </p:cNvSpPr>
          <p:nvPr>
            <p:ph type="title"/>
          </p:nvPr>
        </p:nvSpPr>
        <p:spPr/>
        <p:txBody>
          <a:bodyPr>
            <a:normAutofit/>
          </a:bodyPr>
          <a:lstStyle/>
          <a:p>
            <a:r>
              <a:rPr lang="en-US" altLang="en-US" sz="4800" dirty="0" smtClean="0"/>
              <a:t>Family Plan &amp; Go-Kit</a:t>
            </a: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91932" y="377029"/>
            <a:ext cx="3455545" cy="4466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0446" y="2958304"/>
            <a:ext cx="4014123" cy="297085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8"/>
          <p:cNvSpPr>
            <a:spLocks noGrp="1"/>
          </p:cNvSpPr>
          <p:nvPr>
            <p:ph idx="1"/>
          </p:nvPr>
        </p:nvSpPr>
        <p:spPr>
          <a:xfrm>
            <a:off x="5582653" y="1793081"/>
            <a:ext cx="6256420" cy="4511466"/>
          </a:xfrm>
        </p:spPr>
        <p:txBody>
          <a:bodyPr>
            <a:noAutofit/>
          </a:bodyPr>
          <a:lstStyle/>
          <a:p>
            <a:pPr lvl="1">
              <a:buFont typeface="Wingdings" panose="05000000000000000000" pitchFamily="2" charset="2"/>
              <a:buNone/>
            </a:pPr>
            <a:r>
              <a:rPr lang="en-US" altLang="en-US" sz="2800" dirty="0" smtClean="0"/>
              <a:t>Should a disaster happen:</a:t>
            </a:r>
          </a:p>
          <a:p>
            <a:pPr lvl="1"/>
            <a:r>
              <a:rPr lang="en-US" altLang="en-US" sz="2800" dirty="0" smtClean="0"/>
              <a:t>Know the facts of the incident</a:t>
            </a:r>
          </a:p>
          <a:p>
            <a:pPr lvl="1"/>
            <a:r>
              <a:rPr lang="en-US" altLang="en-US" sz="2800" dirty="0" smtClean="0"/>
              <a:t>Understand what your child knows</a:t>
            </a:r>
            <a:r>
              <a:rPr lang="en-US" altLang="en-US" sz="2800" dirty="0"/>
              <a:t> </a:t>
            </a:r>
            <a:r>
              <a:rPr lang="en-US" altLang="en-US" sz="2800" dirty="0" smtClean="0"/>
              <a:t>or wants to know</a:t>
            </a:r>
          </a:p>
          <a:p>
            <a:pPr lvl="1"/>
            <a:r>
              <a:rPr lang="en-US" altLang="en-US" sz="2800" dirty="0" smtClean="0"/>
              <a:t>Offer ideas to be Active following a disaster:</a:t>
            </a:r>
          </a:p>
          <a:p>
            <a:pPr lvl="2"/>
            <a:r>
              <a:rPr lang="en-US" altLang="en-US" sz="2800" dirty="0" smtClean="0"/>
              <a:t>Volunteer to help others</a:t>
            </a:r>
          </a:p>
          <a:p>
            <a:pPr lvl="2"/>
            <a:r>
              <a:rPr lang="en-US" altLang="en-US" sz="2800" dirty="0" smtClean="0"/>
              <a:t>Clean up activities</a:t>
            </a:r>
          </a:p>
          <a:p>
            <a:pPr lvl="2"/>
            <a:r>
              <a:rPr lang="en-US" altLang="en-US" sz="2800" dirty="0" smtClean="0"/>
              <a:t>Visit other kids affected by the disaster</a:t>
            </a:r>
          </a:p>
        </p:txBody>
      </p:sp>
      <p:sp>
        <p:nvSpPr>
          <p:cNvPr id="31747" name="Rectangle 2"/>
          <p:cNvSpPr>
            <a:spLocks noGrp="1" noChangeAspect="1" noChangeArrowheads="1"/>
          </p:cNvSpPr>
          <p:nvPr>
            <p:ph type="title"/>
          </p:nvPr>
        </p:nvSpPr>
        <p:spPr>
          <a:xfrm>
            <a:off x="1524000" y="457200"/>
            <a:ext cx="10180320" cy="1143000"/>
          </a:xfrm>
        </p:spPr>
        <p:txBody>
          <a:bodyPr>
            <a:noAutofit/>
          </a:bodyPr>
          <a:lstStyle/>
          <a:p>
            <a:r>
              <a:rPr lang="en-US" altLang="en-US" sz="4800" dirty="0" smtClean="0"/>
              <a:t>Talk to Children (1 of 3)</a:t>
            </a:r>
          </a:p>
        </p:txBody>
      </p:sp>
      <p:pic>
        <p:nvPicPr>
          <p:cNvPr id="5" name="Picture 4"/>
          <p:cNvPicPr/>
          <p:nvPr/>
        </p:nvPicPr>
        <p:blipFill rotWithShape="1">
          <a:blip r:embed="rId3"/>
          <a:srcRect l="8120" t="1602" r="13247" b="5609"/>
          <a:stretch/>
        </p:blipFill>
        <p:spPr bwMode="auto">
          <a:xfrm>
            <a:off x="342231" y="1600199"/>
            <a:ext cx="5413676" cy="470434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nter Preparedness_City of FFX_BrownBag_NO VIDEO_DEC_121815.pptx" id="{30C7E657-F486-4FA9-9A48-00883FB0E5CE}" vid="{603DAC19-8732-48BE-841C-EEED16F49E3C}"/>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0EB3BA0-388C-4E58-A08B-951C7A9EBD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City of FFX_BrownBag_</Template>
  <TotalTime>0</TotalTime>
  <Words>1141</Words>
  <Application>Microsoft Office PowerPoint</Application>
  <PresentationFormat>Widescreen</PresentationFormat>
  <Paragraphs>150</Paragraphs>
  <Slides>14</Slides>
  <Notes>12</Notes>
  <HiddenSlides>0</HiddenSlides>
  <MMClips>2</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Calibri</vt:lpstr>
      <vt:lpstr>Calibri Light</vt:lpstr>
      <vt:lpstr>Times New Roman</vt:lpstr>
      <vt:lpstr>Wingdings</vt:lpstr>
      <vt:lpstr>Health Fitness 16x9</vt:lpstr>
      <vt:lpstr>1_Default Design</vt:lpstr>
      <vt:lpstr>2_Default Design</vt:lpstr>
      <vt:lpstr>Children in Disasters</vt:lpstr>
      <vt:lpstr>PowerPoint Presentation</vt:lpstr>
      <vt:lpstr>Unique Needs</vt:lpstr>
      <vt:lpstr>How Children React (1 of 2)</vt:lpstr>
      <vt:lpstr>How Children React (2 of 2)</vt:lpstr>
      <vt:lpstr>PowerPoint Presentation</vt:lpstr>
      <vt:lpstr>What can we do?</vt:lpstr>
      <vt:lpstr>Family Plan &amp; Go-Kit</vt:lpstr>
      <vt:lpstr>Talk to Children (1 of 3)</vt:lpstr>
      <vt:lpstr>Talk to Children (2 of 3)</vt:lpstr>
      <vt:lpstr>Talk to Children (3 of 3)</vt:lpstr>
      <vt:lpstr>School &amp; Child Care Facilities</vt:lpstr>
      <vt:lpstr>Important phone numbers</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2016-01-10T19:41:54Z</dcterms:created>
  <dcterms:modified xsi:type="dcterms:W3CDTF">2016-02-09T01:36:34Z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TC029223919991</vt:lpwstr>
  </property>
</Properties>
</file>