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62" r:id="rId3"/>
    <p:sldMasterId id="2147483665" r:id="rId4"/>
  </p:sldMasterIdLst>
  <p:notesMasterIdLst>
    <p:notesMasterId r:id="rId21"/>
  </p:notesMasterIdLst>
  <p:handoutMasterIdLst>
    <p:handoutMasterId r:id="rId22"/>
  </p:handoutMasterIdLst>
  <p:sldIdLst>
    <p:sldId id="262" r:id="rId5"/>
    <p:sldId id="270" r:id="rId6"/>
    <p:sldId id="303" r:id="rId7"/>
    <p:sldId id="289" r:id="rId8"/>
    <p:sldId id="308" r:id="rId9"/>
    <p:sldId id="309" r:id="rId10"/>
    <p:sldId id="291" r:id="rId11"/>
    <p:sldId id="292" r:id="rId12"/>
    <p:sldId id="295" r:id="rId13"/>
    <p:sldId id="306" r:id="rId14"/>
    <p:sldId id="307" r:id="rId15"/>
    <p:sldId id="305" r:id="rId16"/>
    <p:sldId id="296" r:id="rId17"/>
    <p:sldId id="304" r:id="rId18"/>
    <p:sldId id="274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2" autoAdjust="0"/>
    <p:restoredTop sz="69772" autoAdjust="0"/>
  </p:normalViewPr>
  <p:slideViewPr>
    <p:cSldViewPr snapToGrid="0">
      <p:cViewPr varScale="1">
        <p:scale>
          <a:sx n="66" d="100"/>
          <a:sy n="66" d="100"/>
        </p:scale>
        <p:origin x="992" y="4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8" d="100"/>
          <a:sy n="68" d="100"/>
        </p:scale>
        <p:origin x="281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en-US" smtClean="0"/>
              <a:t>4/9/2016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en-US" smtClean="0"/>
              <a:t>4/9/2016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78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IS-700.A:  National Incident Management System, An Introduction</a:t>
            </a:r>
          </a:p>
        </p:txBody>
      </p:sp>
      <p:sp>
        <p:nvSpPr>
          <p:cNvPr id="36867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2009</a:t>
            </a:r>
          </a:p>
        </p:txBody>
      </p:sp>
      <p:sp>
        <p:nvSpPr>
          <p:cNvPr id="34820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smtClean="0"/>
              <a:t>Page 2.</a:t>
            </a:r>
            <a:fld id="{9B10E312-5043-44E7-9E2C-9C8A13D6A826}" type="slidenum">
              <a:rPr lang="en-US" altLang="en-US" sz="1300" smtClean="0"/>
              <a:pPr>
                <a:spcBef>
                  <a:spcPct val="0"/>
                </a:spcBef>
              </a:pPr>
              <a:t>10</a:t>
            </a:fld>
            <a:endParaRPr lang="en-US" altLang="en-US" sz="1300" smtClean="0"/>
          </a:p>
        </p:txBody>
      </p:sp>
      <p:sp>
        <p:nvSpPr>
          <p:cNvPr id="34821" name="Notes Placeholder 1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700">
              <a:lnSpc>
                <a:spcPct val="100000"/>
              </a:lnSpc>
            </a:pPr>
            <a:endParaRPr lang="en-US" sz="1100" dirty="0" smtClean="0">
              <a:latin typeface="Arial"/>
              <a:cs typeface="Arial"/>
            </a:endParaRPr>
          </a:p>
        </p:txBody>
      </p:sp>
      <p:sp>
        <p:nvSpPr>
          <p:cNvPr id="34822" name="Slide Image Placeholder 24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392520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IS-700.A:  National Incident Management System, An Introduction</a:t>
            </a:r>
          </a:p>
        </p:txBody>
      </p:sp>
      <p:sp>
        <p:nvSpPr>
          <p:cNvPr id="36867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2009</a:t>
            </a:r>
          </a:p>
        </p:txBody>
      </p:sp>
      <p:sp>
        <p:nvSpPr>
          <p:cNvPr id="34820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smtClean="0"/>
              <a:t>Page 2.</a:t>
            </a:r>
            <a:fld id="{9B10E312-5043-44E7-9E2C-9C8A13D6A826}" type="slidenum">
              <a:rPr lang="en-US" altLang="en-US" sz="1300" smtClean="0"/>
              <a:pPr>
                <a:spcBef>
                  <a:spcPct val="0"/>
                </a:spcBef>
              </a:pPr>
              <a:t>11</a:t>
            </a:fld>
            <a:endParaRPr lang="en-US" altLang="en-US" sz="1300" smtClean="0"/>
          </a:p>
        </p:txBody>
      </p:sp>
      <p:sp>
        <p:nvSpPr>
          <p:cNvPr id="34821" name="Notes Placeholder 1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700">
              <a:lnSpc>
                <a:spcPct val="100000"/>
              </a:lnSpc>
            </a:pPr>
            <a:endParaRPr lang="en-US" sz="1100" dirty="0" smtClean="0">
              <a:latin typeface="Arial"/>
              <a:cs typeface="Arial"/>
            </a:endParaRPr>
          </a:p>
        </p:txBody>
      </p:sp>
      <p:sp>
        <p:nvSpPr>
          <p:cNvPr id="34822" name="Slide Image Placeholder 24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4947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IS-700.A:  National Incident Management System, An Introduction</a:t>
            </a:r>
          </a:p>
        </p:txBody>
      </p:sp>
      <p:sp>
        <p:nvSpPr>
          <p:cNvPr id="36867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2009</a:t>
            </a:r>
          </a:p>
        </p:txBody>
      </p:sp>
      <p:sp>
        <p:nvSpPr>
          <p:cNvPr id="34820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smtClean="0"/>
              <a:t>Page 2.</a:t>
            </a:r>
            <a:fld id="{9B10E312-5043-44E7-9E2C-9C8A13D6A826}" type="slidenum">
              <a:rPr lang="en-US" altLang="en-US" sz="1300" smtClean="0"/>
              <a:pPr>
                <a:spcBef>
                  <a:spcPct val="0"/>
                </a:spcBef>
              </a:pPr>
              <a:t>12</a:t>
            </a:fld>
            <a:endParaRPr lang="en-US" altLang="en-US" sz="1300" smtClean="0"/>
          </a:p>
        </p:txBody>
      </p:sp>
      <p:sp>
        <p:nvSpPr>
          <p:cNvPr id="34821" name="Notes Placeholder 1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700">
              <a:lnSpc>
                <a:spcPct val="100000"/>
              </a:lnSpc>
            </a:pPr>
            <a:endParaRPr lang="en-US" sz="1100" dirty="0" smtClean="0">
              <a:latin typeface="Arial"/>
              <a:cs typeface="Arial"/>
            </a:endParaRPr>
          </a:p>
        </p:txBody>
      </p:sp>
      <p:sp>
        <p:nvSpPr>
          <p:cNvPr id="34822" name="Slide Image Placeholder 24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157839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IS-700.A:  National Incident Management System, An Introduction</a:t>
            </a:r>
          </a:p>
        </p:txBody>
      </p:sp>
      <p:sp>
        <p:nvSpPr>
          <p:cNvPr id="36867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2009</a:t>
            </a:r>
          </a:p>
        </p:txBody>
      </p:sp>
      <p:sp>
        <p:nvSpPr>
          <p:cNvPr id="36868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smtClean="0"/>
              <a:t>Page 2.</a:t>
            </a:r>
            <a:fld id="{C8579F95-4EAC-47BA-85E2-0BF99EC8B8E5}" type="slidenum">
              <a:rPr lang="en-US" altLang="en-US" sz="1300" smtClean="0"/>
              <a:pPr>
                <a:spcBef>
                  <a:spcPct val="0"/>
                </a:spcBef>
              </a:pPr>
              <a:t>13</a:t>
            </a:fld>
            <a:endParaRPr lang="en-US" altLang="en-US" sz="1300" smtClean="0"/>
          </a:p>
        </p:txBody>
      </p:sp>
      <p:sp>
        <p:nvSpPr>
          <p:cNvPr id="36869" name="Notes Placeholder 1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700" marR="5715">
              <a:lnSpc>
                <a:spcPts val="1270"/>
              </a:lnSpc>
            </a:pPr>
            <a:endParaRPr lang="en-US" sz="1100" dirty="0" smtClean="0">
              <a:latin typeface="Arial"/>
              <a:cs typeface="Arial"/>
            </a:endParaRPr>
          </a:p>
        </p:txBody>
      </p:sp>
      <p:sp>
        <p:nvSpPr>
          <p:cNvPr id="36870" name="Slide Image Placeholder 24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633293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IS-700.A:  National Incident Management System, An Introduction</a:t>
            </a:r>
          </a:p>
        </p:txBody>
      </p:sp>
      <p:sp>
        <p:nvSpPr>
          <p:cNvPr id="36867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2009</a:t>
            </a:r>
          </a:p>
        </p:txBody>
      </p:sp>
      <p:sp>
        <p:nvSpPr>
          <p:cNvPr id="34820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smtClean="0"/>
              <a:t>Page 2.</a:t>
            </a:r>
            <a:fld id="{9B10E312-5043-44E7-9E2C-9C8A13D6A826}" type="slidenum">
              <a:rPr lang="en-US" altLang="en-US" sz="1300" smtClean="0"/>
              <a:pPr>
                <a:spcBef>
                  <a:spcPct val="0"/>
                </a:spcBef>
              </a:pPr>
              <a:t>14</a:t>
            </a:fld>
            <a:endParaRPr lang="en-US" altLang="en-US" sz="1300" smtClean="0"/>
          </a:p>
        </p:txBody>
      </p:sp>
      <p:sp>
        <p:nvSpPr>
          <p:cNvPr id="34821" name="Notes Placeholder 1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700">
              <a:lnSpc>
                <a:spcPct val="100000"/>
              </a:lnSpc>
            </a:pPr>
            <a:endParaRPr lang="en-US" sz="1100" dirty="0" smtClean="0">
              <a:latin typeface="Arial"/>
              <a:cs typeface="Arial"/>
            </a:endParaRPr>
          </a:p>
        </p:txBody>
      </p:sp>
      <p:sp>
        <p:nvSpPr>
          <p:cNvPr id="34822" name="Slide Image Placeholder 24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846366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6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IS-700.A:  National Incident Management System, An Introduction</a:t>
            </a:r>
          </a:p>
        </p:txBody>
      </p:sp>
      <p:sp>
        <p:nvSpPr>
          <p:cNvPr id="36867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2009</a:t>
            </a:r>
          </a:p>
        </p:txBody>
      </p:sp>
      <p:sp>
        <p:nvSpPr>
          <p:cNvPr id="24580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smtClean="0"/>
              <a:t>Page 2.</a:t>
            </a:r>
            <a:fld id="{53384134-1087-4346-AE1B-825F1A434748}" type="slidenum">
              <a:rPr lang="en-US" altLang="en-US" sz="1300" smtClean="0"/>
              <a:pPr>
                <a:spcBef>
                  <a:spcPct val="0"/>
                </a:spcBef>
              </a:pPr>
              <a:t>3</a:t>
            </a:fld>
            <a:endParaRPr lang="en-US" altLang="en-US" sz="1300" smtClean="0"/>
          </a:p>
        </p:txBody>
      </p:sp>
      <p:sp>
        <p:nvSpPr>
          <p:cNvPr id="24581" name="Notes Placeholder 1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700" marR="691515" indent="-635">
              <a:lnSpc>
                <a:spcPts val="1270"/>
              </a:lnSpc>
            </a:pPr>
            <a:endParaRPr lang="en-US" sz="1100" dirty="0" smtClean="0">
              <a:latin typeface="Arial"/>
              <a:cs typeface="Arial"/>
            </a:endParaRPr>
          </a:p>
        </p:txBody>
      </p:sp>
      <p:sp>
        <p:nvSpPr>
          <p:cNvPr id="24582" name="Slide Image Placeholder 24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583658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IS-700.A:  National Incident Management System, An Introduction</a:t>
            </a:r>
          </a:p>
        </p:txBody>
      </p:sp>
      <p:sp>
        <p:nvSpPr>
          <p:cNvPr id="36867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2009</a:t>
            </a:r>
          </a:p>
        </p:txBody>
      </p:sp>
      <p:sp>
        <p:nvSpPr>
          <p:cNvPr id="24580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smtClean="0"/>
              <a:t>Page 2.</a:t>
            </a:r>
            <a:fld id="{53384134-1087-4346-AE1B-825F1A434748}" type="slidenum">
              <a:rPr lang="en-US" altLang="en-US" sz="1300" smtClean="0"/>
              <a:pPr>
                <a:spcBef>
                  <a:spcPct val="0"/>
                </a:spcBef>
              </a:pPr>
              <a:t>4</a:t>
            </a:fld>
            <a:endParaRPr lang="en-US" altLang="en-US" sz="1300" smtClean="0"/>
          </a:p>
        </p:txBody>
      </p:sp>
      <p:sp>
        <p:nvSpPr>
          <p:cNvPr id="24581" name="Notes Placeholder 1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700" marR="691515" indent="-635">
              <a:lnSpc>
                <a:spcPts val="1270"/>
              </a:lnSpc>
            </a:pPr>
            <a:endParaRPr lang="en-US" sz="1100" dirty="0" smtClean="0">
              <a:latin typeface="Arial"/>
              <a:cs typeface="Arial"/>
            </a:endParaRPr>
          </a:p>
        </p:txBody>
      </p:sp>
      <p:sp>
        <p:nvSpPr>
          <p:cNvPr id="24582" name="Slide Image Placeholder 24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342777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IS-700.A:  National Incident Management System, An Introduction</a:t>
            </a:r>
          </a:p>
        </p:txBody>
      </p:sp>
      <p:sp>
        <p:nvSpPr>
          <p:cNvPr id="36867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2009</a:t>
            </a:r>
          </a:p>
        </p:txBody>
      </p:sp>
      <p:sp>
        <p:nvSpPr>
          <p:cNvPr id="24580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smtClean="0"/>
              <a:t>Page 2.</a:t>
            </a:r>
            <a:fld id="{53384134-1087-4346-AE1B-825F1A434748}" type="slidenum">
              <a:rPr lang="en-US" altLang="en-US" sz="1300" smtClean="0"/>
              <a:pPr>
                <a:spcBef>
                  <a:spcPct val="0"/>
                </a:spcBef>
              </a:pPr>
              <a:t>5</a:t>
            </a:fld>
            <a:endParaRPr lang="en-US" altLang="en-US" sz="1300" smtClean="0"/>
          </a:p>
        </p:txBody>
      </p:sp>
      <p:sp>
        <p:nvSpPr>
          <p:cNvPr id="24581" name="Notes Placeholder 1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700" marR="691515" indent="-635">
              <a:lnSpc>
                <a:spcPts val="1270"/>
              </a:lnSpc>
            </a:pPr>
            <a:endParaRPr lang="en-US" sz="1100" dirty="0" smtClean="0">
              <a:latin typeface="Arial"/>
              <a:cs typeface="Arial"/>
            </a:endParaRPr>
          </a:p>
        </p:txBody>
      </p:sp>
      <p:sp>
        <p:nvSpPr>
          <p:cNvPr id="24582" name="Slide Image Placeholder 24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505137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IS-700.A:  National Incident Management System, An Introduction</a:t>
            </a:r>
          </a:p>
        </p:txBody>
      </p:sp>
      <p:sp>
        <p:nvSpPr>
          <p:cNvPr id="36867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2009</a:t>
            </a:r>
          </a:p>
        </p:txBody>
      </p:sp>
      <p:sp>
        <p:nvSpPr>
          <p:cNvPr id="24580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smtClean="0"/>
              <a:t>Page 2.</a:t>
            </a:r>
            <a:fld id="{53384134-1087-4346-AE1B-825F1A434748}" type="slidenum">
              <a:rPr lang="en-US" altLang="en-US" sz="1300" smtClean="0"/>
              <a:pPr>
                <a:spcBef>
                  <a:spcPct val="0"/>
                </a:spcBef>
              </a:pPr>
              <a:t>6</a:t>
            </a:fld>
            <a:endParaRPr lang="en-US" altLang="en-US" sz="1300" smtClean="0"/>
          </a:p>
        </p:txBody>
      </p:sp>
      <p:sp>
        <p:nvSpPr>
          <p:cNvPr id="24581" name="Notes Placeholder 1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700" marR="691515" indent="-635">
              <a:lnSpc>
                <a:spcPts val="1270"/>
              </a:lnSpc>
            </a:pPr>
            <a:endParaRPr lang="en-US" sz="1100" dirty="0" smtClean="0">
              <a:latin typeface="Arial"/>
              <a:cs typeface="Arial"/>
            </a:endParaRPr>
          </a:p>
        </p:txBody>
      </p:sp>
      <p:sp>
        <p:nvSpPr>
          <p:cNvPr id="24582" name="Slide Image Placeholder 24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777273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IS-700.A:  National Incident Management System, An Introduction</a:t>
            </a:r>
          </a:p>
        </p:txBody>
      </p:sp>
      <p:sp>
        <p:nvSpPr>
          <p:cNvPr id="36867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2009</a:t>
            </a:r>
          </a:p>
        </p:txBody>
      </p:sp>
      <p:sp>
        <p:nvSpPr>
          <p:cNvPr id="26628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smtClean="0"/>
              <a:t>Page 2.</a:t>
            </a:r>
            <a:fld id="{7BB033E8-AF0C-4F57-88EB-1EB2AC1C3CD9}" type="slidenum">
              <a:rPr lang="en-US" altLang="en-US" sz="1300" smtClean="0"/>
              <a:pPr>
                <a:spcBef>
                  <a:spcPct val="0"/>
                </a:spcBef>
              </a:pPr>
              <a:t>7</a:t>
            </a:fld>
            <a:endParaRPr lang="en-US" altLang="en-US" sz="1300" smtClean="0"/>
          </a:p>
        </p:txBody>
      </p:sp>
      <p:sp>
        <p:nvSpPr>
          <p:cNvPr id="26629" name="Notes Placeholder 1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spcBef>
                <a:spcPct val="0"/>
              </a:spcBef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30" name="Slide Image Placeholder 24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786211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IS-700.A:  National Incident Management System, An Introduction</a:t>
            </a:r>
          </a:p>
        </p:txBody>
      </p:sp>
      <p:sp>
        <p:nvSpPr>
          <p:cNvPr id="36867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2009</a:t>
            </a:r>
          </a:p>
        </p:txBody>
      </p:sp>
      <p:sp>
        <p:nvSpPr>
          <p:cNvPr id="28676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smtClean="0"/>
              <a:t>Page 2.</a:t>
            </a:r>
            <a:fld id="{C8D84D52-D500-4E59-90B3-BD038B1C9745}" type="slidenum">
              <a:rPr lang="en-US" altLang="en-US" sz="1300" smtClean="0"/>
              <a:pPr>
                <a:spcBef>
                  <a:spcPct val="0"/>
                </a:spcBef>
              </a:pPr>
              <a:t>8</a:t>
            </a:fld>
            <a:endParaRPr lang="en-US" altLang="en-US" sz="1300" smtClean="0"/>
          </a:p>
        </p:txBody>
      </p:sp>
      <p:sp>
        <p:nvSpPr>
          <p:cNvPr id="28677" name="Notes Placeholder 1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z="1100" spc="10" dirty="0" smtClean="0">
                <a:latin typeface="Arial"/>
                <a:cs typeface="Arial"/>
              </a:rPr>
              <a:t>When </a:t>
            </a:r>
            <a:r>
              <a:rPr lang="en-US" sz="1100" spc="-5" dirty="0" smtClean="0">
                <a:latin typeface="Arial"/>
                <a:cs typeface="Arial"/>
              </a:rPr>
              <a:t>running</a:t>
            </a:r>
            <a:r>
              <a:rPr lang="en-US" sz="1100" spc="-60" dirty="0" smtClean="0">
                <a:latin typeface="Arial"/>
                <a:cs typeface="Arial"/>
              </a:rPr>
              <a:t> </a:t>
            </a:r>
            <a:r>
              <a:rPr lang="en-US" sz="1100" spc="-5" dirty="0" smtClean="0">
                <a:latin typeface="Arial"/>
                <a:cs typeface="Arial"/>
              </a:rPr>
              <a:t>(continued):</a:t>
            </a:r>
            <a:endParaRPr lang="en-US" sz="11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lang="en-US" sz="1100" dirty="0" smtClean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lang="en-US" sz="1100" spc="-5" dirty="0" smtClean="0">
                <a:latin typeface="Arial"/>
                <a:cs typeface="Arial"/>
              </a:rPr>
              <a:t>Do not attempt </a:t>
            </a:r>
            <a:r>
              <a:rPr lang="en-US" sz="1100" dirty="0" smtClean="0">
                <a:latin typeface="Arial"/>
                <a:cs typeface="Arial"/>
              </a:rPr>
              <a:t>to </a:t>
            </a:r>
            <a:r>
              <a:rPr lang="en-US" sz="1100" spc="-5" dirty="0" smtClean="0">
                <a:latin typeface="Arial"/>
                <a:cs typeface="Arial"/>
              </a:rPr>
              <a:t>move wounded</a:t>
            </a:r>
            <a:r>
              <a:rPr lang="en-US" sz="1100" spc="-40" dirty="0" smtClean="0">
                <a:latin typeface="Arial"/>
                <a:cs typeface="Arial"/>
              </a:rPr>
              <a:t> </a:t>
            </a:r>
            <a:r>
              <a:rPr lang="en-US" sz="1100" spc="-5" dirty="0" smtClean="0">
                <a:latin typeface="Arial"/>
                <a:cs typeface="Arial"/>
              </a:rPr>
              <a:t>people.</a:t>
            </a:r>
            <a:endParaRPr lang="en-US" sz="1100" dirty="0" smtClean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241935" algn="l"/>
              </a:tabLst>
            </a:pPr>
            <a:r>
              <a:rPr lang="en-US" sz="1100" spc="-5" dirty="0" smtClean="0">
                <a:latin typeface="Arial"/>
                <a:cs typeface="Arial"/>
              </a:rPr>
              <a:t>Keep your hands</a:t>
            </a:r>
            <a:r>
              <a:rPr lang="en-US" sz="1100" spc="-15" dirty="0" smtClean="0">
                <a:latin typeface="Arial"/>
                <a:cs typeface="Arial"/>
              </a:rPr>
              <a:t> </a:t>
            </a:r>
            <a:r>
              <a:rPr lang="en-US" sz="1100" spc="-10" dirty="0" smtClean="0">
                <a:latin typeface="Arial"/>
                <a:cs typeface="Arial"/>
              </a:rPr>
              <a:t>visible.</a:t>
            </a:r>
            <a:endParaRPr lang="en-US" sz="1100" dirty="0" smtClean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241935" algn="l"/>
              </a:tabLst>
            </a:pPr>
            <a:r>
              <a:rPr lang="en-US" sz="1100" spc="-5" dirty="0" smtClean="0">
                <a:latin typeface="Arial"/>
                <a:cs typeface="Arial"/>
              </a:rPr>
              <a:t>Follow </a:t>
            </a:r>
            <a:r>
              <a:rPr lang="en-US" sz="1100" dirty="0" smtClean="0">
                <a:latin typeface="Arial"/>
                <a:cs typeface="Arial"/>
              </a:rPr>
              <a:t>the </a:t>
            </a:r>
            <a:r>
              <a:rPr lang="en-US" sz="1100" spc="-5" dirty="0" smtClean="0">
                <a:latin typeface="Arial"/>
                <a:cs typeface="Arial"/>
              </a:rPr>
              <a:t>instructions </a:t>
            </a:r>
            <a:r>
              <a:rPr lang="en-US" sz="1100" spc="-10" dirty="0" smtClean="0">
                <a:latin typeface="Arial"/>
                <a:cs typeface="Arial"/>
              </a:rPr>
              <a:t>of </a:t>
            </a:r>
            <a:r>
              <a:rPr lang="en-US" sz="1100" spc="-5" dirty="0" smtClean="0">
                <a:latin typeface="Arial"/>
                <a:cs typeface="Arial"/>
              </a:rPr>
              <a:t>any police</a:t>
            </a:r>
            <a:r>
              <a:rPr lang="en-US" sz="1100" spc="25" dirty="0" smtClean="0">
                <a:latin typeface="Arial"/>
                <a:cs typeface="Arial"/>
              </a:rPr>
              <a:t> </a:t>
            </a:r>
            <a:r>
              <a:rPr lang="en-US" sz="1100" spc="-5" dirty="0" smtClean="0">
                <a:latin typeface="Arial"/>
                <a:cs typeface="Arial"/>
              </a:rPr>
              <a:t>officers.</a:t>
            </a:r>
            <a:endParaRPr lang="en-US" sz="1100" dirty="0" smtClean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241935" algn="l"/>
              </a:tabLst>
            </a:pPr>
            <a:r>
              <a:rPr lang="en-US" sz="1100" spc="-5" dirty="0" smtClean="0">
                <a:latin typeface="Arial"/>
                <a:cs typeface="Arial"/>
              </a:rPr>
              <a:t>Call 911 </a:t>
            </a:r>
            <a:r>
              <a:rPr lang="en-US" sz="1100" spc="-10" dirty="0" smtClean="0">
                <a:latin typeface="Arial"/>
                <a:cs typeface="Arial"/>
              </a:rPr>
              <a:t>when </a:t>
            </a:r>
            <a:r>
              <a:rPr lang="en-US" sz="1100" spc="-5" dirty="0" smtClean="0">
                <a:latin typeface="Arial"/>
                <a:cs typeface="Arial"/>
              </a:rPr>
              <a:t>it is </a:t>
            </a:r>
            <a:r>
              <a:rPr lang="en-US" sz="1100" dirty="0" smtClean="0">
                <a:latin typeface="Arial"/>
                <a:cs typeface="Arial"/>
              </a:rPr>
              <a:t>safe </a:t>
            </a:r>
            <a:r>
              <a:rPr lang="en-US" sz="1100" spc="-5" dirty="0" smtClean="0">
                <a:latin typeface="Arial"/>
                <a:cs typeface="Arial"/>
              </a:rPr>
              <a:t>to do</a:t>
            </a:r>
            <a:r>
              <a:rPr lang="en-US" sz="1100" dirty="0" smtClean="0">
                <a:latin typeface="Arial"/>
                <a:cs typeface="Arial"/>
              </a:rPr>
              <a:t> </a:t>
            </a:r>
            <a:r>
              <a:rPr lang="en-US" sz="1100" spc="-5" dirty="0" smtClean="0">
                <a:latin typeface="Arial"/>
                <a:cs typeface="Arial"/>
              </a:rPr>
              <a:t>so.</a:t>
            </a:r>
            <a:endParaRPr lang="en-US" sz="11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lang="en-US" sz="1100" dirty="0" smtClean="0">
              <a:latin typeface="Times New Roman"/>
              <a:cs typeface="Times New Roman"/>
            </a:endParaRPr>
          </a:p>
          <a:p>
            <a:pPr marL="12700" marR="5080">
              <a:lnSpc>
                <a:spcPts val="1260"/>
              </a:lnSpc>
            </a:pPr>
            <a:r>
              <a:rPr lang="en-US" sz="1100" b="1" dirty="0" smtClean="0">
                <a:latin typeface="Arial"/>
                <a:cs typeface="Arial"/>
              </a:rPr>
              <a:t>Why do </a:t>
            </a:r>
            <a:r>
              <a:rPr lang="en-US" sz="1100" b="1" spc="-5" dirty="0" smtClean="0">
                <a:latin typeface="Arial"/>
                <a:cs typeface="Arial"/>
              </a:rPr>
              <a:t>police officers need </a:t>
            </a:r>
            <a:r>
              <a:rPr lang="en-US" sz="1100" b="1" dirty="0" smtClean="0">
                <a:latin typeface="Arial"/>
                <a:cs typeface="Arial"/>
              </a:rPr>
              <a:t>to </a:t>
            </a:r>
            <a:r>
              <a:rPr lang="en-US" sz="1100" b="1" spc="-5" dirty="0" smtClean="0">
                <a:latin typeface="Arial"/>
                <a:cs typeface="Arial"/>
              </a:rPr>
              <a:t>see </a:t>
            </a:r>
            <a:r>
              <a:rPr lang="en-US" sz="1100" b="1" spc="-10" dirty="0" smtClean="0">
                <a:latin typeface="Arial"/>
                <a:cs typeface="Arial"/>
              </a:rPr>
              <a:t>your </a:t>
            </a:r>
            <a:r>
              <a:rPr lang="en-US" sz="1100" b="1" spc="-5" dirty="0" smtClean="0">
                <a:latin typeface="Arial"/>
                <a:cs typeface="Arial"/>
              </a:rPr>
              <a:t>hands </a:t>
            </a:r>
            <a:r>
              <a:rPr lang="en-US" sz="1100" b="1" dirty="0" smtClean="0">
                <a:latin typeface="Arial"/>
                <a:cs typeface="Arial"/>
              </a:rPr>
              <a:t>when </a:t>
            </a:r>
            <a:r>
              <a:rPr lang="en-US" sz="1100" b="1" spc="-10" dirty="0" smtClean="0">
                <a:latin typeface="Arial"/>
                <a:cs typeface="Arial"/>
              </a:rPr>
              <a:t>you </a:t>
            </a:r>
            <a:r>
              <a:rPr lang="en-US" sz="1100" b="1" dirty="0" smtClean="0">
                <a:latin typeface="Arial"/>
                <a:cs typeface="Arial"/>
              </a:rPr>
              <a:t>exit the </a:t>
            </a:r>
            <a:r>
              <a:rPr lang="en-US" sz="1100" b="1" spc="-5" dirty="0" smtClean="0">
                <a:latin typeface="Arial"/>
                <a:cs typeface="Arial"/>
              </a:rPr>
              <a:t>premises </a:t>
            </a:r>
            <a:r>
              <a:rPr lang="en-US" sz="1100" b="1" dirty="0" smtClean="0">
                <a:latin typeface="Arial"/>
                <a:cs typeface="Arial"/>
              </a:rPr>
              <a:t>in </a:t>
            </a:r>
            <a:r>
              <a:rPr lang="en-US" sz="1100" b="1" spc="-5" dirty="0" smtClean="0">
                <a:latin typeface="Arial"/>
                <a:cs typeface="Arial"/>
              </a:rPr>
              <a:t>an </a:t>
            </a:r>
            <a:r>
              <a:rPr lang="en-US" sz="1100" b="1" spc="-10" dirty="0" smtClean="0">
                <a:latin typeface="Arial"/>
                <a:cs typeface="Arial"/>
              </a:rPr>
              <a:t>active  </a:t>
            </a:r>
            <a:r>
              <a:rPr lang="en-US" sz="1100" b="1" spc="-5" dirty="0" smtClean="0">
                <a:latin typeface="Arial"/>
                <a:cs typeface="Arial"/>
              </a:rPr>
              <a:t>shooter</a:t>
            </a:r>
            <a:r>
              <a:rPr lang="en-US" sz="1100" b="1" spc="-45" dirty="0" smtClean="0">
                <a:latin typeface="Arial"/>
                <a:cs typeface="Arial"/>
              </a:rPr>
              <a:t> </a:t>
            </a:r>
            <a:r>
              <a:rPr lang="en-US" sz="1100" b="1" spc="-5" dirty="0" smtClean="0">
                <a:latin typeface="Arial"/>
                <a:cs typeface="Arial"/>
              </a:rPr>
              <a:t>situation?</a:t>
            </a:r>
            <a:endParaRPr lang="en-US" sz="1100" dirty="0" smtClean="0">
              <a:latin typeface="Arial"/>
              <a:cs typeface="Arial"/>
            </a:endParaRPr>
          </a:p>
        </p:txBody>
      </p:sp>
      <p:sp>
        <p:nvSpPr>
          <p:cNvPr id="28678" name="Slide Image Placeholder 24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567855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IS-700.A:  National Incident Management System, An Introduction</a:t>
            </a:r>
          </a:p>
        </p:txBody>
      </p:sp>
      <p:sp>
        <p:nvSpPr>
          <p:cNvPr id="36867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2009</a:t>
            </a:r>
          </a:p>
        </p:txBody>
      </p:sp>
      <p:sp>
        <p:nvSpPr>
          <p:cNvPr id="34820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smtClean="0"/>
              <a:t>Page 2.</a:t>
            </a:r>
            <a:fld id="{9B10E312-5043-44E7-9E2C-9C8A13D6A826}" type="slidenum">
              <a:rPr lang="en-US" altLang="en-US" sz="1300" smtClean="0"/>
              <a:pPr>
                <a:spcBef>
                  <a:spcPct val="0"/>
                </a:spcBef>
              </a:pPr>
              <a:t>9</a:t>
            </a:fld>
            <a:endParaRPr lang="en-US" altLang="en-US" sz="1300" smtClean="0"/>
          </a:p>
        </p:txBody>
      </p:sp>
      <p:sp>
        <p:nvSpPr>
          <p:cNvPr id="34821" name="Notes Placeholder 1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700">
              <a:lnSpc>
                <a:spcPct val="100000"/>
              </a:lnSpc>
            </a:pPr>
            <a:endParaRPr lang="en-US" sz="1100" dirty="0" smtClean="0">
              <a:latin typeface="Arial"/>
              <a:cs typeface="Arial"/>
            </a:endParaRPr>
          </a:p>
        </p:txBody>
      </p:sp>
      <p:sp>
        <p:nvSpPr>
          <p:cNvPr id="34822" name="Slide Image Placeholder 24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512086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115656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514600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714498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bkgFEMA_v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09600" y="990600"/>
            <a:ext cx="107696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Rectangle 12"/>
          <p:cNvSpPr>
            <a:spLocks noChangeArrowheads="1"/>
          </p:cNvSpPr>
          <p:nvPr/>
        </p:nvSpPr>
        <p:spPr bwMode="gray">
          <a:xfrm>
            <a:off x="8331200" y="5969000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1" smtClean="0">
                <a:solidFill>
                  <a:srgbClr val="FFFFFF"/>
                </a:solidFill>
                <a:latin typeface="Arial" panose="020B0604020202020204" pitchFamily="34" charset="0"/>
              </a:rPr>
              <a:t> Visual </a:t>
            </a:r>
            <a:fld id="{790ABA7B-D69A-4506-9382-67242F6F4D3B}" type="slidenum">
              <a:rPr lang="en-US" altLang="en-US" sz="1400" b="1" smtClean="0">
                <a:solidFill>
                  <a:srgbClr val="FFFFFF"/>
                </a:solidFill>
                <a:latin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b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Text Box 13"/>
          <p:cNvSpPr txBox="1">
            <a:spLocks noChangeArrowheads="1"/>
          </p:cNvSpPr>
          <p:nvPr/>
        </p:nvSpPr>
        <p:spPr bwMode="gray">
          <a:xfrm>
            <a:off x="3854451" y="6181726"/>
            <a:ext cx="8337549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mtClean="0">
                <a:solidFill>
                  <a:srgbClr val="FFFFFF"/>
                </a:solidFill>
                <a:latin typeface="Arial" charset="0"/>
              </a:rPr>
              <a:t>IS-907 – Active Shooter:  What You Can Do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8388"/>
            <a:ext cx="10972800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1"/>
            <a:ext cx="10972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0154357"/>
      </p:ext>
    </p:extLst>
  </p:cSld>
  <p:clrMap bg1="lt1" tx1="dk1" bg2="lt2" tx2="dk2" accent1="accent1" accent2="accent2" accent3="accent3" accent4="accent4" accent5="accent5" accent6="accent6" hlink="hlink" folHlink="folHlink"/>
  <p:transition>
    <p:wipe dir="r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457200" algn="l"/>
        </a:tabLst>
        <a:defRPr sz="2800" b="1">
          <a:solidFill>
            <a:srgbClr val="000066"/>
          </a:solidFill>
          <a:latin typeface="+mn-lt"/>
          <a:ea typeface="+mn-ea"/>
          <a:cs typeface="+mn-cs"/>
        </a:defRPr>
      </a:lvl1pPr>
      <a:lvl2pPr marL="4572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57200" algn="l"/>
        </a:tabLst>
        <a:defRPr sz="2800" b="1">
          <a:solidFill>
            <a:srgbClr val="000066"/>
          </a:solidFill>
          <a:latin typeface="+mn-lt"/>
          <a:cs typeface="+mn-cs"/>
        </a:defRPr>
      </a:lvl2pPr>
      <a:lvl3pPr marL="9144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914400" algn="l"/>
        </a:tabLst>
        <a:defRPr sz="2800" b="1">
          <a:solidFill>
            <a:srgbClr val="000066"/>
          </a:solidFill>
          <a:latin typeface="+mn-lt"/>
          <a:cs typeface="+mn-cs"/>
        </a:defRPr>
      </a:lvl3pPr>
      <a:lvl4pPr marL="13716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1371600" algn="l"/>
        </a:tabLst>
        <a:defRPr sz="2800" b="1">
          <a:solidFill>
            <a:srgbClr val="000066"/>
          </a:solidFill>
          <a:latin typeface="+mn-lt"/>
          <a:cs typeface="+mn-cs"/>
        </a:defRPr>
      </a:lvl4pPr>
      <a:lvl5pPr marL="21748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5pPr>
      <a:lvl6pPr marL="26320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6pPr>
      <a:lvl7pPr marL="30892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7pPr>
      <a:lvl8pPr marL="35464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8pPr>
      <a:lvl9pPr marL="40036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bkgFEMA_v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09600" y="990600"/>
            <a:ext cx="107696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Rectangle 12"/>
          <p:cNvSpPr>
            <a:spLocks noChangeArrowheads="1"/>
          </p:cNvSpPr>
          <p:nvPr/>
        </p:nvSpPr>
        <p:spPr bwMode="gray">
          <a:xfrm>
            <a:off x="8331200" y="5969000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1" smtClean="0">
                <a:solidFill>
                  <a:srgbClr val="FFFFFF"/>
                </a:solidFill>
                <a:latin typeface="Arial" panose="020B0604020202020204" pitchFamily="34" charset="0"/>
              </a:rPr>
              <a:t> Visual </a:t>
            </a:r>
            <a:fld id="{790ABA7B-D69A-4506-9382-67242F6F4D3B}" type="slidenum">
              <a:rPr lang="en-US" altLang="en-US" sz="1400" b="1" smtClean="0">
                <a:solidFill>
                  <a:srgbClr val="FFFFFF"/>
                </a:solidFill>
                <a:latin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b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Text Box 13"/>
          <p:cNvSpPr txBox="1">
            <a:spLocks noChangeArrowheads="1"/>
          </p:cNvSpPr>
          <p:nvPr/>
        </p:nvSpPr>
        <p:spPr bwMode="gray">
          <a:xfrm>
            <a:off x="3854451" y="6181726"/>
            <a:ext cx="8337549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mtClean="0">
                <a:solidFill>
                  <a:srgbClr val="FFFFFF"/>
                </a:solidFill>
                <a:latin typeface="Arial" charset="0"/>
              </a:rPr>
              <a:t>IS-907 – Active Shooter:  What You Can Do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8388"/>
            <a:ext cx="10972800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1"/>
            <a:ext cx="10972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5324200"/>
      </p:ext>
    </p:extLst>
  </p:cSld>
  <p:clrMap bg1="lt1" tx1="dk1" bg2="lt2" tx2="dk2" accent1="accent1" accent2="accent2" accent3="accent3" accent4="accent4" accent5="accent5" accent6="accent6" hlink="hlink" folHlink="folHlink"/>
  <p:transition>
    <p:wipe dir="r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457200" algn="l"/>
        </a:tabLst>
        <a:defRPr sz="2800" b="1">
          <a:solidFill>
            <a:srgbClr val="000066"/>
          </a:solidFill>
          <a:latin typeface="+mn-lt"/>
          <a:ea typeface="+mn-ea"/>
          <a:cs typeface="+mn-cs"/>
        </a:defRPr>
      </a:lvl1pPr>
      <a:lvl2pPr marL="4572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57200" algn="l"/>
        </a:tabLst>
        <a:defRPr sz="2800" b="1">
          <a:solidFill>
            <a:srgbClr val="000066"/>
          </a:solidFill>
          <a:latin typeface="+mn-lt"/>
          <a:cs typeface="+mn-cs"/>
        </a:defRPr>
      </a:lvl2pPr>
      <a:lvl3pPr marL="9144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914400" algn="l"/>
        </a:tabLst>
        <a:defRPr sz="2800" b="1">
          <a:solidFill>
            <a:srgbClr val="000066"/>
          </a:solidFill>
          <a:latin typeface="+mn-lt"/>
          <a:cs typeface="+mn-cs"/>
        </a:defRPr>
      </a:lvl3pPr>
      <a:lvl4pPr marL="13716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1371600" algn="l"/>
        </a:tabLst>
        <a:defRPr sz="2800" b="1">
          <a:solidFill>
            <a:srgbClr val="000066"/>
          </a:solidFill>
          <a:latin typeface="+mn-lt"/>
          <a:cs typeface="+mn-cs"/>
        </a:defRPr>
      </a:lvl4pPr>
      <a:lvl5pPr marL="21748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5pPr>
      <a:lvl6pPr marL="26320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6pPr>
      <a:lvl7pPr marL="30892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7pPr>
      <a:lvl8pPr marL="35464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8pPr>
      <a:lvl9pPr marL="40036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aemergency.gov/readyvirginia/getakit" TargetMode="External"/><Relationship Id="rId3" Type="http://schemas.openxmlformats.org/officeDocument/2006/relationships/hyperlink" Target="http://fairfaxva.gov/about-us/fairfax-city-alert" TargetMode="External"/><Relationship Id="rId7" Type="http://schemas.openxmlformats.org/officeDocument/2006/relationships/hyperlink" Target="http://www.nssl.noaa.gov/education/students/" TargetMode="External"/><Relationship Id="rId2" Type="http://schemas.openxmlformats.org/officeDocument/2006/relationships/hyperlink" Target="http://www.fairfaxva.gov/government/emergency-management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ready.gov/make-a-plan" TargetMode="External"/><Relationship Id="rId11" Type="http://schemas.openxmlformats.org/officeDocument/2006/relationships/image" Target="../media/image19.jpg"/><Relationship Id="rId5" Type="http://schemas.openxmlformats.org/officeDocument/2006/relationships/hyperlink" Target="https://www.ready.gov/individuals-access-functional-needs" TargetMode="External"/><Relationship Id="rId10" Type="http://schemas.openxmlformats.org/officeDocument/2006/relationships/image" Target="../media/image18.png"/><Relationship Id="rId4" Type="http://schemas.openxmlformats.org/officeDocument/2006/relationships/hyperlink" Target="http://www.vaemergency.gov/readyvirginia" TargetMode="External"/><Relationship Id="rId9" Type="http://schemas.openxmlformats.org/officeDocument/2006/relationships/hyperlink" Target="http://www.ready.gov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454" y="5050844"/>
            <a:ext cx="11125200" cy="914400"/>
          </a:xfrm>
          <a:noFill/>
        </p:spPr>
        <p:txBody>
          <a:bodyPr/>
          <a:lstStyle/>
          <a:p>
            <a:r>
              <a:rPr lang="en-US" dirty="0" smtClean="0"/>
              <a:t>Brown Bag Session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22" y="1"/>
            <a:ext cx="3866689" cy="4745736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115656"/>
            <a:ext cx="2029573" cy="1463429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1112" y="6043123"/>
            <a:ext cx="11125200" cy="571500"/>
          </a:xfrm>
        </p:spPr>
        <p:txBody>
          <a:bodyPr/>
          <a:lstStyle/>
          <a:p>
            <a:r>
              <a:rPr lang="en-US" dirty="0" smtClean="0"/>
              <a:t>Building an Emergency Kit for Home &amp; Office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5278" y="163628"/>
            <a:ext cx="3935128" cy="46298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4491" y="65344"/>
            <a:ext cx="3911600" cy="468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8"/>
          <p:cNvSpPr>
            <a:spLocks noGrp="1"/>
          </p:cNvSpPr>
          <p:nvPr>
            <p:ph idx="1"/>
          </p:nvPr>
        </p:nvSpPr>
        <p:spPr>
          <a:xfrm>
            <a:off x="1524000" y="1692627"/>
            <a:ext cx="9910813" cy="4842927"/>
          </a:xfrm>
        </p:spPr>
        <p:txBody>
          <a:bodyPr>
            <a:noAutofit/>
          </a:bodyPr>
          <a:lstStyle/>
          <a:p>
            <a:r>
              <a:rPr lang="en-US" sz="2400" dirty="0"/>
              <a:t>Prove the identity of all household members in a post-disaster </a:t>
            </a:r>
            <a:r>
              <a:rPr lang="en-US" sz="2400" dirty="0" smtClean="0"/>
              <a:t>situation</a:t>
            </a:r>
          </a:p>
          <a:p>
            <a:pPr lvl="1"/>
            <a:r>
              <a:rPr lang="en-US" altLang="en-US" sz="2400" dirty="0"/>
              <a:t>Life documents: birth certificates, social security cards, </a:t>
            </a:r>
            <a:r>
              <a:rPr lang="en-US" altLang="en-US" sz="2400" dirty="0" smtClean="0"/>
              <a:t>passports, marriage certificates, death certificates, diplomas / degrees, school records and/or transcripts for all family members; divorce </a:t>
            </a:r>
            <a:r>
              <a:rPr lang="en-US" altLang="en-US" sz="2400" dirty="0"/>
              <a:t>decrees, child support </a:t>
            </a:r>
            <a:r>
              <a:rPr lang="en-US" altLang="en-US" sz="2400" dirty="0" smtClean="0"/>
              <a:t>alimony / palimony / child </a:t>
            </a:r>
            <a:r>
              <a:rPr lang="en-US" altLang="en-US" sz="2400" dirty="0"/>
              <a:t>support paperwork</a:t>
            </a:r>
            <a:endParaRPr lang="en-US" altLang="en-US" sz="2400" dirty="0" smtClean="0"/>
          </a:p>
          <a:p>
            <a:pPr lvl="1"/>
            <a:r>
              <a:rPr lang="en-US" altLang="en-US" sz="2400" dirty="0" smtClean="0"/>
              <a:t>Drivers License or official State ID; picture </a:t>
            </a:r>
            <a:r>
              <a:rPr lang="en-US" altLang="en-US" sz="2400" dirty="0"/>
              <a:t>of self/family; finger </a:t>
            </a:r>
            <a:r>
              <a:rPr lang="en-US" altLang="en-US" sz="2400" dirty="0" smtClean="0"/>
              <a:t>prints</a:t>
            </a:r>
          </a:p>
          <a:p>
            <a:pPr lvl="1"/>
            <a:r>
              <a:rPr lang="en-US" altLang="en-US" sz="2400" dirty="0" smtClean="0"/>
              <a:t>Advanced </a:t>
            </a:r>
            <a:r>
              <a:rPr lang="en-US" altLang="en-US" sz="2400" dirty="0"/>
              <a:t>Medical Directors / Power of Attorney / Living Wills / </a:t>
            </a:r>
            <a:r>
              <a:rPr lang="en-US" altLang="en-US" sz="2400" dirty="0" smtClean="0"/>
              <a:t>Wills</a:t>
            </a:r>
          </a:p>
          <a:p>
            <a:pPr lvl="1"/>
            <a:r>
              <a:rPr lang="en-US" altLang="en-US" sz="2400" dirty="0" smtClean="0"/>
              <a:t>Religious </a:t>
            </a:r>
            <a:r>
              <a:rPr lang="en-US" altLang="en-US" sz="2400" dirty="0"/>
              <a:t>certificates (e.g. Baptismal Records</a:t>
            </a:r>
            <a:r>
              <a:rPr lang="en-US" altLang="en-US" sz="2400" dirty="0" smtClean="0"/>
              <a:t>)</a:t>
            </a:r>
            <a:endParaRPr lang="en-US" sz="2400" dirty="0"/>
          </a:p>
          <a:p>
            <a:r>
              <a:rPr lang="en-US" sz="2400" dirty="0" smtClean="0"/>
              <a:t>Personal Contacts: Maintain </a:t>
            </a:r>
            <a:r>
              <a:rPr lang="en-US" sz="2400" dirty="0"/>
              <a:t>or re-establish contact with your family or other members of your </a:t>
            </a:r>
            <a:r>
              <a:rPr lang="en-US" sz="2400" dirty="0" smtClean="0"/>
              <a:t>household</a:t>
            </a:r>
            <a:endParaRPr lang="en-US" sz="2400" dirty="0"/>
          </a:p>
          <a:p>
            <a:r>
              <a:rPr lang="en-US" sz="2400" dirty="0" smtClean="0"/>
              <a:t>Professional / Business Contacts: Maintain </a:t>
            </a:r>
            <a:r>
              <a:rPr lang="en-US" sz="2400" dirty="0"/>
              <a:t>contact with your employer or the employers of others in your </a:t>
            </a:r>
            <a:r>
              <a:rPr lang="en-US" sz="2400" dirty="0" smtClean="0"/>
              <a:t>household</a:t>
            </a:r>
            <a:endParaRPr lang="en-US" sz="2400" b="1" dirty="0"/>
          </a:p>
        </p:txBody>
      </p:sp>
      <p:sp>
        <p:nvSpPr>
          <p:cNvPr id="33795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/>
              <a:t>Emergency Grab &amp; Go </a:t>
            </a:r>
            <a:r>
              <a:rPr lang="en-US" altLang="en-US" sz="4000" dirty="0" smtClean="0"/>
              <a:t>Files (1 of 4)</a:t>
            </a:r>
            <a:endParaRPr lang="en-US" altLang="en-US" sz="3800" dirty="0" smtClean="0"/>
          </a:p>
        </p:txBody>
      </p:sp>
    </p:spTree>
    <p:extLst>
      <p:ext uri="{BB962C8B-B14F-4D97-AF65-F5344CB8AC3E}">
        <p14:creationId xmlns:p14="http://schemas.microsoft.com/office/powerpoint/2010/main" val="266527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8"/>
          <p:cNvSpPr>
            <a:spLocks noGrp="1"/>
          </p:cNvSpPr>
          <p:nvPr>
            <p:ph idx="1"/>
          </p:nvPr>
        </p:nvSpPr>
        <p:spPr>
          <a:xfrm>
            <a:off x="1135782" y="1692627"/>
            <a:ext cx="10780294" cy="4842927"/>
          </a:xfrm>
        </p:spPr>
        <p:txBody>
          <a:bodyPr>
            <a:noAutofit/>
          </a:bodyPr>
          <a:lstStyle/>
          <a:p>
            <a:r>
              <a:rPr lang="en-US" sz="2200" dirty="0"/>
              <a:t>Housing payments; other financial obligations (e.g. utility bills, </a:t>
            </a:r>
            <a:r>
              <a:rPr lang="en-US" sz="2200" dirty="0" smtClean="0"/>
              <a:t>credit </a:t>
            </a:r>
            <a:r>
              <a:rPr lang="en-US" sz="2200" dirty="0"/>
              <a:t>card accounts)</a:t>
            </a:r>
          </a:p>
          <a:p>
            <a:pPr lvl="1"/>
            <a:r>
              <a:rPr lang="en-US" altLang="en-US" sz="2200" dirty="0"/>
              <a:t>Copies of credit cards front and back</a:t>
            </a:r>
          </a:p>
          <a:p>
            <a:pPr lvl="1"/>
            <a:r>
              <a:rPr lang="en-US" sz="2200" dirty="0"/>
              <a:t>Deeds and Titles; home improvement documentation and proof; rental agreements</a:t>
            </a:r>
          </a:p>
          <a:p>
            <a:pPr lvl="1"/>
            <a:r>
              <a:rPr lang="en-US" altLang="en-US" sz="2200" dirty="0" smtClean="0"/>
              <a:t>Repair </a:t>
            </a:r>
            <a:r>
              <a:rPr lang="en-US" altLang="en-US" sz="2200" dirty="0"/>
              <a:t>companies and Points of Contact</a:t>
            </a:r>
          </a:p>
          <a:p>
            <a:pPr lvl="1"/>
            <a:r>
              <a:rPr lang="en-US" altLang="en-US" sz="2200" dirty="0"/>
              <a:t>Utility Company Information (e.g. emergency contact, online access info</a:t>
            </a:r>
            <a:r>
              <a:rPr lang="en-US" altLang="en-US" sz="2200" dirty="0" smtClean="0"/>
              <a:t>)</a:t>
            </a:r>
          </a:p>
          <a:p>
            <a:pPr lvl="1"/>
            <a:r>
              <a:rPr lang="en-US" sz="2200" dirty="0"/>
              <a:t>Estate </a:t>
            </a:r>
            <a:r>
              <a:rPr lang="en-US" sz="2200" dirty="0" smtClean="0"/>
              <a:t>planning documentation</a:t>
            </a:r>
            <a:endParaRPr lang="en-US" sz="2200" dirty="0"/>
          </a:p>
          <a:p>
            <a:r>
              <a:rPr lang="en-US" sz="2200" dirty="0" smtClean="0"/>
              <a:t>Medical</a:t>
            </a:r>
          </a:p>
          <a:p>
            <a:pPr lvl="1"/>
            <a:r>
              <a:rPr lang="en-US" altLang="en-US" sz="2200" dirty="0" smtClean="0"/>
              <a:t>Immunization information; medical history; medical records or X-rays</a:t>
            </a:r>
          </a:p>
          <a:p>
            <a:pPr lvl="1"/>
            <a:r>
              <a:rPr lang="en-US" altLang="en-US" sz="2200" dirty="0" smtClean="0"/>
              <a:t>Medication </a:t>
            </a:r>
            <a:r>
              <a:rPr lang="en-US" altLang="en-US" sz="2200" dirty="0"/>
              <a:t>supply / </a:t>
            </a:r>
            <a:r>
              <a:rPr lang="en-US" altLang="en-US" sz="2200" dirty="0" smtClean="0"/>
              <a:t>prescription number information / frequency</a:t>
            </a:r>
          </a:p>
          <a:p>
            <a:pPr lvl="1"/>
            <a:r>
              <a:rPr lang="en-US" altLang="en-US" sz="2200" dirty="0" smtClean="0"/>
              <a:t>Doctor contact information (e.g. dentist, physician, pediatrician, etc.)</a:t>
            </a:r>
          </a:p>
          <a:p>
            <a:pPr lvl="1"/>
            <a:r>
              <a:rPr lang="en-US" altLang="en-US" sz="2200" dirty="0" smtClean="0"/>
              <a:t>Disabilities, Access and Functional Needs specific information (e.g. diagnosis, support organizations / centers)</a:t>
            </a:r>
          </a:p>
          <a:p>
            <a:endParaRPr lang="en-US" sz="2300" dirty="0" smtClean="0"/>
          </a:p>
        </p:txBody>
      </p:sp>
      <p:sp>
        <p:nvSpPr>
          <p:cNvPr id="33795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/>
              <a:t>Emergency Grab &amp; Go </a:t>
            </a:r>
            <a:r>
              <a:rPr lang="en-US" altLang="en-US" sz="4000" dirty="0" smtClean="0"/>
              <a:t>Files (2 of 4)</a:t>
            </a:r>
            <a:endParaRPr lang="en-US" altLang="en-US" sz="3800" dirty="0" smtClean="0"/>
          </a:p>
        </p:txBody>
      </p:sp>
    </p:spTree>
    <p:extLst>
      <p:ext uri="{BB962C8B-B14F-4D97-AF65-F5344CB8AC3E}">
        <p14:creationId xmlns:p14="http://schemas.microsoft.com/office/powerpoint/2010/main" val="426778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8"/>
          <p:cNvSpPr>
            <a:spLocks noGrp="1"/>
          </p:cNvSpPr>
          <p:nvPr>
            <p:ph idx="1"/>
          </p:nvPr>
        </p:nvSpPr>
        <p:spPr>
          <a:xfrm>
            <a:off x="1524000" y="1692627"/>
            <a:ext cx="10449827" cy="4746674"/>
          </a:xfrm>
        </p:spPr>
        <p:txBody>
          <a:bodyPr>
            <a:noAutofit/>
          </a:bodyPr>
          <a:lstStyle/>
          <a:p>
            <a:r>
              <a:rPr lang="en-US" sz="2100" dirty="0" smtClean="0"/>
              <a:t>Sources </a:t>
            </a:r>
            <a:r>
              <a:rPr lang="en-US" sz="2100" dirty="0"/>
              <a:t>of income (e.g. pay stubs); Financial accounts (e.g. checking, savings, or retirement accounts)</a:t>
            </a:r>
          </a:p>
          <a:p>
            <a:pPr lvl="1"/>
            <a:r>
              <a:rPr lang="en-US" sz="2100" dirty="0"/>
              <a:t>You may need to demonstrate proof of income when you apply for disaster assistance</a:t>
            </a:r>
          </a:p>
          <a:p>
            <a:pPr lvl="1"/>
            <a:r>
              <a:rPr lang="en-US" sz="2100" dirty="0"/>
              <a:t>Re-establish your financial accounts if checks are destroyed or your regular online access methods are disrupted (ensure you have online login information as well!)</a:t>
            </a:r>
          </a:p>
          <a:p>
            <a:r>
              <a:rPr lang="en-US" sz="2100" dirty="0"/>
              <a:t>Insurance policies</a:t>
            </a:r>
          </a:p>
          <a:p>
            <a:pPr lvl="1"/>
            <a:r>
              <a:rPr lang="en-US" sz="2100" dirty="0" smtClean="0"/>
              <a:t>Home, business, special </a:t>
            </a:r>
            <a:r>
              <a:rPr lang="en-US" sz="2100" dirty="0"/>
              <a:t>policies (jewelry, fire, flood, vehicles) </a:t>
            </a:r>
          </a:p>
          <a:p>
            <a:r>
              <a:rPr lang="en-US" sz="2100" dirty="0" smtClean="0"/>
              <a:t>Vehicle</a:t>
            </a:r>
          </a:p>
          <a:p>
            <a:pPr lvl="1"/>
            <a:r>
              <a:rPr lang="en-US" sz="2100" dirty="0" smtClean="0"/>
              <a:t>Title, registration</a:t>
            </a:r>
          </a:p>
          <a:p>
            <a:pPr lvl="1"/>
            <a:r>
              <a:rPr lang="en-US" sz="2100" dirty="0" smtClean="0"/>
              <a:t>VIN / License Plate Number; Make, model, color</a:t>
            </a:r>
          </a:p>
          <a:p>
            <a:pPr lvl="1"/>
            <a:r>
              <a:rPr lang="en-US" sz="2100" dirty="0" smtClean="0"/>
              <a:t>Service Records</a:t>
            </a:r>
          </a:p>
          <a:p>
            <a:pPr lvl="1"/>
            <a:r>
              <a:rPr lang="en-US" sz="2100" dirty="0" smtClean="0"/>
              <a:t>Picture of vehicle(s)</a:t>
            </a:r>
          </a:p>
        </p:txBody>
      </p:sp>
      <p:sp>
        <p:nvSpPr>
          <p:cNvPr id="33795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800" dirty="0" smtClean="0"/>
              <a:t>Emergency Grab &amp; Go Files (3 of 4)</a:t>
            </a:r>
            <a:endParaRPr lang="en-US" alt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345137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8"/>
          <p:cNvSpPr>
            <a:spLocks noGrp="1"/>
          </p:cNvSpPr>
          <p:nvPr>
            <p:ph idx="1"/>
          </p:nvPr>
        </p:nvSpPr>
        <p:spPr>
          <a:xfrm>
            <a:off x="4845032" y="1792707"/>
            <a:ext cx="6849663" cy="4790973"/>
          </a:xfrm>
        </p:spPr>
        <p:txBody>
          <a:bodyPr>
            <a:noAutofit/>
          </a:bodyPr>
          <a:lstStyle/>
          <a:p>
            <a:r>
              <a:rPr lang="en-US" sz="2300" dirty="0"/>
              <a:t>Gun registration/licenses if applicable</a:t>
            </a:r>
          </a:p>
          <a:p>
            <a:r>
              <a:rPr lang="en-US" sz="2300" dirty="0"/>
              <a:t>Tax statements / Records</a:t>
            </a:r>
          </a:p>
          <a:p>
            <a:pPr lvl="1"/>
            <a:r>
              <a:rPr lang="en-US" sz="2300" dirty="0"/>
              <a:t>W-2s</a:t>
            </a:r>
          </a:p>
          <a:p>
            <a:r>
              <a:rPr lang="en-US" sz="2300" dirty="0"/>
              <a:t>Provide contact information for actions to start recovery, such as contacting your insurance company to discuss damage and repairs, or contacting utilities regarding outages and restoration </a:t>
            </a:r>
            <a:endParaRPr lang="en-US" sz="2300" dirty="0" smtClean="0"/>
          </a:p>
          <a:p>
            <a:r>
              <a:rPr lang="en-US" altLang="en-US" sz="2300" dirty="0" smtClean="0"/>
              <a:t>Pets</a:t>
            </a:r>
          </a:p>
          <a:p>
            <a:pPr lvl="1"/>
            <a:r>
              <a:rPr lang="en-US" altLang="en-US" sz="2300" dirty="0"/>
              <a:t>Pictures, Breed, Age, Name</a:t>
            </a:r>
          </a:p>
          <a:p>
            <a:pPr lvl="1"/>
            <a:r>
              <a:rPr lang="en-US" altLang="en-US" sz="2300" dirty="0" smtClean="0"/>
              <a:t>Medical history / records, </a:t>
            </a:r>
            <a:r>
              <a:rPr lang="en-US" altLang="en-US" sz="2300" dirty="0"/>
              <a:t>medications, Microchip </a:t>
            </a:r>
            <a:r>
              <a:rPr lang="en-US" altLang="en-US" sz="2300" dirty="0" smtClean="0"/>
              <a:t>info</a:t>
            </a:r>
          </a:p>
        </p:txBody>
      </p:sp>
      <p:sp>
        <p:nvSpPr>
          <p:cNvPr id="35843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800" dirty="0"/>
              <a:t>Emergency Grab &amp; Go Files </a:t>
            </a:r>
            <a:r>
              <a:rPr lang="en-US" altLang="en-US" sz="4800" dirty="0" smtClean="0"/>
              <a:t>(4 </a:t>
            </a:r>
            <a:r>
              <a:rPr lang="en-US" altLang="en-US" sz="4800" dirty="0"/>
              <a:t>of </a:t>
            </a:r>
            <a:r>
              <a:rPr lang="en-US" altLang="en-US" sz="4800" dirty="0" smtClean="0"/>
              <a:t>4)</a:t>
            </a:r>
            <a:endParaRPr lang="en-US" altLang="en-US" sz="4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98"/>
          <a:stretch/>
        </p:blipFill>
        <p:spPr>
          <a:xfrm>
            <a:off x="693068" y="1986414"/>
            <a:ext cx="3463623" cy="2296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1"/>
          <a:stretch/>
        </p:blipFill>
        <p:spPr>
          <a:xfrm>
            <a:off x="2155373" y="3532572"/>
            <a:ext cx="2420152" cy="2785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8"/>
          <p:cNvSpPr>
            <a:spLocks noGrp="1"/>
          </p:cNvSpPr>
          <p:nvPr>
            <p:ph idx="1"/>
          </p:nvPr>
        </p:nvSpPr>
        <p:spPr>
          <a:xfrm>
            <a:off x="1524001" y="1692627"/>
            <a:ext cx="6397592" cy="4862177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FEMA </a:t>
            </a:r>
            <a:r>
              <a:rPr lang="en-US" sz="2800" dirty="0" err="1" smtClean="0"/>
              <a:t>EFFAK</a:t>
            </a:r>
            <a:r>
              <a:rPr lang="en-US" sz="2800" dirty="0" smtClean="0"/>
              <a:t> </a:t>
            </a:r>
            <a:r>
              <a:rPr lang="en-US" sz="2800" dirty="0"/>
              <a:t>is a tool to collect and secure important personal information in a central location </a:t>
            </a:r>
          </a:p>
          <a:p>
            <a:r>
              <a:rPr lang="en-US" sz="2800" dirty="0" smtClean="0"/>
              <a:t>The </a:t>
            </a:r>
            <a:r>
              <a:rPr lang="en-US" sz="2800" dirty="0" err="1"/>
              <a:t>EFFAK</a:t>
            </a:r>
            <a:r>
              <a:rPr lang="en-US" sz="2800" dirty="0"/>
              <a:t> is a useful tool for: </a:t>
            </a:r>
            <a:endParaRPr lang="en-US" sz="2800" dirty="0" smtClean="0"/>
          </a:p>
          <a:p>
            <a:pPr lvl="1"/>
            <a:r>
              <a:rPr lang="en-US" sz="2400" dirty="0" smtClean="0"/>
              <a:t>all </a:t>
            </a:r>
            <a:r>
              <a:rPr lang="en-US" sz="2400" dirty="0"/>
              <a:t>income levels and </a:t>
            </a:r>
            <a:endParaRPr lang="en-US" sz="2400" dirty="0" smtClean="0"/>
          </a:p>
          <a:p>
            <a:pPr lvl="1"/>
            <a:r>
              <a:rPr lang="en-US" sz="2400" dirty="0" smtClean="0"/>
              <a:t>whether </a:t>
            </a:r>
            <a:r>
              <a:rPr lang="en-US" sz="2400" dirty="0"/>
              <a:t>you live alone or with many others </a:t>
            </a:r>
            <a:endParaRPr lang="en-US" sz="2400" dirty="0" smtClean="0"/>
          </a:p>
          <a:p>
            <a:r>
              <a:rPr lang="en-US" sz="2800" dirty="0" smtClean="0"/>
              <a:t>Available </a:t>
            </a:r>
            <a:r>
              <a:rPr lang="en-US" sz="2800" dirty="0"/>
              <a:t>online at www.ready.gov/financialpreparedness or www.operationhope.org; or by calling FEMA at (800) 480–2520 (ask for document #532) </a:t>
            </a:r>
            <a:endParaRPr lang="en-US" altLang="en-US" sz="2800" dirty="0"/>
          </a:p>
        </p:txBody>
      </p:sp>
      <p:sp>
        <p:nvSpPr>
          <p:cNvPr id="33795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800" dirty="0" smtClean="0"/>
              <a:t>Resource: </a:t>
            </a:r>
            <a:br>
              <a:rPr lang="en-US" altLang="en-US" sz="3800" dirty="0" smtClean="0"/>
            </a:br>
            <a:r>
              <a:rPr lang="en-US" altLang="en-US" sz="3800" dirty="0" smtClean="0"/>
              <a:t>Emergency Financial First Aid Kit (</a:t>
            </a:r>
            <a:r>
              <a:rPr lang="en-US" altLang="en-US" sz="3800" dirty="0" err="1" smtClean="0"/>
              <a:t>EFFAK</a:t>
            </a:r>
            <a:r>
              <a:rPr lang="en-US" altLang="en-US" sz="3800" dirty="0" smtClean="0"/>
              <a:t>)</a:t>
            </a:r>
            <a:endParaRPr lang="en-US" altLang="en-US" sz="3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971" y="1692627"/>
            <a:ext cx="3911600" cy="4680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267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4688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Important phone numbers</a:t>
            </a:r>
            <a:endParaRPr lang="en-US" sz="40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04977887"/>
              </p:ext>
            </p:extLst>
          </p:nvPr>
        </p:nvGraphicFramePr>
        <p:xfrm>
          <a:off x="1527175" y="1600200"/>
          <a:ext cx="4498975" cy="4801337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011411"/>
                <a:gridCol w="1487564"/>
              </a:tblGrid>
              <a:tr h="5690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800" dirty="0">
                          <a:effectLst/>
                        </a:rPr>
                        <a:t>EMERGENCIES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800" dirty="0">
                          <a:effectLst/>
                        </a:rPr>
                        <a:t>911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</a:tr>
              <a:tr h="5545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 dirty="0">
                          <a:effectLst/>
                        </a:rPr>
                        <a:t>City of Fairfax Emergency Management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 dirty="0">
                          <a:effectLst/>
                        </a:rPr>
                        <a:t>703-385-4856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</a:tr>
              <a:tr h="5098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 dirty="0" err="1">
                          <a:effectLst/>
                        </a:rPr>
                        <a:t>Crisislink</a:t>
                      </a:r>
                      <a:r>
                        <a:rPr lang="en-US" sz="1600" dirty="0">
                          <a:effectLst/>
                        </a:rPr>
                        <a:t> Hotline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>
                          <a:effectLst/>
                        </a:rPr>
                        <a:t>703-527-4077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</a:tr>
              <a:tr h="5098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Fairfax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County Health Department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703-246-7100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</a:tr>
              <a:tr h="55459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City of Fairfax Police </a:t>
                      </a:r>
                      <a:r>
                        <a:rPr lang="en-US" sz="1600" dirty="0" smtClean="0">
                          <a:effectLst/>
                        </a:rPr>
                        <a:t>–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Non-emergency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 dirty="0">
                          <a:effectLst/>
                        </a:rPr>
                        <a:t>703-385-7924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</a:tr>
              <a:tr h="5545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 dirty="0">
                          <a:effectLst/>
                        </a:rPr>
                        <a:t>City of Fairfax Fire Department - Non-emergency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 dirty="0">
                          <a:effectLst/>
                        </a:rPr>
                        <a:t>703-385-7940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</a:tr>
              <a:tr h="5098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>
                          <a:effectLst/>
                        </a:rPr>
                        <a:t>Fairfax Volunteer Fire Department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 dirty="0">
                          <a:effectLst/>
                        </a:rPr>
                        <a:t>703-385-7877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</a:tr>
              <a:tr h="5098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>
                          <a:effectLst/>
                        </a:rPr>
                        <a:t>The Virginia Relay Center - TTY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 dirty="0">
                          <a:effectLst/>
                        </a:rPr>
                        <a:t>711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</a:tr>
              <a:tr h="5098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 dirty="0">
                          <a:effectLst/>
                        </a:rPr>
                        <a:t>The Virginia Relay Center - Voice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 dirty="0">
                          <a:effectLst/>
                        </a:rPr>
                        <a:t>711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</a:tr>
            </a:tbl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19805101"/>
              </p:ext>
            </p:extLst>
          </p:nvPr>
        </p:nvGraphicFramePr>
        <p:xfrm>
          <a:off x="6172200" y="1600200"/>
          <a:ext cx="4498975" cy="480541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011411"/>
                <a:gridCol w="1487564"/>
              </a:tblGrid>
              <a:tr h="525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City of Fairfax Police Department - Emergency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911 or 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703-591-5511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</a:tr>
              <a:tr h="525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 dirty="0">
                          <a:effectLst/>
                        </a:rPr>
                        <a:t>Salvation Army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>
                          <a:effectLst/>
                        </a:rPr>
                        <a:t>703-385-8700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</a:tr>
              <a:tr h="525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 dirty="0">
                          <a:effectLst/>
                        </a:rPr>
                        <a:t>American Red Cross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>
                          <a:effectLst/>
                        </a:rPr>
                        <a:t>1-866-438-4636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</a:tr>
              <a:tr h="525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 dirty="0">
                          <a:effectLst/>
                        </a:rPr>
                        <a:t>Department of Homeland Security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>
                          <a:effectLst/>
                        </a:rPr>
                        <a:t>1-800-BE-READY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</a:tr>
              <a:tr h="525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>
                          <a:effectLst/>
                        </a:rPr>
                        <a:t>Center for Disease Control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 dirty="0">
                          <a:effectLst/>
                        </a:rPr>
                        <a:t>1-800-311-3435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</a:tr>
              <a:tr h="525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>
                          <a:effectLst/>
                        </a:rPr>
                        <a:t>National Weather Service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 dirty="0">
                          <a:effectLst/>
                        </a:rPr>
                        <a:t>703-260-0809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</a:tr>
              <a:tr h="525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>
                          <a:effectLst/>
                        </a:rPr>
                        <a:t>FEMA Disaster Assistance Hotline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 dirty="0">
                          <a:effectLst/>
                        </a:rPr>
                        <a:t>1-800-621-3362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</a:tr>
              <a:tr h="525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 dirty="0">
                          <a:effectLst/>
                        </a:rPr>
                        <a:t>FEMA Disaster Assistance Hotline - TTY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 dirty="0">
                          <a:effectLst/>
                        </a:rPr>
                        <a:t>1-800-462-7585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</a:tr>
              <a:tr h="525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>
                          <a:effectLst/>
                        </a:rPr>
                        <a:t>FEMA False Claim Reporting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 dirty="0">
                          <a:effectLst/>
                        </a:rPr>
                        <a:t>1-800-323-9603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9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8807131" y="5736643"/>
            <a:ext cx="3125787" cy="666039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Find Out More!</a:t>
            </a:r>
            <a:endParaRPr lang="en-US" sz="36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13210" y="2952706"/>
            <a:ext cx="3913631" cy="287726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Resources</a:t>
            </a:r>
            <a:endParaRPr lang="en-US" sz="60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168" y="166997"/>
            <a:ext cx="824788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City of Fairfax Office of Emergency Management</a:t>
            </a:r>
          </a:p>
          <a:p>
            <a:r>
              <a:rPr lang="en-US" dirty="0">
                <a:hlinkClick r:id="rId2"/>
              </a:rPr>
              <a:t>http://www.fairfaxva.gov/government/emergency-management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Fairfax City Alert</a:t>
            </a:r>
          </a:p>
          <a:p>
            <a:r>
              <a:rPr lang="en-US" dirty="0">
                <a:hlinkClick r:id="rId3"/>
              </a:rPr>
              <a:t>http://fairfaxva.gov/about-us/fairfax-city-alert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Ready Virginia</a:t>
            </a:r>
          </a:p>
          <a:p>
            <a:r>
              <a:rPr lang="en-US" dirty="0">
                <a:hlinkClick r:id="rId4"/>
              </a:rPr>
              <a:t>http://www.vaemergency.gov/readyvirginia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Individuals with Disabilities, Access and Functional Needs</a:t>
            </a:r>
          </a:p>
          <a:p>
            <a:r>
              <a:rPr lang="en-US" dirty="0">
                <a:hlinkClick r:id="rId5"/>
              </a:rPr>
              <a:t>https://www.ready.gov/individuals-access-functional-needs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Family Communications Plan</a:t>
            </a:r>
          </a:p>
          <a:p>
            <a:r>
              <a:rPr lang="en-US" dirty="0">
                <a:hlinkClick r:id="rId6"/>
              </a:rPr>
              <a:t>http://www.ready.gov/make-a-plan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Coloring books for Kids</a:t>
            </a:r>
          </a:p>
          <a:p>
            <a:r>
              <a:rPr lang="en-US" dirty="0">
                <a:hlinkClick r:id="rId7"/>
              </a:rPr>
              <a:t>http://www.nssl.noaa.gov/education/students/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smtClean="0"/>
              <a:t>Get a Kit, Ready Virginia</a:t>
            </a:r>
            <a:endParaRPr lang="en-US" dirty="0"/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www.vaemergency.gov/readyvirginia/getakit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Ready.Gov</a:t>
            </a:r>
            <a:r>
              <a:rPr lang="en-US" dirty="0" smtClean="0"/>
              <a:t> </a:t>
            </a:r>
            <a:r>
              <a:rPr lang="en-US" dirty="0"/>
              <a:t>(FEMA)</a:t>
            </a:r>
          </a:p>
          <a:p>
            <a:r>
              <a:rPr lang="en-US" dirty="0">
                <a:hlinkClick r:id="rId9"/>
              </a:rPr>
              <a:t>http://www.ready.gov/</a:t>
            </a:r>
            <a:r>
              <a:rPr lang="en-US" dirty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96078" y="850828"/>
            <a:ext cx="6913463" cy="1024217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847550" y="2157496"/>
            <a:ext cx="3044952" cy="1380744"/>
          </a:xfrm>
          <a:prstGeom prst="rect">
            <a:avLst/>
          </a:prstGeom>
          <a:noFill/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Get Involved!</a:t>
            </a:r>
            <a:endParaRPr lang="en-US" sz="40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401" y="3312932"/>
            <a:ext cx="23812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6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078" y="457201"/>
            <a:ext cx="7660495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Emergency Kits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078" y="1600201"/>
            <a:ext cx="6577886" cy="4552121"/>
          </a:xfrm>
        </p:spPr>
        <p:txBody>
          <a:bodyPr>
            <a:noAutofit/>
          </a:bodyPr>
          <a:lstStyle/>
          <a:p>
            <a:r>
              <a:rPr lang="en-US" sz="4000" dirty="0" smtClean="0"/>
              <a:t>Home / Car</a:t>
            </a:r>
          </a:p>
          <a:p>
            <a:r>
              <a:rPr lang="en-US" altLang="en-US" sz="4000" dirty="0" smtClean="0"/>
              <a:t>Office</a:t>
            </a:r>
          </a:p>
          <a:p>
            <a:r>
              <a:rPr lang="en-US" altLang="en-US" sz="4000" dirty="0" smtClean="0"/>
              <a:t>Important Documents</a:t>
            </a:r>
            <a:endParaRPr lang="en-US" alt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900" y="815428"/>
            <a:ext cx="4211955" cy="5009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696" y="4037999"/>
            <a:ext cx="19716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9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8"/>
          <p:cNvSpPr>
            <a:spLocks noGrp="1"/>
          </p:cNvSpPr>
          <p:nvPr>
            <p:ph idx="1"/>
          </p:nvPr>
        </p:nvSpPr>
        <p:spPr>
          <a:xfrm>
            <a:off x="4392447" y="1600200"/>
            <a:ext cx="4818930" cy="4476475"/>
          </a:xfrm>
        </p:spPr>
        <p:txBody>
          <a:bodyPr>
            <a:normAutofit fontScale="62500" lnSpcReduction="20000"/>
          </a:bodyPr>
          <a:lstStyle/>
          <a:p>
            <a:r>
              <a:rPr lang="en-US" sz="7200" dirty="0" smtClean="0"/>
              <a:t> Adults</a:t>
            </a:r>
          </a:p>
          <a:p>
            <a:r>
              <a:rPr lang="en-US" sz="7200" dirty="0" smtClean="0"/>
              <a:t> Seniors</a:t>
            </a:r>
          </a:p>
          <a:p>
            <a:r>
              <a:rPr lang="en-US" sz="7200" dirty="0"/>
              <a:t> </a:t>
            </a:r>
            <a:r>
              <a:rPr lang="en-US" sz="7200" dirty="0" smtClean="0"/>
              <a:t>Children</a:t>
            </a:r>
          </a:p>
          <a:p>
            <a:r>
              <a:rPr lang="en-US" sz="7200" dirty="0"/>
              <a:t> </a:t>
            </a:r>
            <a:r>
              <a:rPr lang="en-US" sz="7200" dirty="0" smtClean="0"/>
              <a:t>Pets</a:t>
            </a:r>
          </a:p>
          <a:p>
            <a:r>
              <a:rPr lang="en-US" sz="7200" dirty="0"/>
              <a:t> </a:t>
            </a:r>
            <a:r>
              <a:rPr lang="en-US" sz="7200" dirty="0" smtClean="0"/>
              <a:t>Disabilities, Access &amp; Functional Needs</a:t>
            </a:r>
            <a:endParaRPr lang="en-US" sz="7200" dirty="0"/>
          </a:p>
        </p:txBody>
      </p:sp>
      <p:sp>
        <p:nvSpPr>
          <p:cNvPr id="23555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533626" y="457200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en-US" sz="4800" dirty="0" smtClean="0"/>
              <a:t>Home / Car</a:t>
            </a:r>
            <a:endParaRPr lang="en-US" altLang="en-US" sz="4800" dirty="0" smtClean="0"/>
          </a:p>
        </p:txBody>
      </p:sp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503" y="1830718"/>
            <a:ext cx="3191229" cy="42459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5735" y="571985"/>
            <a:ext cx="4636217" cy="33817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377" y="3953696"/>
            <a:ext cx="2440957" cy="1830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102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800" dirty="0" smtClean="0"/>
              <a:t>Home / Car Emergency Kits (1 of 2)</a:t>
            </a:r>
            <a:endParaRPr lang="en-US" altLang="en-US" sz="4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644" y="1778685"/>
            <a:ext cx="3557666" cy="4598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721893" y="1971191"/>
            <a:ext cx="662218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Water—one </a:t>
            </a:r>
            <a:r>
              <a:rPr lang="en-US" sz="2800" dirty="0"/>
              <a:t>gallon per person, per day (3-day supply for evacuation, 2-week supply for home)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Food—non-perishable, easy-to-prepare items (3-day supply for evacuation, </a:t>
            </a:r>
            <a:endParaRPr lang="en-US" sz="2800" dirty="0" smtClean="0"/>
          </a:p>
          <a:p>
            <a:pPr>
              <a:buClr>
                <a:schemeClr val="accent1"/>
              </a:buClr>
            </a:pPr>
            <a:r>
              <a:rPr lang="en-US" sz="2800" dirty="0"/>
              <a:t>	</a:t>
            </a:r>
            <a:r>
              <a:rPr lang="en-US" sz="2800" dirty="0" smtClean="0"/>
              <a:t>2-week </a:t>
            </a:r>
            <a:r>
              <a:rPr lang="en-US" sz="2800" dirty="0"/>
              <a:t>supply for home</a:t>
            </a:r>
            <a:r>
              <a:rPr lang="en-US" sz="2800" dirty="0" smtClean="0"/>
              <a:t>)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Flashlights; </a:t>
            </a:r>
            <a:r>
              <a:rPr lang="en-US" sz="2800" dirty="0"/>
              <a:t>Multi-purpose tool; Extra batteries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Battery-powered or hand-crank radio 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First </a:t>
            </a:r>
            <a:r>
              <a:rPr lang="en-US" sz="2800" dirty="0"/>
              <a:t>aid </a:t>
            </a:r>
            <a:r>
              <a:rPr lang="en-US" sz="2800" dirty="0" smtClean="0"/>
              <a:t>kit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800" dirty="0" smtClean="0"/>
              <a:t>Home / Car Emergency Kits (2 of 2)</a:t>
            </a:r>
            <a:endParaRPr lang="en-US" altLang="en-US" sz="4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03"/>
          <a:stretch/>
        </p:blipFill>
        <p:spPr>
          <a:xfrm>
            <a:off x="7837746" y="1751796"/>
            <a:ext cx="3808821" cy="4635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885523" y="1615055"/>
            <a:ext cx="70264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Medications (7-day supply) and required medical items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Sanitation and personal hygiene items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Cell phone with chargers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Family and emergency contact information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Extra cash </a:t>
            </a:r>
            <a:r>
              <a:rPr lang="en-US" sz="2600" dirty="0" smtClean="0"/>
              <a:t>(at least $100/person)</a:t>
            </a:r>
            <a:endParaRPr lang="en-US" sz="2600" dirty="0"/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If someone in your home is dependent on electric-powered, life-sustaining equipment, remember to include backup power in your evacuation plan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600" i="1" dirty="0"/>
              <a:t>Important Document Folder / External Drive (electronic copies of documents)</a:t>
            </a: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201432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840606" y="2396691"/>
            <a:ext cx="4299285" cy="1665170"/>
          </a:xfrm>
        </p:spPr>
        <p:txBody>
          <a:bodyPr>
            <a:noAutofit/>
          </a:bodyPr>
          <a:lstStyle/>
          <a:p>
            <a:r>
              <a:rPr lang="en-US" altLang="en-US" sz="4800" dirty="0" smtClean="0"/>
              <a:t>Reminder for </a:t>
            </a:r>
            <a:br>
              <a:rPr lang="en-US" altLang="en-US" sz="4800" dirty="0" smtClean="0"/>
            </a:br>
            <a:r>
              <a:rPr lang="en-US" altLang="en-US" sz="4800" dirty="0" smtClean="0"/>
              <a:t>Pets</a:t>
            </a:r>
            <a:endParaRPr lang="en-US" altLang="en-US" sz="4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7"/>
          <a:stretch/>
        </p:blipFill>
        <p:spPr>
          <a:xfrm>
            <a:off x="5207268" y="223788"/>
            <a:ext cx="5428648" cy="5988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482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8"/>
          <p:cNvSpPr>
            <a:spLocks noGrp="1"/>
          </p:cNvSpPr>
          <p:nvPr>
            <p:ph idx="1"/>
          </p:nvPr>
        </p:nvSpPr>
        <p:spPr>
          <a:xfrm>
            <a:off x="798898" y="1683001"/>
            <a:ext cx="6323798" cy="4814052"/>
          </a:xfrm>
        </p:spPr>
        <p:txBody>
          <a:bodyPr>
            <a:noAutofit/>
          </a:bodyPr>
          <a:lstStyle/>
          <a:p>
            <a:r>
              <a:rPr lang="en-US" sz="2500" dirty="0" smtClean="0"/>
              <a:t>Office Emergency kits can contain:</a:t>
            </a:r>
          </a:p>
          <a:p>
            <a:pPr lvl="1"/>
            <a:r>
              <a:rPr lang="en-US" sz="2500" dirty="0" smtClean="0"/>
              <a:t>Water</a:t>
            </a:r>
            <a:r>
              <a:rPr lang="en-US" sz="2500" dirty="0"/>
              <a:t>, </a:t>
            </a:r>
            <a:r>
              <a:rPr lang="en-US" sz="2500" dirty="0" smtClean="0"/>
              <a:t>food, blankets </a:t>
            </a:r>
          </a:p>
          <a:p>
            <a:pPr lvl="1"/>
            <a:r>
              <a:rPr lang="en-US" sz="2500" dirty="0" smtClean="0"/>
              <a:t>Comfortable walking shoes (or to be outdoors, walking on debris)</a:t>
            </a:r>
          </a:p>
          <a:p>
            <a:pPr lvl="1"/>
            <a:r>
              <a:rPr lang="en-US" sz="2500" dirty="0" smtClean="0"/>
              <a:t>First Aid Kit, whistle, plastic sheet, duct tape</a:t>
            </a:r>
          </a:p>
          <a:p>
            <a:pPr lvl="1"/>
            <a:r>
              <a:rPr lang="en-US" sz="2500" dirty="0" smtClean="0"/>
              <a:t>Flashlight. Tools, multi-function toolkit or tool</a:t>
            </a:r>
          </a:p>
          <a:p>
            <a:pPr lvl="1"/>
            <a:r>
              <a:rPr lang="en-US" sz="2500" dirty="0" smtClean="0"/>
              <a:t>Hard hat, protective googles, bright colored/reflective vest, </a:t>
            </a:r>
            <a:r>
              <a:rPr lang="en-US" sz="2500" dirty="0" err="1" smtClean="0"/>
              <a:t>towelettes</a:t>
            </a:r>
            <a:r>
              <a:rPr lang="en-US" sz="2500" dirty="0" smtClean="0"/>
              <a:t>, garbage bags</a:t>
            </a:r>
          </a:p>
          <a:p>
            <a:pPr lvl="1"/>
            <a:r>
              <a:rPr lang="en-US" sz="2500" dirty="0" smtClean="0"/>
              <a:t>Clipboard, pens, pencils, paper</a:t>
            </a:r>
            <a:endParaRPr lang="en-US" sz="2500" dirty="0"/>
          </a:p>
        </p:txBody>
      </p:sp>
      <p:sp>
        <p:nvSpPr>
          <p:cNvPr id="25603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800" dirty="0" smtClean="0"/>
              <a:t>Office (1 of 2)</a:t>
            </a:r>
            <a:endParaRPr lang="en-US" altLang="en-US" sz="4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070" y="1105743"/>
            <a:ext cx="4446240" cy="5232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8"/>
          <p:cNvSpPr>
            <a:spLocks noGrp="1"/>
          </p:cNvSpPr>
          <p:nvPr>
            <p:ph idx="1"/>
          </p:nvPr>
        </p:nvSpPr>
        <p:spPr>
          <a:xfrm>
            <a:off x="1292993" y="1780500"/>
            <a:ext cx="10555706" cy="4649176"/>
          </a:xfrm>
        </p:spPr>
        <p:txBody>
          <a:bodyPr>
            <a:noAutofit/>
          </a:bodyPr>
          <a:lstStyle/>
          <a:p>
            <a:r>
              <a:rPr lang="en-US" sz="2700" dirty="0"/>
              <a:t>Each person at work should have a portable emergency supply kit customized to meet their personal needs, such as the inclusion of essential medications. </a:t>
            </a:r>
          </a:p>
          <a:p>
            <a:pPr marL="274320" lvl="1">
              <a:spcBef>
                <a:spcPts val="1800"/>
              </a:spcBef>
            </a:pPr>
            <a:r>
              <a:rPr lang="en-US" sz="2700" dirty="0"/>
              <a:t>Keep copies of important </a:t>
            </a:r>
            <a:r>
              <a:rPr lang="en-US" sz="2700" dirty="0" smtClean="0"/>
              <a:t>work records </a:t>
            </a:r>
            <a:r>
              <a:rPr lang="en-US" sz="2700" dirty="0"/>
              <a:t>in a waterproof, fireproof portable </a:t>
            </a:r>
            <a:r>
              <a:rPr lang="en-US" sz="2700" dirty="0" smtClean="0"/>
              <a:t>container, such as:</a:t>
            </a:r>
          </a:p>
          <a:p>
            <a:pPr lvl="1"/>
            <a:r>
              <a:rPr lang="en-US" sz="2700" dirty="0" smtClean="0"/>
              <a:t>Site </a:t>
            </a:r>
            <a:r>
              <a:rPr lang="en-US" sz="2700" dirty="0"/>
              <a:t>maps, building </a:t>
            </a:r>
            <a:r>
              <a:rPr lang="en-US" sz="2700" dirty="0" smtClean="0"/>
              <a:t>plans</a:t>
            </a:r>
          </a:p>
          <a:p>
            <a:pPr lvl="1"/>
            <a:r>
              <a:rPr lang="en-US" sz="2700" dirty="0" smtClean="0"/>
              <a:t>Insurance </a:t>
            </a:r>
            <a:r>
              <a:rPr lang="en-US" sz="2700" dirty="0"/>
              <a:t>policies, employee contact and identification information, bank account records, supplier and shipping contact lists, computer </a:t>
            </a:r>
            <a:r>
              <a:rPr lang="en-US" sz="2700" dirty="0" smtClean="0"/>
              <a:t>backups</a:t>
            </a:r>
          </a:p>
          <a:p>
            <a:pPr lvl="1"/>
            <a:r>
              <a:rPr lang="en-US" sz="2700" dirty="0" smtClean="0"/>
              <a:t>Emergency </a:t>
            </a:r>
            <a:r>
              <a:rPr lang="en-US" sz="2700" dirty="0"/>
              <a:t>or law enforcement contact information and other priority documents </a:t>
            </a:r>
            <a:r>
              <a:rPr lang="en-US" sz="2700" dirty="0" smtClean="0"/>
              <a:t>Store </a:t>
            </a:r>
            <a:r>
              <a:rPr lang="en-US" sz="2700" dirty="0"/>
              <a:t>a second set of records at an off-site location.</a:t>
            </a:r>
            <a:endParaRPr lang="en-US" sz="2700" dirty="0"/>
          </a:p>
        </p:txBody>
      </p:sp>
      <p:sp>
        <p:nvSpPr>
          <p:cNvPr id="27651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800" dirty="0" smtClean="0"/>
              <a:t>Office (2 of 2)</a:t>
            </a:r>
            <a:endParaRPr lang="en-US" altLang="en-US" sz="4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8"/>
          <p:cNvSpPr>
            <a:spLocks noGrp="1"/>
          </p:cNvSpPr>
          <p:nvPr>
            <p:ph idx="1"/>
          </p:nvPr>
        </p:nvSpPr>
        <p:spPr>
          <a:xfrm>
            <a:off x="1523999" y="1692628"/>
            <a:ext cx="6878856" cy="111795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Following an emergency, having your personal </a:t>
            </a:r>
            <a:r>
              <a:rPr lang="en-US" sz="2400" dirty="0" smtClean="0"/>
              <a:t>documents and </a:t>
            </a:r>
            <a:r>
              <a:rPr lang="en-US" sz="2400" dirty="0"/>
              <a:t>contact information easily available can make your recovery quicker and less </a:t>
            </a:r>
            <a:r>
              <a:rPr lang="en-US" sz="2400" dirty="0" smtClean="0"/>
              <a:t>stressful</a:t>
            </a:r>
          </a:p>
        </p:txBody>
      </p:sp>
      <p:sp>
        <p:nvSpPr>
          <p:cNvPr id="33795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800" dirty="0"/>
              <a:t>Important Documents</a:t>
            </a:r>
            <a:endParaRPr lang="en-US" altLang="en-US" sz="4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855" y="457200"/>
            <a:ext cx="3445843" cy="2040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523999" y="2903006"/>
            <a:ext cx="1016107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8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400" dirty="0"/>
              <a:t>Try to have originals; or have pertinent information of where the documents came from (e.g. which courthouse, which County, City, State, etc</a:t>
            </a:r>
            <a:r>
              <a:rPr lang="en-US" altLang="en-US" sz="2400" dirty="0" smtClean="0"/>
              <a:t>.)</a:t>
            </a:r>
          </a:p>
          <a:p>
            <a:pPr marL="342900" indent="-342900">
              <a:spcBef>
                <a:spcPts val="18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Grab </a:t>
            </a:r>
            <a:r>
              <a:rPr lang="en-US" sz="2400" dirty="0"/>
              <a:t>&amp; Go Files in a Binder OR External Drive (e.g. thumb drive or hard drive)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Home / Life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Professional / Business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Insurance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Vehicles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Pets</a:t>
            </a:r>
            <a:endParaRPr lang="en-US" alt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855" y="4634344"/>
            <a:ext cx="1723554" cy="1638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05503"/>
            <a:ext cx="1535712" cy="10182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907" y="5166900"/>
            <a:ext cx="1445093" cy="9616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nter Preparedness_City of FFX_BrownBag_NO VIDEO_DEC_121815.pptx" id="{30C7E657-F486-4FA9-9A48-00883FB0E5CE}" vid="{603DAC19-8732-48BE-841C-EEED16F49E3C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0EB3BA0-388C-4E58-A08B-951C7A9EBD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City of FFX_BrownBag_</Template>
  <TotalTime>0</TotalTime>
  <Words>1268</Words>
  <Application>Microsoft Office PowerPoint</Application>
  <PresentationFormat>Widescreen</PresentationFormat>
  <Paragraphs>207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Times New Roman</vt:lpstr>
      <vt:lpstr>Wingdings</vt:lpstr>
      <vt:lpstr>Health Fitness 16x9</vt:lpstr>
      <vt:lpstr>1_Default Design</vt:lpstr>
      <vt:lpstr>2_Default Design</vt:lpstr>
      <vt:lpstr>Brown Bag Session</vt:lpstr>
      <vt:lpstr>Emergency Kits</vt:lpstr>
      <vt:lpstr>Home / Car</vt:lpstr>
      <vt:lpstr>Home / Car Emergency Kits (1 of 2)</vt:lpstr>
      <vt:lpstr>Home / Car Emergency Kits (2 of 2)</vt:lpstr>
      <vt:lpstr>Reminder for  Pets</vt:lpstr>
      <vt:lpstr>Office (1 of 2)</vt:lpstr>
      <vt:lpstr>Office (2 of 2)</vt:lpstr>
      <vt:lpstr>Important Documents</vt:lpstr>
      <vt:lpstr>Emergency Grab &amp; Go Files (1 of 4)</vt:lpstr>
      <vt:lpstr>Emergency Grab &amp; Go Files (2 of 4)</vt:lpstr>
      <vt:lpstr>Emergency Grab &amp; Go Files (3 of 4)</vt:lpstr>
      <vt:lpstr>Emergency Grab &amp; Go Files (4 of 4)</vt:lpstr>
      <vt:lpstr>Resource:  Emergency Financial First Aid Kit (EFFAK)</vt:lpstr>
      <vt:lpstr>Important phone numbers</vt:lpstr>
      <vt:lpstr>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2016-01-10T19:41:54Z</dcterms:created>
  <dcterms:modified xsi:type="dcterms:W3CDTF">2016-04-09T17:11:35Z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TC029223919991</vt:lpwstr>
  </property>
</Properties>
</file>