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62" r:id="rId3"/>
    <p:sldId id="257" r:id="rId4"/>
    <p:sldId id="261" r:id="rId5"/>
    <p:sldId id="279" r:id="rId6"/>
    <p:sldId id="271" r:id="rId7"/>
    <p:sldId id="280" r:id="rId8"/>
    <p:sldId id="283" r:id="rId9"/>
    <p:sldId id="281" r:id="rId10"/>
    <p:sldId id="284" r:id="rId11"/>
    <p:sldId id="285" r:id="rId12"/>
    <p:sldId id="290" r:id="rId13"/>
    <p:sldId id="286" r:id="rId14"/>
    <p:sldId id="287" r:id="rId15"/>
    <p:sldId id="288" r:id="rId16"/>
    <p:sldId id="289" r:id="rId17"/>
    <p:sldId id="27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4506" autoAdjust="0"/>
  </p:normalViewPr>
  <p:slideViewPr>
    <p:cSldViewPr snapToGrid="0">
      <p:cViewPr>
        <p:scale>
          <a:sx n="67" d="100"/>
          <a:sy n="67" d="100"/>
        </p:scale>
        <p:origin x="964" y="340"/>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3/13/2016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spc.noaa.gov/faq/tornado/" TargetMode="External"/><Relationship Id="rId3" Type="http://schemas.openxmlformats.org/officeDocument/2006/relationships/hyperlink" Target="http://www.spc.noaa.gov/" TargetMode="External"/><Relationship Id="rId7" Type="http://schemas.openxmlformats.org/officeDocument/2006/relationships/hyperlink" Target="http://www.srh.noaa.gov/oun/?n=events-1999050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ssl.noaa.gov/projects/vortex2/" TargetMode="External"/><Relationship Id="rId5" Type="http://schemas.openxmlformats.org/officeDocument/2006/relationships/hyperlink" Target="http://www.spc.noaa.gov/faq/tornado/ef-scale.html" TargetMode="External"/><Relationship Id="rId4" Type="http://schemas.openxmlformats.org/officeDocument/2006/relationships/hyperlink" Target="http://www.nws.noa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tornado?</a:t>
            </a:r>
          </a:p>
          <a:p>
            <a:r>
              <a:rPr lang="en-US" dirty="0" smtClean="0"/>
              <a:t>A tornado is a narrow, violently rotating column of air that extends from the base of a thunderstorm to the ground. Because wind is invisible, it is hard to see a tornado unless it forms a condensation funnel made up of water droplets, dust and debris. Tornadoes are the most violent of all atmospheric storms.</a:t>
            </a:r>
          </a:p>
          <a:p>
            <a:endParaRPr lang="en-US" dirty="0" smtClean="0"/>
          </a:p>
          <a:p>
            <a:r>
              <a:rPr lang="en-US" dirty="0" smtClean="0"/>
              <a:t>Where do tornadoes occur?</a:t>
            </a:r>
          </a:p>
          <a:p>
            <a:r>
              <a:rPr lang="en-US" dirty="0" smtClean="0"/>
              <a:t>Tornadoes occur in many parts of the world, including Australia, Europe, Africa, Asia, and South America. Even New Zealand reports about 20 tornadoes each year. Two of the highest concentrations of tornadoes outside the U.S. are Argentina and Bangladesh. </a:t>
            </a:r>
          </a:p>
          <a:p>
            <a:endParaRPr lang="en-US" dirty="0" smtClean="0"/>
          </a:p>
          <a:p>
            <a:r>
              <a:rPr lang="en-US" dirty="0" smtClean="0"/>
              <a:t>How many tornadoes occur in the U.S. each year?</a:t>
            </a:r>
          </a:p>
          <a:p>
            <a:r>
              <a:rPr lang="en-US" dirty="0" smtClean="0"/>
              <a:t>About 1,200 tornadoes hit the U.S. yearly. Since official tornado records only date back to 1950, we do not know the actual average number of tornadoes that occur each year. Plus, tornado spotting and reporting methods have changed a lot over the last several decades.</a:t>
            </a:r>
          </a:p>
          <a:p>
            <a:endParaRPr lang="en-US" dirty="0" smtClean="0"/>
          </a:p>
          <a:p>
            <a:r>
              <a:rPr lang="en-US" dirty="0" smtClean="0"/>
              <a:t>Where is tornado alley?</a:t>
            </a:r>
          </a:p>
          <a:p>
            <a:r>
              <a:rPr lang="en-US" dirty="0" smtClean="0"/>
              <a:t>Tornado Alley is a nickname invented by the media for a broad area of relatively high tornado occurrence in the central U.S. Various Tornado Alley maps look different because tornado occurrence can be measured many ways: by all tornadoes, tornado county-segments, strong and violent tornadoes only, and databases with different time periods. </a:t>
            </a:r>
            <a:r>
              <a:rPr lang="en-US" i="1" dirty="0" smtClean="0"/>
              <a:t>Please remember, violent or killer tornadoes do happen outside “Tornado Alley” every year. </a:t>
            </a:r>
          </a:p>
          <a:p>
            <a:endParaRPr lang="en-US" i="1" dirty="0" smtClean="0"/>
          </a:p>
          <a:p>
            <a:r>
              <a:rPr lang="en-US" dirty="0" smtClean="0"/>
              <a:t>When are tornadoes most likely?</a:t>
            </a:r>
          </a:p>
          <a:p>
            <a:r>
              <a:rPr lang="en-US" dirty="0" smtClean="0"/>
              <a:t>Tornado season usually refers to the time of year the U.S. sees the most tornadoes. The peak “tornado season” for the Southern Plains is during May into early June. On the Gulf coast, it is earlier during the spring. In the northern plains and upper Midwest, tornado season is in June or July. But, remember, tornadoes can happen at any time of year. Tornadoes can also happen at any time of day or night, but most tornadoes occur between 4–9 p.m.</a:t>
            </a:r>
          </a:p>
          <a:p>
            <a:endParaRPr lang="en-US" dirty="0" smtClean="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66527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between a Tornado WATCH and a Tornado WARNING?</a:t>
            </a:r>
          </a:p>
          <a:p>
            <a:r>
              <a:rPr lang="en-US" dirty="0" smtClean="0"/>
              <a:t>A Tornado WATCH is issued by the </a:t>
            </a:r>
            <a:r>
              <a:rPr lang="en-US" dirty="0" smtClean="0">
                <a:hlinkClick r:id="rId3"/>
              </a:rPr>
              <a:t>NOAA Storm Prediction Center</a:t>
            </a:r>
            <a:r>
              <a:rPr lang="en-US" dirty="0" smtClean="0"/>
              <a:t> meteorologists who watch the weather 24/7 across the entire U.S. for weather conditions that are favorable for tornadoes. A watch can cover parts of a state or several states. Watch and prepare for severe weather and stay tuned to NOAA Weather Radio to know when warnings are issued.</a:t>
            </a:r>
            <a:br>
              <a:rPr lang="en-US" dirty="0" smtClean="0"/>
            </a:br>
            <a:r>
              <a:rPr lang="en-US" dirty="0" smtClean="0"/>
              <a:t/>
            </a:r>
            <a:br>
              <a:rPr lang="en-US" dirty="0" smtClean="0"/>
            </a:br>
            <a:r>
              <a:rPr lang="en-US" dirty="0" smtClean="0"/>
              <a:t>A Tornado WARNING is issued by your local </a:t>
            </a:r>
            <a:r>
              <a:rPr lang="en-US" dirty="0" smtClean="0">
                <a:hlinkClick r:id="rId4"/>
              </a:rPr>
              <a:t>NOAA National Weather Service Forecast Office</a:t>
            </a:r>
            <a:r>
              <a:rPr lang="en-US" dirty="0" smtClean="0"/>
              <a:t> meteorologists who watch the weather 24/7 over a designated area. This means a tornado has been reported by spotters or indicated by radar and there is a serious threat to life and property to those in the path of the tornado. ACT now to find safe shelter! A warning can cover parts of counties or several counties in the path of danger.</a:t>
            </a:r>
            <a:br>
              <a:rPr lang="en-US" dirty="0" smtClean="0"/>
            </a:br>
            <a:endParaRPr lang="en-US" dirty="0" smtClean="0"/>
          </a:p>
          <a:p>
            <a:r>
              <a:rPr lang="en-US" dirty="0" smtClean="0"/>
              <a:t>How is tornado strength rated?</a:t>
            </a:r>
          </a:p>
          <a:p>
            <a:r>
              <a:rPr lang="en-US" dirty="0" smtClean="0"/>
              <a:t>The most common and practical way to determine the strength of a tornado is to look at the damage it caused. From the damage, we can estimate the wind speeds. An </a:t>
            </a:r>
            <a:r>
              <a:rPr lang="en-US" dirty="0" smtClean="0">
                <a:hlinkClick r:id="rId5"/>
              </a:rPr>
              <a:t>“Enhanced Fujita Scale”</a:t>
            </a:r>
            <a:r>
              <a:rPr lang="en-US" dirty="0" smtClean="0"/>
              <a:t> was implemented by the National Weather Service in 2007 to rate tornadoes in a more consistent and accurate manner. The </a:t>
            </a:r>
            <a:r>
              <a:rPr lang="en-US" dirty="0" err="1" smtClean="0"/>
              <a:t>EF</a:t>
            </a:r>
            <a:r>
              <a:rPr lang="en-US" dirty="0" smtClean="0"/>
              <a:t>-Scale takes into account more variables than the original Fujita Scale (F-Scale) when assigning a wind speed rating to a tornado, incorporating 28 damage indicators such as building type, structures and trees. For each damage indicator, there are 8 degrees of damage ranging from the beginning of visible damage to complete destruction of the damage indicator. The original F-scale did not take these details into account. The original F-Scale historical data base will not change. An F5 tornado rated years ago is still an F5, but the wind speed associated with the tornado may have been somewhat less than previously estimated. A correlation between the original F-Scale and the </a:t>
            </a:r>
            <a:r>
              <a:rPr lang="en-US" dirty="0" err="1" smtClean="0"/>
              <a:t>EF</a:t>
            </a:r>
            <a:r>
              <a:rPr lang="en-US" dirty="0" smtClean="0"/>
              <a:t>-Scale has been developed. This makes it possible to express ratings in terms of one scale to the other, preserving the historical database.</a:t>
            </a:r>
          </a:p>
          <a:p>
            <a:endParaRPr lang="en-US" dirty="0" smtClean="0"/>
          </a:p>
          <a:p>
            <a:r>
              <a:rPr lang="en-US" dirty="0" smtClean="0"/>
              <a:t>How do tornadoes form? </a:t>
            </a:r>
          </a:p>
          <a:p>
            <a:r>
              <a:rPr lang="en-US" dirty="0" smtClean="0"/>
              <a:t>The truth is that we don't fully understand. The most destructive and deadly tornadoes occur from supercells, which are rotating thunderstorms with a well-defined radar circulation called a mesocyclone. (Supercells can also produce damaging hail, severe non-tornadic winds, unusually frequent lightning, and flash floods.) Tornado formation is believed to be dictated mainly by things which happen on the storm scale, in and around the mesocyclone. Recent theories and results from the </a:t>
            </a:r>
            <a:r>
              <a:rPr lang="en-US" dirty="0" smtClean="0">
                <a:hlinkClick r:id="rId6"/>
              </a:rPr>
              <a:t>VORTEX2</a:t>
            </a:r>
            <a:r>
              <a:rPr lang="en-US" dirty="0" smtClean="0"/>
              <a:t> program suggest that once a mesocyclone is underway, tornado development is related to the temperature differences across the edge of downdraft air wrapping around the mesocyclone. Mathematical modeling studies of tornado formation also indicate that it can happen without such temperature patterns; and in fact, very little temperature variation was observed near some of the most destructive tornadoes in history on </a:t>
            </a:r>
            <a:r>
              <a:rPr lang="en-US" dirty="0" smtClean="0">
                <a:hlinkClick r:id="rId7"/>
              </a:rPr>
              <a:t>3 May 1999</a:t>
            </a:r>
            <a:r>
              <a:rPr lang="en-US" dirty="0" smtClean="0"/>
              <a:t>. We still have lots of work to do.</a:t>
            </a:r>
          </a:p>
          <a:p>
            <a:endParaRPr lang="en-US" dirty="0" smtClean="0"/>
          </a:p>
          <a:p>
            <a:r>
              <a:rPr lang="en-US" dirty="0" smtClean="0"/>
              <a:t>What do storm spotters look for when trying to identify a tornado or a dangerous storm?</a:t>
            </a:r>
          </a:p>
          <a:p>
            <a:r>
              <a:rPr lang="en-US" b="1" dirty="0" smtClean="0"/>
              <a:t>Inflow bands</a:t>
            </a:r>
            <a:r>
              <a:rPr lang="en-US" dirty="0" smtClean="0"/>
              <a:t> are ragged bands of low cumulus clouds extending from the main storm tower usually to the southeast or south. The presence of inflow bands suggests that the storm is gathering low-level air from several miles away. If the inflow bands have a spiraling nature to them, it suggests the presence of rotation.</a:t>
            </a:r>
            <a:br>
              <a:rPr lang="en-US" dirty="0" smtClean="0"/>
            </a:br>
            <a:r>
              <a:rPr lang="en-US" dirty="0" smtClean="0"/>
              <a:t/>
            </a:r>
            <a:br>
              <a:rPr lang="en-US" dirty="0" smtClean="0"/>
            </a:br>
            <a:r>
              <a:rPr lang="en-US" dirty="0" smtClean="0"/>
              <a:t>The </a:t>
            </a:r>
            <a:r>
              <a:rPr lang="en-US" b="1" dirty="0" smtClean="0"/>
              <a:t>beaver's tail</a:t>
            </a:r>
            <a:r>
              <a:rPr lang="en-US" dirty="0" smtClean="0"/>
              <a:t> is a smooth, flat cloud band extending from the eastern edge of the rain-free base to the east or northeast. It usually skirts around the southern edge of the precipitation area. It also suggests the presence of rotation.</a:t>
            </a:r>
            <a:br>
              <a:rPr lang="en-US" dirty="0" smtClean="0"/>
            </a:br>
            <a:r>
              <a:rPr lang="en-US" dirty="0" smtClean="0"/>
              <a:t/>
            </a:r>
            <a:br>
              <a:rPr lang="en-US" dirty="0" smtClean="0"/>
            </a:br>
            <a:r>
              <a:rPr lang="en-US" dirty="0" smtClean="0"/>
              <a:t>A </a:t>
            </a:r>
            <a:r>
              <a:rPr lang="en-US" b="1" dirty="0" smtClean="0"/>
              <a:t>wall cloud</a:t>
            </a:r>
            <a:r>
              <a:rPr lang="en-US" dirty="0" smtClean="0"/>
              <a:t> is an isolated cloud lowering attached to the rain-free base of the thunderstorm. The wall cloud is usually to the rear of the visible precipitation area.</a:t>
            </a:r>
            <a:br>
              <a:rPr lang="en-US" dirty="0" smtClean="0"/>
            </a:br>
            <a:r>
              <a:rPr lang="en-US" dirty="0" smtClean="0"/>
              <a:t/>
            </a:r>
            <a:br>
              <a:rPr lang="en-US" dirty="0" smtClean="0"/>
            </a:br>
            <a:r>
              <a:rPr lang="en-US" dirty="0" smtClean="0"/>
              <a:t>A wall cloud that may produce a tornado usually exists for 10–20 minutes before a tornado appears. A wall cloud may also persistently rotate (often visibly), have strong surface winds flowing into it, and may have rapid vertical motion indicated by small cloud elements quickly rising into the rain-free base.</a:t>
            </a:r>
            <a:br>
              <a:rPr lang="en-US" dirty="0" smtClean="0"/>
            </a:br>
            <a:r>
              <a:rPr lang="en-US" dirty="0" smtClean="0"/>
              <a:t/>
            </a:r>
            <a:br>
              <a:rPr lang="en-US" dirty="0" smtClean="0"/>
            </a:br>
            <a:r>
              <a:rPr lang="en-US" dirty="0" smtClean="0"/>
              <a:t>As the storm intensifies, the updraft draws in low-level air from several miles around. Some low-level air is pulled into the updraft from the rain area. This rain-cooled air is very humid; the moisture in the rain-cooled air quickly condenses below the </a:t>
            </a:r>
            <a:r>
              <a:rPr lang="en-US" b="1" dirty="0" smtClean="0"/>
              <a:t>rain-free base</a:t>
            </a:r>
            <a:r>
              <a:rPr lang="en-US" dirty="0" smtClean="0"/>
              <a:t> to form the wall cloud. </a:t>
            </a:r>
            <a:br>
              <a:rPr lang="en-US" dirty="0" smtClean="0"/>
            </a:br>
            <a:r>
              <a:rPr lang="en-US" dirty="0" smtClean="0"/>
              <a:t/>
            </a:r>
            <a:br>
              <a:rPr lang="en-US" dirty="0" smtClean="0"/>
            </a:br>
            <a:r>
              <a:rPr lang="en-US" dirty="0" smtClean="0"/>
              <a:t>The </a:t>
            </a:r>
            <a:r>
              <a:rPr lang="en-US" b="1" dirty="0" smtClean="0"/>
              <a:t>rear flank downdraft</a:t>
            </a:r>
            <a:r>
              <a:rPr lang="en-US" dirty="0" smtClean="0"/>
              <a:t> (RFD) is a downward rush of air on the back side of the storm that descends along with the tornado. The RFD looks like a “clear slot” or “bright slot” just to the rear (southwest) of the wall cloud. It can also look like curtains of rain wrapping around the cloud base circulation. The RFD causes gusty surface winds that occasionally have embedded downbursts. The rear flank downdraft is the motion in the storm that causes the hook echo feature on radar.</a:t>
            </a:r>
            <a:br>
              <a:rPr lang="en-US" dirty="0" smtClean="0"/>
            </a:br>
            <a:r>
              <a:rPr lang="en-US" dirty="0" smtClean="0"/>
              <a:t/>
            </a:r>
            <a:br>
              <a:rPr lang="en-US" dirty="0" smtClean="0"/>
            </a:br>
            <a:r>
              <a:rPr lang="en-US" dirty="0" smtClean="0"/>
              <a:t>A </a:t>
            </a:r>
            <a:r>
              <a:rPr lang="en-US" b="1" dirty="0" smtClean="0"/>
              <a:t>condensation funnel</a:t>
            </a:r>
            <a:r>
              <a:rPr lang="en-US" dirty="0" smtClean="0"/>
              <a:t> is made up of water droplets and extends downward from the base of the thunderstorm. If it is in contact with the ground it is a tornado; otherwise it is a funnel cloud. Dust and debris beneath the condensation funnel confirm a tornado's presence.</a:t>
            </a:r>
            <a:br>
              <a:rPr lang="en-US" dirty="0" smtClean="0"/>
            </a:br>
            <a:r>
              <a:rPr lang="en-US" dirty="0" smtClean="0"/>
              <a:t/>
            </a:r>
            <a:br>
              <a:rPr lang="en-US" dirty="0" smtClean="0"/>
            </a:br>
            <a:r>
              <a:rPr lang="en-US" dirty="0" smtClean="0"/>
              <a:t>A excellent comprehensive list of questions and answers about tornadoes can be found here: </a:t>
            </a:r>
            <a:r>
              <a:rPr lang="en-US" dirty="0" smtClean="0">
                <a:hlinkClick r:id="rId8"/>
              </a:rPr>
              <a:t>http://www.spc.noaa.gov/faq/tornado/</a:t>
            </a:r>
            <a:endParaRPr lang="en-US" dirty="0" smtClean="0"/>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352237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&lt;iframe width="560" height="315" </a:t>
            </a:r>
            <a:r>
              <a:rPr lang="en-US" dirty="0" err="1" smtClean="0"/>
              <a:t>src</a:t>
            </a:r>
            <a:r>
              <a:rPr lang="en-US" dirty="0" smtClean="0"/>
              <a:t>="https://www.youtube.com/embed/x3V3HZBs1Y4" </a:t>
            </a:r>
            <a:r>
              <a:rPr lang="en-US" dirty="0" err="1" smtClean="0"/>
              <a:t>frameborder</a:t>
            </a:r>
            <a:r>
              <a:rPr lang="en-US" dirty="0" smtClean="0"/>
              <a:t>="0" </a:t>
            </a:r>
            <a:r>
              <a:rPr lang="en-US" dirty="0" err="1" smtClean="0"/>
              <a:t>allowfullscreen</a:t>
            </a:r>
            <a:r>
              <a:rPr lang="en-US" dirty="0" smtClean="0"/>
              <a:t>&gt;&lt;/iframe&gt;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314351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Extreme windstorms in many parts of the country pose a serious threat to buildings and their occupants. Your residence may be built "to code" but that does not mean it can withstand winds from extreme events such as tornadoes and major hurricanes. The purpose of a safe room or a wind shelter is to provide a space where you and your family can seek refuge that provides a high level of protection. You can build a safe room in one of several places in your home.</a:t>
            </a:r>
          </a:p>
          <a:p>
            <a:pPr>
              <a:buFont typeface="Arial" panose="020B0604020202020204" pitchFamily="34" charset="0"/>
              <a:buChar char="•"/>
            </a:pPr>
            <a:r>
              <a:rPr lang="en-US" dirty="0" smtClean="0">
                <a:effectLst/>
              </a:rPr>
              <a:t>Your basement</a:t>
            </a:r>
          </a:p>
          <a:p>
            <a:pPr>
              <a:buFont typeface="Arial" panose="020B0604020202020204" pitchFamily="34" charset="0"/>
              <a:buChar char="•"/>
            </a:pPr>
            <a:r>
              <a:rPr lang="en-US" dirty="0" smtClean="0">
                <a:effectLst/>
              </a:rPr>
              <a:t>Atop a concrete slab-on-grade foundation or garage floor.</a:t>
            </a:r>
          </a:p>
          <a:p>
            <a:pPr>
              <a:buFont typeface="Arial" panose="020B0604020202020204" pitchFamily="34" charset="0"/>
              <a:buChar char="•"/>
            </a:pPr>
            <a:r>
              <a:rPr lang="en-US" dirty="0" smtClean="0">
                <a:effectLst/>
              </a:rPr>
              <a:t>An interior room on the first floor.</a:t>
            </a:r>
          </a:p>
          <a:p>
            <a:r>
              <a:rPr lang="en-US" dirty="0" smtClean="0">
                <a:effectLst/>
              </a:rPr>
              <a:t>Safe rooms built below ground level provide the greatest protection, but a safe room built in a first-floor interior room also can provide the necessary protection. Below-ground safe rooms must be designed to avoid accumulating water during the heavy rains that often accompany severe windstorms.</a:t>
            </a:r>
          </a:p>
          <a:p>
            <a:r>
              <a:rPr lang="en-US" dirty="0" smtClean="0">
                <a:effectLst/>
              </a:rPr>
              <a:t>To protect its occupants, a safe room must be built to withstand high winds and flying debris, even if the rest of the residence is severely damaged or destroyed. Consider the following when building a safe room:</a:t>
            </a:r>
          </a:p>
          <a:p>
            <a:pPr>
              <a:buFont typeface="Arial" panose="020B0604020202020204" pitchFamily="34" charset="0"/>
              <a:buChar char="•"/>
            </a:pPr>
            <a:r>
              <a:rPr lang="en-US" dirty="0" smtClean="0">
                <a:effectLst/>
              </a:rPr>
              <a:t>The safe room must be adequately anchored to resist overturning and uplift.</a:t>
            </a:r>
          </a:p>
          <a:p>
            <a:pPr>
              <a:buFont typeface="Arial" panose="020B0604020202020204" pitchFamily="34" charset="0"/>
              <a:buChar char="•"/>
            </a:pPr>
            <a:r>
              <a:rPr lang="en-US" dirty="0" smtClean="0">
                <a:effectLst/>
              </a:rPr>
              <a:t>The walls, ceiling and door of the shelter must withstand wind pressure and resist penetration by windborne objects and falling debris.</a:t>
            </a:r>
          </a:p>
          <a:p>
            <a:pPr>
              <a:buFont typeface="Arial" panose="020B0604020202020204" pitchFamily="34" charset="0"/>
              <a:buChar char="•"/>
            </a:pPr>
            <a:r>
              <a:rPr lang="en-US" dirty="0" smtClean="0">
                <a:effectLst/>
              </a:rPr>
              <a:t>The connections between all parts of the safe room must be strong enough to resist the wind.</a:t>
            </a:r>
          </a:p>
          <a:p>
            <a:pPr>
              <a:buFont typeface="Arial" panose="020B0604020202020204" pitchFamily="34" charset="0"/>
              <a:buChar char="•"/>
            </a:pPr>
            <a:r>
              <a:rPr lang="en-US" dirty="0" smtClean="0">
                <a:effectLst/>
              </a:rPr>
              <a:t>Sections of either interior or exterior residence walls that are used as walls of the safe room must be separated from the structure of the residence so that damage to the residence will not cause damage to the safe room.</a:t>
            </a:r>
          </a:p>
          <a:p>
            <a:endParaRPr lang="en-US" dirty="0" smtClean="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139706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Extreme windstorms in many parts of the country pose a serious threat to buildings and their occupants. Your residence may be built "to code" but that does not mean it can withstand winds from extreme events such as tornadoes and major hurricanes. The purpose of a safe room or a wind shelter is to provide a space where you and your family can seek refuge that provides a high level of protection. You can build a safe room in one of several places in your home.</a:t>
            </a:r>
          </a:p>
          <a:p>
            <a:pPr>
              <a:buFont typeface="Arial" panose="020B0604020202020204" pitchFamily="34" charset="0"/>
              <a:buChar char="•"/>
            </a:pPr>
            <a:r>
              <a:rPr lang="en-US" dirty="0" smtClean="0">
                <a:effectLst/>
              </a:rPr>
              <a:t>Your basement</a:t>
            </a:r>
          </a:p>
          <a:p>
            <a:pPr>
              <a:buFont typeface="Arial" panose="020B0604020202020204" pitchFamily="34" charset="0"/>
              <a:buChar char="•"/>
            </a:pPr>
            <a:r>
              <a:rPr lang="en-US" dirty="0" smtClean="0">
                <a:effectLst/>
              </a:rPr>
              <a:t>Atop a concrete slab-on-grade foundation or garage floor.</a:t>
            </a:r>
          </a:p>
          <a:p>
            <a:pPr>
              <a:buFont typeface="Arial" panose="020B0604020202020204" pitchFamily="34" charset="0"/>
              <a:buChar char="•"/>
            </a:pPr>
            <a:r>
              <a:rPr lang="en-US" dirty="0" smtClean="0">
                <a:effectLst/>
              </a:rPr>
              <a:t>An interior room on the first floor.</a:t>
            </a:r>
          </a:p>
          <a:p>
            <a:r>
              <a:rPr lang="en-US" dirty="0" smtClean="0">
                <a:effectLst/>
              </a:rPr>
              <a:t>Safe rooms built below ground level provide the greatest protection, but a safe room built in a first-floor interior room also can provide the necessary protection. Below-ground safe rooms must be designed to avoid accumulating water during the heavy rains that often accompany severe windstorms.</a:t>
            </a:r>
          </a:p>
          <a:p>
            <a:r>
              <a:rPr lang="en-US" dirty="0" smtClean="0">
                <a:effectLst/>
              </a:rPr>
              <a:t>To protect its occupants, a safe room must be built to withstand high winds and flying debris, even if the rest of the residence is severely damaged or destroyed. Consider the following when building a safe room:</a:t>
            </a:r>
          </a:p>
          <a:p>
            <a:pPr>
              <a:buFont typeface="Arial" panose="020B0604020202020204" pitchFamily="34" charset="0"/>
              <a:buChar char="•"/>
            </a:pPr>
            <a:r>
              <a:rPr lang="en-US" dirty="0" smtClean="0">
                <a:effectLst/>
              </a:rPr>
              <a:t>The safe room must be adequately anchored to resist overturning and uplift.</a:t>
            </a:r>
          </a:p>
          <a:p>
            <a:pPr>
              <a:buFont typeface="Arial" panose="020B0604020202020204" pitchFamily="34" charset="0"/>
              <a:buChar char="•"/>
            </a:pPr>
            <a:r>
              <a:rPr lang="en-US" dirty="0" smtClean="0">
                <a:effectLst/>
              </a:rPr>
              <a:t>The walls, ceiling and door of the shelter must withstand wind pressure and resist penetration by windborne objects and falling debris.</a:t>
            </a:r>
          </a:p>
          <a:p>
            <a:pPr>
              <a:buFont typeface="Arial" panose="020B0604020202020204" pitchFamily="34" charset="0"/>
              <a:buChar char="•"/>
            </a:pPr>
            <a:r>
              <a:rPr lang="en-US" dirty="0" smtClean="0">
                <a:effectLst/>
              </a:rPr>
              <a:t>The connections between all parts of the safe room must be strong enough to resist the wind.</a:t>
            </a:r>
          </a:p>
          <a:p>
            <a:pPr>
              <a:buFont typeface="Arial" panose="020B0604020202020204" pitchFamily="34" charset="0"/>
              <a:buChar char="•"/>
            </a:pPr>
            <a:r>
              <a:rPr lang="en-US" dirty="0" smtClean="0">
                <a:effectLst/>
              </a:rPr>
              <a:t>Sections of either interior or exterior residence walls that are used as walls of the safe room must be separated from the structure of the residence so that damage to the residence will not cause damage to the safe room.</a:t>
            </a:r>
          </a:p>
          <a:p>
            <a:endParaRPr lang="en-US" dirty="0" smtClean="0"/>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8334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3/13/2016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redcross.org/prepare/disaster/poisoning"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energy.gov/oe/community-guidelines-energy-emergencies/using-backup-generators-choosing-right-backup-generator-0" TargetMode="External"/><Relationship Id="rId3" Type="http://schemas.openxmlformats.org/officeDocument/2006/relationships/hyperlink" Target="http://fairfaxva.gov/about-us/fairfax-city-alert" TargetMode="External"/><Relationship Id="rId7" Type="http://schemas.openxmlformats.org/officeDocument/2006/relationships/hyperlink" Target="http://www.nssl.noaa.gov/education/students/" TargetMode="External"/><Relationship Id="rId2" Type="http://schemas.openxmlformats.org/officeDocument/2006/relationships/hyperlink" Target="http://www.fairfaxva.gov/government/emergency-management" TargetMode="External"/><Relationship Id="rId1" Type="http://schemas.openxmlformats.org/officeDocument/2006/relationships/slideLayout" Target="../slideLayouts/slideLayout10.xml"/><Relationship Id="rId6" Type="http://schemas.openxmlformats.org/officeDocument/2006/relationships/hyperlink" Target="http://www.ready.gov/make-a-plan" TargetMode="External"/><Relationship Id="rId11" Type="http://schemas.openxmlformats.org/officeDocument/2006/relationships/image" Target="../media/image21.jpg"/><Relationship Id="rId5" Type="http://schemas.openxmlformats.org/officeDocument/2006/relationships/hyperlink" Target="https://www.ready.gov/individuals-access-functional-needs" TargetMode="External"/><Relationship Id="rId10" Type="http://schemas.openxmlformats.org/officeDocument/2006/relationships/image" Target="../media/image20.png"/><Relationship Id="rId4" Type="http://schemas.openxmlformats.org/officeDocument/2006/relationships/hyperlink" Target="http://www.vaemergency.gov/readyvirginia" TargetMode="External"/><Relationship Id="rId9" Type="http://schemas.openxmlformats.org/officeDocument/2006/relationships/hyperlink" Target="http://www.read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nws.noaa.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x3V3HZBs1Y4"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dirty="0" smtClean="0"/>
              <a:t>Brown Bag Session</a:t>
            </a:r>
            <a:endParaRPr lang="en-US" dirty="0"/>
          </a:p>
        </p:txBody>
      </p:sp>
      <p:sp>
        <p:nvSpPr>
          <p:cNvPr id="3" name="Subtitle 2"/>
          <p:cNvSpPr>
            <a:spLocks noGrp="1"/>
          </p:cNvSpPr>
          <p:nvPr>
            <p:ph type="subTitle" idx="1"/>
          </p:nvPr>
        </p:nvSpPr>
        <p:spPr/>
        <p:txBody>
          <a:bodyPr/>
          <a:lstStyle/>
          <a:p>
            <a:r>
              <a:rPr lang="en-US" dirty="0" smtClean="0"/>
              <a:t>Tornadoes &amp; Power Outages</a:t>
            </a:r>
            <a:endParaRPr lang="en-US" dirty="0"/>
          </a:p>
        </p:txBody>
      </p:sp>
      <p:pic>
        <p:nvPicPr>
          <p:cNvPr id="7" name="Picture Placeholder 6"/>
          <p:cNvPicPr>
            <a:picLocks noGrp="1" noChangeAspect="1"/>
          </p:cNvPicPr>
          <p:nvPr>
            <p:ph type="pic" idx="10"/>
          </p:nvPr>
        </p:nvPicPr>
        <p:blipFill>
          <a:blip r:embed="rId2">
            <a:extLst>
              <a:ext uri="{28A0092B-C50C-407E-A947-70E740481C1C}">
                <a14:useLocalDpi xmlns:a14="http://schemas.microsoft.com/office/drawing/2010/main" val="0"/>
              </a:ext>
            </a:extLst>
          </a:blip>
          <a:stretch>
            <a:fillRect/>
          </a:stretch>
        </p:blipFill>
        <p:spPr>
          <a:xfrm>
            <a:off x="127592" y="1"/>
            <a:ext cx="3895768" cy="4745736"/>
          </a:xfrm>
        </p:spPr>
      </p:pic>
      <p:pic>
        <p:nvPicPr>
          <p:cNvPr id="8" name="Picture Placeholder 7"/>
          <p:cNvPicPr>
            <a:picLocks noGrp="1" noChangeAspect="1"/>
          </p:cNvPicPr>
          <p:nvPr>
            <p:ph type="pic" idx="11"/>
          </p:nvPr>
        </p:nvPicPr>
        <p:blipFill>
          <a:blip r:embed="rId3" cstate="print">
            <a:extLst>
              <a:ext uri="{28A0092B-C50C-407E-A947-70E740481C1C}">
                <a14:useLocalDpi xmlns:a14="http://schemas.microsoft.com/office/drawing/2010/main" val="0"/>
              </a:ext>
            </a:extLst>
          </a:blip>
          <a:stretch>
            <a:fillRect/>
          </a:stretch>
        </p:blipFill>
        <p:spPr>
          <a:xfrm>
            <a:off x="4084320" y="1"/>
            <a:ext cx="4023360" cy="4745736"/>
          </a:xfrm>
        </p:spPr>
      </p:pic>
      <p:pic>
        <p:nvPicPr>
          <p:cNvPr id="9" name="Picture Placeholder 8"/>
          <p:cNvPicPr>
            <a:picLocks noGrp="1" noChangeAspect="1"/>
          </p:cNvPicPr>
          <p:nvPr>
            <p:ph type="pic" idx="12"/>
          </p:nvPr>
        </p:nvPicPr>
        <p:blipFill>
          <a:blip r:embed="rId4">
            <a:extLst>
              <a:ext uri="{28A0092B-C50C-407E-A947-70E740481C1C}">
                <a14:useLocalDpi xmlns:a14="http://schemas.microsoft.com/office/drawing/2010/main" val="0"/>
              </a:ext>
            </a:extLst>
          </a:blip>
          <a:stretch>
            <a:fillRect/>
          </a:stretch>
        </p:blipFill>
        <p:spPr>
          <a:xfrm>
            <a:off x="8168640" y="1"/>
            <a:ext cx="3846151" cy="4745736"/>
          </a:xfr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115656"/>
            <a:ext cx="2029573" cy="1463429"/>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514350"/>
            <a:ext cx="4619625" cy="1143000"/>
          </a:xfrm>
        </p:spPr>
        <p:txBody>
          <a:bodyPr/>
          <a:lstStyle/>
          <a:p>
            <a:r>
              <a:rPr lang="en-US" b="1" dirty="0" smtClean="0"/>
              <a:t>Building a Safe Room</a:t>
            </a:r>
            <a:endParaRPr lang="en-US" b="1" dirty="0"/>
          </a:p>
        </p:txBody>
      </p:sp>
      <p:sp>
        <p:nvSpPr>
          <p:cNvPr id="3" name="Content Placeholder 2"/>
          <p:cNvSpPr>
            <a:spLocks noGrp="1"/>
          </p:cNvSpPr>
          <p:nvPr>
            <p:ph sz="half" idx="1"/>
          </p:nvPr>
        </p:nvSpPr>
        <p:spPr>
          <a:xfrm>
            <a:off x="638175" y="1714500"/>
            <a:ext cx="5143501" cy="4462272"/>
          </a:xfrm>
        </p:spPr>
        <p:txBody>
          <a:bodyPr>
            <a:noAutofit/>
          </a:bodyPr>
          <a:lstStyle/>
          <a:p>
            <a:r>
              <a:rPr lang="en-US" sz="2100" dirty="0"/>
              <a:t>The safe room must be adequately anchored to resist overturning and uplift.</a:t>
            </a:r>
          </a:p>
          <a:p>
            <a:pPr>
              <a:spcBef>
                <a:spcPts val="600"/>
              </a:spcBef>
            </a:pPr>
            <a:r>
              <a:rPr lang="en-US" sz="2100" dirty="0"/>
              <a:t>The walls, ceiling and door of the shelter must withstand wind pressure and resist penetration by windborne objects and falling debris.</a:t>
            </a:r>
          </a:p>
          <a:p>
            <a:pPr>
              <a:spcBef>
                <a:spcPts val="600"/>
              </a:spcBef>
            </a:pPr>
            <a:r>
              <a:rPr lang="en-US" sz="2100" dirty="0"/>
              <a:t>The connections between all parts of the safe room must be strong enough to resist the wind.</a:t>
            </a:r>
          </a:p>
          <a:p>
            <a:pPr>
              <a:spcBef>
                <a:spcPts val="600"/>
              </a:spcBef>
            </a:pPr>
            <a:r>
              <a:rPr lang="en-US" sz="2100" dirty="0"/>
              <a:t>Sections of either interior or exterior residence walls that are used as walls of the safe room must be separated from the structure of the residence so that damage to the residence will not cause damage to the safe room.</a:t>
            </a:r>
            <a:endParaRPr lang="en-US" sz="2100" dirty="0">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274" y="457200"/>
            <a:ext cx="5876925" cy="5876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6" y="5172074"/>
            <a:ext cx="10515600" cy="1019175"/>
          </a:xfrm>
        </p:spPr>
        <p:txBody>
          <a:bodyPr>
            <a:normAutofit/>
          </a:bodyPr>
          <a:lstStyle/>
          <a:p>
            <a:r>
              <a:rPr lang="en-US" dirty="0" smtClean="0"/>
              <a:t>Power Outages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230035"/>
            <a:ext cx="11630025" cy="5208739"/>
          </a:xfrm>
          <a:prstGeom prst="rect">
            <a:avLst/>
          </a:prstGeom>
        </p:spPr>
      </p:pic>
    </p:spTree>
    <p:extLst>
      <p:ext uri="{BB962C8B-B14F-4D97-AF65-F5344CB8AC3E}">
        <p14:creationId xmlns:p14="http://schemas.microsoft.com/office/powerpoint/2010/main" val="220620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91554"/>
            <a:ext cx="9144000" cy="676275"/>
          </a:xfrm>
        </p:spPr>
        <p:txBody>
          <a:bodyPr/>
          <a:lstStyle/>
          <a:p>
            <a:r>
              <a:rPr lang="en-US" b="1" dirty="0" smtClean="0"/>
              <a:t>Power Outages: Before</a:t>
            </a:r>
            <a:endParaRPr lang="en-US" b="1" dirty="0"/>
          </a:p>
        </p:txBody>
      </p:sp>
      <p:sp>
        <p:nvSpPr>
          <p:cNvPr id="3" name="Content Placeholder 2"/>
          <p:cNvSpPr>
            <a:spLocks noGrp="1"/>
          </p:cNvSpPr>
          <p:nvPr>
            <p:ph sz="half" idx="1"/>
          </p:nvPr>
        </p:nvSpPr>
        <p:spPr>
          <a:xfrm>
            <a:off x="4195953" y="1115567"/>
            <a:ext cx="7672197" cy="5394960"/>
          </a:xfrm>
        </p:spPr>
        <p:txBody>
          <a:bodyPr anchor="t">
            <a:normAutofit fontScale="85000" lnSpcReduction="20000"/>
          </a:bodyPr>
          <a:lstStyle/>
          <a:p>
            <a:pPr marL="45720" indent="0">
              <a:buNone/>
            </a:pPr>
            <a:r>
              <a:rPr lang="en-US" sz="3600" dirty="0" smtClean="0"/>
              <a:t>To help preserve food during a power outage, keep supplies on hand:</a:t>
            </a:r>
          </a:p>
          <a:p>
            <a:r>
              <a:rPr lang="en-US" sz="3600" dirty="0"/>
              <a:t>One or more coolers—Inexpensive Styrofoam coolers work </a:t>
            </a:r>
            <a:r>
              <a:rPr lang="en-US" sz="3600" dirty="0" smtClean="0"/>
              <a:t>well</a:t>
            </a:r>
            <a:endParaRPr lang="en-US" sz="3600" dirty="0"/>
          </a:p>
          <a:p>
            <a:r>
              <a:rPr lang="en-US" sz="3600" dirty="0"/>
              <a:t>Ice—Surrounding your food with ice in a cooler or in the refrigerator will keep food colder for a longer period of time during a prolonged </a:t>
            </a:r>
            <a:r>
              <a:rPr lang="en-US" sz="3600" dirty="0" smtClean="0"/>
              <a:t>blackout</a:t>
            </a:r>
            <a:endParaRPr lang="en-US" sz="3600" dirty="0"/>
          </a:p>
          <a:p>
            <a:r>
              <a:rPr lang="en-US" sz="3600" dirty="0"/>
              <a:t>A digital quick-response thermometer— With these thermometers you can quickly check the internal temperatures of food to ensure they are cold enough to use </a:t>
            </a:r>
            <a:r>
              <a:rPr lang="en-US" sz="3600" dirty="0" smtClean="0"/>
              <a:t>safely</a:t>
            </a:r>
          </a:p>
          <a:p>
            <a:pPr marL="45720" indent="0">
              <a:buNone/>
            </a:pPr>
            <a:r>
              <a:rPr lang="en-US" sz="3600" dirty="0" smtClean="0"/>
              <a:t>Create or check your Emergency Kit!</a:t>
            </a:r>
            <a:endParaRPr lang="en-US" sz="3600" dirty="0"/>
          </a:p>
          <a:p>
            <a:endParaRPr lang="en-US" sz="3600"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2717" y="1353121"/>
            <a:ext cx="3602736" cy="491985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836331" y="271362"/>
            <a:ext cx="1703397" cy="276999"/>
          </a:xfrm>
          <a:prstGeom prst="rect">
            <a:avLst/>
          </a:prstGeom>
          <a:noFill/>
        </p:spPr>
        <p:txBody>
          <a:bodyPr wrap="square" rtlCol="0">
            <a:spAutoFit/>
          </a:bodyPr>
          <a:lstStyle/>
          <a:p>
            <a:r>
              <a:rPr lang="en-US" sz="1200" dirty="0" smtClean="0"/>
              <a:t>Source: redcross.org</a:t>
            </a:r>
            <a:endParaRPr lang="en-US" sz="1200" dirty="0"/>
          </a:p>
        </p:txBody>
      </p:sp>
    </p:spTree>
    <p:extLst>
      <p:ext uri="{BB962C8B-B14F-4D97-AF65-F5344CB8AC3E}">
        <p14:creationId xmlns:p14="http://schemas.microsoft.com/office/powerpoint/2010/main" val="19695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305373"/>
            <a:ext cx="9144000" cy="567207"/>
          </a:xfrm>
        </p:spPr>
        <p:txBody>
          <a:bodyPr/>
          <a:lstStyle/>
          <a:p>
            <a:r>
              <a:rPr lang="en-US" b="1" dirty="0" smtClean="0"/>
              <a:t>Emergency Kits</a:t>
            </a:r>
            <a:endParaRPr lang="en-US" b="1" dirty="0"/>
          </a:p>
        </p:txBody>
      </p:sp>
      <p:sp>
        <p:nvSpPr>
          <p:cNvPr id="6" name="TextBox 5"/>
          <p:cNvSpPr txBox="1"/>
          <p:nvPr/>
        </p:nvSpPr>
        <p:spPr>
          <a:xfrm>
            <a:off x="9836331" y="271362"/>
            <a:ext cx="1703397" cy="276999"/>
          </a:xfrm>
          <a:prstGeom prst="rect">
            <a:avLst/>
          </a:prstGeom>
          <a:noFill/>
        </p:spPr>
        <p:txBody>
          <a:bodyPr wrap="square" rtlCol="0">
            <a:spAutoFit/>
          </a:bodyPr>
          <a:lstStyle/>
          <a:p>
            <a:r>
              <a:rPr lang="en-US" sz="1200" dirty="0" smtClean="0"/>
              <a:t>Source: redcross.org</a:t>
            </a:r>
            <a:endParaRPr lang="en-US" sz="1200" dirty="0"/>
          </a:p>
        </p:txBody>
      </p:sp>
      <p:sp>
        <p:nvSpPr>
          <p:cNvPr id="4" name="Content Placeholder 3"/>
          <p:cNvSpPr>
            <a:spLocks noGrp="1"/>
          </p:cNvSpPr>
          <p:nvPr>
            <p:ph sz="half" idx="2"/>
          </p:nvPr>
        </p:nvSpPr>
        <p:spPr>
          <a:xfrm>
            <a:off x="6096000" y="1115568"/>
            <a:ext cx="5734050" cy="5456682"/>
          </a:xfrm>
        </p:spPr>
        <p:txBody>
          <a:bodyPr>
            <a:normAutofit/>
          </a:bodyPr>
          <a:lstStyle/>
          <a:p>
            <a:r>
              <a:rPr lang="en-US" dirty="0"/>
              <a:t>Sanitation and personal hygiene items</a:t>
            </a:r>
          </a:p>
          <a:p>
            <a:r>
              <a:rPr lang="en-US" dirty="0"/>
              <a:t>Copies of personal documents (medication list and pertinent medical information, deed/lease to home, birth certificates, insurance policies)</a:t>
            </a:r>
          </a:p>
          <a:p>
            <a:r>
              <a:rPr lang="en-US" dirty="0"/>
              <a:t>Cell phone with chargers</a:t>
            </a:r>
          </a:p>
          <a:p>
            <a:r>
              <a:rPr lang="en-US" dirty="0"/>
              <a:t>Family and emergency contact information</a:t>
            </a:r>
          </a:p>
          <a:p>
            <a:r>
              <a:rPr lang="en-US" dirty="0"/>
              <a:t>Extra cash </a:t>
            </a:r>
          </a:p>
          <a:p>
            <a:r>
              <a:rPr lang="en-US" dirty="0"/>
              <a:t>If someone in your home is dependent on electric-powered, life-sustaining equipment, remember to include backup power in your evacuation plan</a:t>
            </a:r>
          </a:p>
          <a:p>
            <a:r>
              <a:rPr lang="en-US" dirty="0"/>
              <a:t>Keep a non-cordless telephone in your home. It is likely to work even when the power is </a:t>
            </a:r>
            <a:r>
              <a:rPr lang="en-US" dirty="0" smtClean="0"/>
              <a:t>out</a:t>
            </a:r>
            <a:endParaRPr lang="en-US" dirty="0"/>
          </a:p>
          <a:p>
            <a:r>
              <a:rPr lang="en-US" dirty="0"/>
              <a:t>Keep your car’s gas tank </a:t>
            </a:r>
            <a:r>
              <a:rPr lang="en-US" dirty="0" smtClean="0"/>
              <a:t>full</a:t>
            </a:r>
            <a:endParaRPr lang="en-US" dirty="0">
              <a:effectLst/>
            </a:endParaRPr>
          </a:p>
        </p:txBody>
      </p:sp>
      <p:sp>
        <p:nvSpPr>
          <p:cNvPr id="7" name="Content Placeholder 6"/>
          <p:cNvSpPr>
            <a:spLocks noGrp="1"/>
          </p:cNvSpPr>
          <p:nvPr>
            <p:ph sz="half" idx="1"/>
          </p:nvPr>
        </p:nvSpPr>
        <p:spPr>
          <a:xfrm>
            <a:off x="466725" y="1115568"/>
            <a:ext cx="5524500" cy="5456682"/>
          </a:xfrm>
        </p:spPr>
        <p:txBody>
          <a:bodyPr>
            <a:noAutofit/>
          </a:bodyPr>
          <a:lstStyle/>
          <a:p>
            <a:r>
              <a:rPr lang="en-US" dirty="0"/>
              <a:t>Water—one gallon per person, per day (3-day supply for evacuation, 2-week supply for home)</a:t>
            </a:r>
          </a:p>
          <a:p>
            <a:r>
              <a:rPr lang="en-US" dirty="0"/>
              <a:t>Food—non-perishable, easy-to-prepare items (3-day supply for evacuation, 2-week supply for home)</a:t>
            </a:r>
          </a:p>
          <a:p>
            <a:r>
              <a:rPr lang="en-US" dirty="0"/>
              <a:t>Flashlight (Do not use candles during a power outage due to the extreme risk of fire</a:t>
            </a:r>
            <a:r>
              <a:rPr lang="en-US" dirty="0" smtClean="0"/>
              <a:t>.)</a:t>
            </a:r>
          </a:p>
          <a:p>
            <a:r>
              <a:rPr lang="en-US" dirty="0" smtClean="0"/>
              <a:t>Battery-powered or hand-crank radio (NOAA Weather Radio, if possible) </a:t>
            </a:r>
          </a:p>
          <a:p>
            <a:r>
              <a:rPr lang="en-US" dirty="0"/>
              <a:t>Multi-purpose </a:t>
            </a:r>
            <a:r>
              <a:rPr lang="en-US" dirty="0" smtClean="0"/>
              <a:t>tool; </a:t>
            </a:r>
            <a:r>
              <a:rPr lang="en-US" dirty="0" smtClean="0"/>
              <a:t>Extra batteries</a:t>
            </a:r>
          </a:p>
          <a:p>
            <a:r>
              <a:rPr lang="en-US" dirty="0" smtClean="0"/>
              <a:t>First </a:t>
            </a:r>
            <a:r>
              <a:rPr lang="en-US" dirty="0"/>
              <a:t>aid </a:t>
            </a:r>
            <a:r>
              <a:rPr lang="en-US" dirty="0" smtClean="0"/>
              <a:t>kit</a:t>
            </a:r>
            <a:endParaRPr lang="en-US" dirty="0"/>
          </a:p>
          <a:p>
            <a:r>
              <a:rPr lang="en-US" dirty="0"/>
              <a:t>Medications (7-day supply) and required medical items </a:t>
            </a:r>
          </a:p>
        </p:txBody>
      </p:sp>
    </p:spTree>
    <p:extLst>
      <p:ext uri="{BB962C8B-B14F-4D97-AF65-F5344CB8AC3E}">
        <p14:creationId xmlns:p14="http://schemas.microsoft.com/office/powerpoint/2010/main" val="1922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Tips and Tricks</a:t>
            </a:r>
            <a:endParaRPr lang="en-US" dirty="0"/>
          </a:p>
        </p:txBody>
      </p:sp>
      <p:sp>
        <p:nvSpPr>
          <p:cNvPr id="3" name="Title 2"/>
          <p:cNvSpPr>
            <a:spLocks noGrp="1"/>
          </p:cNvSpPr>
          <p:nvPr>
            <p:ph type="title"/>
          </p:nvPr>
        </p:nvSpPr>
        <p:spPr/>
        <p:txBody>
          <a:bodyPr/>
          <a:lstStyle/>
          <a:p>
            <a:r>
              <a:rPr lang="en-US" dirty="0" smtClean="0"/>
              <a:t>During a Power Outage</a:t>
            </a:r>
            <a:endParaRPr lang="en-US" dirty="0"/>
          </a:p>
        </p:txBody>
      </p:sp>
      <p:sp>
        <p:nvSpPr>
          <p:cNvPr id="5" name="TextBox 4"/>
          <p:cNvSpPr txBox="1"/>
          <p:nvPr/>
        </p:nvSpPr>
        <p:spPr>
          <a:xfrm>
            <a:off x="209006" y="326571"/>
            <a:ext cx="7667897" cy="6524863"/>
          </a:xfrm>
          <a:prstGeom prst="rect">
            <a:avLst/>
          </a:prstGeom>
          <a:noFill/>
        </p:spPr>
        <p:txBody>
          <a:bodyPr wrap="square" rtlCol="0">
            <a:spAutoFit/>
          </a:bodyPr>
          <a:lstStyle/>
          <a:p>
            <a:pPr marL="285750" indent="-285750">
              <a:buFont typeface="Arial" panose="020B0604020202020204" pitchFamily="34" charset="0"/>
              <a:buChar char="•"/>
            </a:pPr>
            <a:r>
              <a:rPr lang="en-US" sz="2200" dirty="0"/>
              <a:t>Turn off and unplug all unnecessary electrical equipment, including sensitive </a:t>
            </a:r>
            <a:r>
              <a:rPr lang="en-US" sz="2200" dirty="0" smtClean="0"/>
              <a:t>electronics and appliances (like stoves)</a:t>
            </a:r>
            <a:endParaRPr lang="en-US" sz="2200" dirty="0"/>
          </a:p>
          <a:p>
            <a:pPr marL="285750" indent="-285750">
              <a:buFont typeface="Arial" panose="020B0604020202020204" pitchFamily="34" charset="0"/>
              <a:buChar char="•"/>
            </a:pPr>
            <a:r>
              <a:rPr lang="en-US" sz="2200" dirty="0" smtClean="0"/>
              <a:t>Leave </a:t>
            </a:r>
            <a:r>
              <a:rPr lang="en-US" sz="2200" dirty="0"/>
              <a:t>one light turned on so you’ll know when the power comes back on.</a:t>
            </a:r>
          </a:p>
          <a:p>
            <a:pPr marL="285750" indent="-285750">
              <a:buFont typeface="Arial" panose="020B0604020202020204" pitchFamily="34" charset="0"/>
              <a:buChar char="•"/>
            </a:pPr>
            <a:r>
              <a:rPr lang="en-US" sz="2200" dirty="0"/>
              <a:t>Eliminate unnecessary travel, especially by car. Traffic lights will be out and roads will be congested</a:t>
            </a:r>
            <a:r>
              <a:rPr lang="en-US" sz="2200" dirty="0" smtClean="0"/>
              <a:t>.</a:t>
            </a:r>
          </a:p>
          <a:p>
            <a:pPr marL="285750" indent="-285750">
              <a:buFont typeface="Arial" panose="020B0604020202020204" pitchFamily="34" charset="0"/>
              <a:buChar char="•"/>
            </a:pPr>
            <a:r>
              <a:rPr lang="en-US" sz="2200" dirty="0"/>
              <a:t>Never use a generator, grill, camp stove or other gasoline, propane, natural gas or charcoal-burning devices inside a home, garage, basement, crawlspace or any partially enclosed area. Locate unit away from doors, windows and vents that could allow carbon monoxide to come indoors.</a:t>
            </a:r>
          </a:p>
          <a:p>
            <a:pPr marL="285750" indent="-285750">
              <a:buFont typeface="Arial" panose="020B0604020202020204" pitchFamily="34" charset="0"/>
              <a:buChar char="•"/>
            </a:pPr>
            <a:r>
              <a:rPr lang="en-US" sz="2200" dirty="0"/>
              <a:t>The primary hazards to avoid when using alternate sources for electricity, heating or cooking are </a:t>
            </a:r>
            <a:r>
              <a:rPr lang="en-US" sz="2200" dirty="0">
                <a:hlinkClick r:id="rId2"/>
              </a:rPr>
              <a:t>carbon monoxide poisoning</a:t>
            </a:r>
            <a:r>
              <a:rPr lang="en-US" sz="2200" dirty="0"/>
              <a:t>, electric shock and fire.</a:t>
            </a:r>
          </a:p>
          <a:p>
            <a:pPr marL="285750" indent="-285750">
              <a:buFont typeface="Arial" panose="020B0604020202020204" pitchFamily="34" charset="0"/>
              <a:buChar char="•"/>
            </a:pPr>
            <a:r>
              <a:rPr lang="en-US" sz="2200" dirty="0"/>
              <a:t>Install carbon monoxide alarms in central locations on every level of your home and outside sleeping areas to provide early warning of accumulating carbon </a:t>
            </a:r>
            <a:r>
              <a:rPr lang="en-US" sz="2200" dirty="0" smtClean="0"/>
              <a:t>monoxide. If </a:t>
            </a:r>
            <a:r>
              <a:rPr lang="en-US" sz="2200" dirty="0"/>
              <a:t>the carbon monoxide alarm sounds, move quickly to a fresh air location outdoors or by an open window or door</a:t>
            </a:r>
            <a:r>
              <a:rPr lang="en-US" sz="2200" dirty="0" smtClean="0"/>
              <a:t>.</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561" y="223837"/>
            <a:ext cx="3700463" cy="3005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30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 Power Outage</a:t>
            </a:r>
            <a:endParaRPr lang="en-US" dirty="0"/>
          </a:p>
        </p:txBody>
      </p:sp>
      <p:sp>
        <p:nvSpPr>
          <p:cNvPr id="3" name="Content Placeholder 2"/>
          <p:cNvSpPr>
            <a:spLocks noGrp="1"/>
          </p:cNvSpPr>
          <p:nvPr>
            <p:ph sz="half" idx="1"/>
          </p:nvPr>
        </p:nvSpPr>
        <p:spPr>
          <a:xfrm>
            <a:off x="561975" y="1714500"/>
            <a:ext cx="5457825" cy="4462272"/>
          </a:xfrm>
        </p:spPr>
        <p:txBody>
          <a:bodyPr>
            <a:noAutofit/>
          </a:bodyPr>
          <a:lstStyle/>
          <a:p>
            <a:r>
              <a:rPr lang="en-US" sz="2100" dirty="0" smtClean="0"/>
              <a:t>Restock supplies in your Emergency Kit!</a:t>
            </a:r>
          </a:p>
          <a:p>
            <a:r>
              <a:rPr lang="en-US" sz="2100" dirty="0" smtClean="0"/>
              <a:t>Do </a:t>
            </a:r>
            <a:r>
              <a:rPr lang="en-US" sz="2100" dirty="0"/>
              <a:t>not touch any electrical power lines and keep your family and pets away from them. Report downed power lines to the appropriate officials in your area</a:t>
            </a:r>
            <a:r>
              <a:rPr lang="en-US" sz="2100" dirty="0" smtClean="0"/>
              <a:t>.</a:t>
            </a:r>
          </a:p>
          <a:p>
            <a:r>
              <a:rPr lang="en-US" sz="2100" dirty="0"/>
              <a:t>Throw away any food that has been exposed to temperatures higher than 40° F (4° C) for 2 hours or more, or that has an unusual odor, color or texture. When in doubt, throw it out</a:t>
            </a:r>
            <a:r>
              <a:rPr lang="en-US" sz="2100" dirty="0" smtClean="0"/>
              <a:t>!</a:t>
            </a:r>
          </a:p>
          <a:p>
            <a:r>
              <a:rPr lang="en-US" sz="2100" dirty="0"/>
              <a:t>Never taste food or rely on appearance or odor to determine its safety. </a:t>
            </a:r>
            <a:r>
              <a:rPr lang="en-US" sz="2100" dirty="0" smtClean="0"/>
              <a:t>Some </a:t>
            </a:r>
            <a:r>
              <a:rPr lang="en-US" sz="2100" dirty="0"/>
              <a:t>types of bacteria produce toxins that cannot be destroyed by cooking</a:t>
            </a:r>
            <a:r>
              <a:rPr lang="en-US" sz="2100" dirty="0" smtClean="0"/>
              <a:t>.</a:t>
            </a:r>
            <a:endParaRPr lang="en-US" sz="2100" dirty="0"/>
          </a:p>
        </p:txBody>
      </p:sp>
      <p:sp>
        <p:nvSpPr>
          <p:cNvPr id="4" name="Content Placeholder 3"/>
          <p:cNvSpPr>
            <a:spLocks noGrp="1"/>
          </p:cNvSpPr>
          <p:nvPr>
            <p:ph sz="half" idx="2"/>
          </p:nvPr>
        </p:nvSpPr>
        <p:spPr>
          <a:xfrm>
            <a:off x="6438900" y="547687"/>
            <a:ext cx="5257800" cy="2105025"/>
          </a:xfrm>
        </p:spPr>
        <p:txBody>
          <a:bodyPr>
            <a:noAutofit/>
          </a:bodyPr>
          <a:lstStyle/>
          <a:p>
            <a:r>
              <a:rPr lang="en-US" sz="2400" dirty="0" smtClean="0"/>
              <a:t>If </a:t>
            </a:r>
            <a:r>
              <a:rPr lang="en-US" sz="2400" dirty="0"/>
              <a:t>food in the freezer is colder than 40° F and has ice crystals on it, you can refreeze it.</a:t>
            </a:r>
          </a:p>
          <a:p>
            <a:r>
              <a:rPr lang="en-US" sz="2400" dirty="0"/>
              <a:t>If you are not sure food is cold enough, take its temperature with a food thermometer.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1987">
            <a:off x="7218221" y="3265673"/>
            <a:ext cx="3699160" cy="27707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2691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6888"/>
            <a:ext cx="9144000" cy="1143000"/>
          </a:xfrm>
        </p:spPr>
        <p:txBody>
          <a:bodyPr>
            <a:normAutofit/>
          </a:bodyPr>
          <a:lstStyle/>
          <a:p>
            <a:r>
              <a:rPr lang="en-US" sz="4000" b="1" dirty="0" smtClean="0"/>
              <a:t>Important phone numbers</a:t>
            </a:r>
            <a:endParaRPr lang="en-US" sz="4000"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748915327"/>
              </p:ext>
            </p:extLst>
          </p:nvPr>
        </p:nvGraphicFramePr>
        <p:xfrm>
          <a:off x="1527175" y="1600200"/>
          <a:ext cx="4498975" cy="4810917"/>
        </p:xfrm>
        <a:graphic>
          <a:graphicData uri="http://schemas.openxmlformats.org/drawingml/2006/table">
            <a:tbl>
              <a:tblPr firstRow="1" firstCol="1" bandRow="1">
                <a:tableStyleId>{B301B821-A1FF-4177-AEE7-76D212191A09}</a:tableStyleId>
              </a:tblPr>
              <a:tblGrid>
                <a:gridCol w="3011411"/>
                <a:gridCol w="1487564"/>
              </a:tblGrid>
              <a:tr h="569021">
                <a:tc>
                  <a:txBody>
                    <a:bodyPr/>
                    <a:lstStyle/>
                    <a:p>
                      <a:pPr marL="0" marR="0">
                        <a:lnSpc>
                          <a:spcPct val="107000"/>
                        </a:lnSpc>
                        <a:spcBef>
                          <a:spcPts val="0"/>
                        </a:spcBef>
                        <a:spcAft>
                          <a:spcPts val="1050"/>
                        </a:spcAft>
                      </a:pPr>
                      <a:r>
                        <a:rPr lang="en-US" sz="1800" dirty="0">
                          <a:effectLst/>
                        </a:rPr>
                        <a:t>EMERGENCIES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800" dirty="0">
                          <a:effectLst/>
                        </a:rPr>
                        <a:t>911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Emergency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703-385-4856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err="1">
                          <a:effectLst/>
                        </a:rPr>
                        <a:t>Crisislink</a:t>
                      </a:r>
                      <a:r>
                        <a:rPr lang="en-US" sz="1600" dirty="0">
                          <a:effectLst/>
                        </a:rPr>
                        <a:t> Hotline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703-527-4077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smtClean="0">
                          <a:effectLst/>
                          <a:latin typeface="+mn-lt"/>
                          <a:ea typeface="+mn-ea"/>
                          <a:cs typeface="+mn-cs"/>
                        </a:rPr>
                        <a:t>Fairfax</a:t>
                      </a:r>
                      <a:r>
                        <a:rPr lang="en-US" sz="1600" baseline="0" dirty="0" smtClean="0">
                          <a:effectLst/>
                          <a:latin typeface="+mn-lt"/>
                          <a:ea typeface="+mn-ea"/>
                          <a:cs typeface="+mn-cs"/>
                        </a:rPr>
                        <a:t> County Health Department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703-246-7100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Police - Non-emergency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703-385-7924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54592">
                <a:tc>
                  <a:txBody>
                    <a:bodyPr/>
                    <a:lstStyle/>
                    <a:p>
                      <a:pPr marL="0" marR="0">
                        <a:lnSpc>
                          <a:spcPct val="107000"/>
                        </a:lnSpc>
                        <a:spcBef>
                          <a:spcPts val="0"/>
                        </a:spcBef>
                        <a:spcAft>
                          <a:spcPts val="1050"/>
                        </a:spcAft>
                      </a:pPr>
                      <a:r>
                        <a:rPr lang="en-US" sz="1600" dirty="0">
                          <a:effectLst/>
                        </a:rPr>
                        <a:t>City of Fairfax Fire Department - Non-emergency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703-385-7940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a:effectLst/>
                        </a:rPr>
                        <a:t>Fairfax Volunteer Fire Department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703-385-7877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a:effectLst/>
                        </a:rPr>
                        <a:t>The Virginia Relay Center - TTY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09876">
                <a:tc>
                  <a:txBody>
                    <a:bodyPr/>
                    <a:lstStyle/>
                    <a:p>
                      <a:pPr marL="0" marR="0">
                        <a:lnSpc>
                          <a:spcPct val="107000"/>
                        </a:lnSpc>
                        <a:spcBef>
                          <a:spcPts val="0"/>
                        </a:spcBef>
                        <a:spcAft>
                          <a:spcPts val="1050"/>
                        </a:spcAft>
                      </a:pPr>
                      <a:r>
                        <a:rPr lang="en-US" sz="1600" dirty="0">
                          <a:effectLst/>
                        </a:rPr>
                        <a:t>The Virginia Relay Center - Voice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bl>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519805101"/>
              </p:ext>
            </p:extLst>
          </p:nvPr>
        </p:nvGraphicFramePr>
        <p:xfrm>
          <a:off x="6172200" y="1600200"/>
          <a:ext cx="4498975" cy="4805416"/>
        </p:xfrm>
        <a:graphic>
          <a:graphicData uri="http://schemas.openxmlformats.org/drawingml/2006/table">
            <a:tbl>
              <a:tblPr firstRow="1" firstCol="1" bandRow="1">
                <a:tableStyleId>{B301B821-A1FF-4177-AEE7-76D212191A09}</a:tableStyleId>
              </a:tblPr>
              <a:tblGrid>
                <a:gridCol w="3011411"/>
                <a:gridCol w="1487564"/>
              </a:tblGrid>
              <a:tr h="525296">
                <a:tc>
                  <a:txBody>
                    <a:bodyPr/>
                    <a:lstStyle/>
                    <a:p>
                      <a:pPr marL="0" marR="0">
                        <a:lnSpc>
                          <a:spcPct val="107000"/>
                        </a:lnSpc>
                        <a:spcBef>
                          <a:spcPts val="0"/>
                        </a:spcBef>
                        <a:spcAft>
                          <a:spcPts val="1050"/>
                        </a:spcAft>
                      </a:pPr>
                      <a:r>
                        <a:rPr lang="en-US" sz="1600" dirty="0" smtClean="0">
                          <a:effectLst/>
                        </a:rPr>
                        <a:t>City of Fairfax Police Department - Emergency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0000"/>
                        </a:lnSpc>
                        <a:spcBef>
                          <a:spcPts val="0"/>
                        </a:spcBef>
                        <a:spcAft>
                          <a:spcPts val="0"/>
                        </a:spcAft>
                      </a:pPr>
                      <a:r>
                        <a:rPr lang="en-US" sz="1600" dirty="0" smtClean="0">
                          <a:effectLst/>
                        </a:rPr>
                        <a:t>911 or </a:t>
                      </a:r>
                      <a:endParaRPr lang="en-US" sz="1800" dirty="0" smtClean="0">
                        <a:effectLst/>
                      </a:endParaRPr>
                    </a:p>
                    <a:p>
                      <a:pPr marL="0" marR="0">
                        <a:lnSpc>
                          <a:spcPct val="100000"/>
                        </a:lnSpc>
                        <a:spcBef>
                          <a:spcPts val="0"/>
                        </a:spcBef>
                        <a:spcAft>
                          <a:spcPts val="0"/>
                        </a:spcAft>
                      </a:pPr>
                      <a:r>
                        <a:rPr lang="en-US" sz="1600" dirty="0" smtClean="0">
                          <a:effectLst/>
                        </a:rPr>
                        <a:t>703-591-5511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Salvation Army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703-385-8700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American Red Cross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1-866-438-4636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Department of Homeland 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a:effectLst/>
                        </a:rPr>
                        <a:t>1-800-BE-READY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Center for Disease Control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1-800-311-3435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National Weather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703-260-0809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FEMA Disaster Assistance Hotline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1-800-621-3362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dirty="0">
                          <a:effectLst/>
                        </a:rPr>
                        <a:t>FEMA Disaster Assistance Hotline - TTY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1-800-462-7585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r h="525296">
                <a:tc>
                  <a:txBody>
                    <a:bodyPr/>
                    <a:lstStyle/>
                    <a:p>
                      <a:pPr marL="0" marR="0">
                        <a:lnSpc>
                          <a:spcPct val="107000"/>
                        </a:lnSpc>
                        <a:spcBef>
                          <a:spcPts val="0"/>
                        </a:spcBef>
                        <a:spcAft>
                          <a:spcPts val="1050"/>
                        </a:spcAft>
                      </a:pPr>
                      <a:r>
                        <a:rPr lang="en-US" sz="1600">
                          <a:effectLst/>
                        </a:rPr>
                        <a:t>FEMA False Claim Reporting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c>
                  <a:txBody>
                    <a:bodyPr/>
                    <a:lstStyle/>
                    <a:p>
                      <a:pPr marL="0" marR="0">
                        <a:lnSpc>
                          <a:spcPct val="107000"/>
                        </a:lnSpc>
                        <a:spcBef>
                          <a:spcPts val="0"/>
                        </a:spcBef>
                        <a:spcAft>
                          <a:spcPts val="1050"/>
                        </a:spcAft>
                      </a:pPr>
                      <a:r>
                        <a:rPr lang="en-US" sz="1600" dirty="0">
                          <a:effectLst/>
                        </a:rPr>
                        <a:t>1-800-323-9603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423" marR="24188" marT="24188" marB="18141" anchor="ctr"/>
                </a:tc>
              </a:tr>
            </a:tbl>
          </a:graphicData>
        </a:graphic>
      </p:graphicFrame>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807133" y="5762193"/>
            <a:ext cx="3125787" cy="666039"/>
          </a:xfrm>
        </p:spPr>
        <p:txBody>
          <a:bodyPr>
            <a:normAutofit/>
          </a:bodyPr>
          <a:lstStyle/>
          <a:p>
            <a:r>
              <a:rPr lang="en-US" sz="3600" dirty="0" smtClean="0">
                <a:effectLst>
                  <a:outerShdw blurRad="60007" dist="310007" dir="7680000" sy="30000" kx="1300200" algn="ctr" rotWithShape="0">
                    <a:prstClr val="black">
                      <a:alpha val="32000"/>
                    </a:prstClr>
                  </a:outerShdw>
                </a:effectLst>
              </a:rPr>
              <a:t>Find Out More!</a:t>
            </a:r>
            <a:endParaRPr lang="en-US" sz="3600" dirty="0">
              <a:effectLst>
                <a:outerShdw blurRad="60007" dist="310007" dir="7680000" sy="30000" kx="1300200" algn="ctr" rotWithShape="0">
                  <a:prstClr val="black">
                    <a:alpha val="32000"/>
                  </a:prstClr>
                </a:outerShdw>
              </a:effectLst>
            </a:endParaRPr>
          </a:p>
        </p:txBody>
      </p:sp>
      <p:sp>
        <p:nvSpPr>
          <p:cNvPr id="3" name="Title 2"/>
          <p:cNvSpPr>
            <a:spLocks noGrp="1"/>
          </p:cNvSpPr>
          <p:nvPr>
            <p:ph type="title"/>
          </p:nvPr>
        </p:nvSpPr>
        <p:spPr>
          <a:xfrm>
            <a:off x="8138160" y="2958084"/>
            <a:ext cx="3913631" cy="2877260"/>
          </a:xfrm>
        </p:spPr>
        <p:txBody>
          <a:bodyPr>
            <a:normAutofit/>
          </a:bodyPr>
          <a:lstStyle/>
          <a:p>
            <a:r>
              <a:rPr lang="en-US" sz="6000" b="1" dirty="0" smtClean="0">
                <a:effectLst>
                  <a:glow rad="228600">
                    <a:schemeClr val="accent6">
                      <a:satMod val="175000"/>
                      <a:alpha val="40000"/>
                    </a:schemeClr>
                  </a:glow>
                  <a:outerShdw blurRad="60007" dist="310007" dir="7680000" sy="30000" kx="1300200" algn="ctr" rotWithShape="0">
                    <a:prstClr val="black">
                      <a:alpha val="32000"/>
                    </a:prstClr>
                  </a:outerShdw>
                </a:effectLst>
              </a:rPr>
              <a:t>Resources</a:t>
            </a:r>
            <a:endParaRPr lang="en-US" sz="6000" b="1" dirty="0">
              <a:effectLst>
                <a:glow rad="228600">
                  <a:schemeClr val="accent6">
                    <a:satMod val="175000"/>
                    <a:alpha val="40000"/>
                  </a:schemeClr>
                </a:glow>
                <a:outerShdw blurRad="60007" dist="310007" dir="7680000" sy="30000" kx="1300200" algn="ctr" rotWithShape="0">
                  <a:prstClr val="black">
                    <a:alpha val="32000"/>
                  </a:prstClr>
                </a:outerShdw>
              </a:effectLst>
            </a:endParaRPr>
          </a:p>
        </p:txBody>
      </p:sp>
      <p:sp>
        <p:nvSpPr>
          <p:cNvPr id="5" name="TextBox 4"/>
          <p:cNvSpPr txBox="1"/>
          <p:nvPr/>
        </p:nvSpPr>
        <p:spPr>
          <a:xfrm>
            <a:off x="201168" y="210313"/>
            <a:ext cx="8247888" cy="6186309"/>
          </a:xfrm>
          <a:prstGeom prst="rect">
            <a:avLst/>
          </a:prstGeom>
          <a:noFill/>
        </p:spPr>
        <p:txBody>
          <a:bodyPr wrap="square" rtlCol="0">
            <a:spAutoFit/>
          </a:bodyPr>
          <a:lstStyle/>
          <a:p>
            <a:r>
              <a:rPr lang="en-US" dirty="0" smtClean="0"/>
              <a:t>City of Fairfax Office of Emergency Management</a:t>
            </a:r>
          </a:p>
          <a:p>
            <a:r>
              <a:rPr lang="en-US" dirty="0">
                <a:hlinkClick r:id="rId2"/>
              </a:rPr>
              <a:t>http://</a:t>
            </a:r>
            <a:r>
              <a:rPr lang="en-US" dirty="0" smtClean="0">
                <a:hlinkClick r:id="rId2"/>
              </a:rPr>
              <a:t>www.fairfaxva.gov/government/emergency-management</a:t>
            </a:r>
            <a:r>
              <a:rPr lang="en-US" dirty="0" smtClean="0"/>
              <a:t> </a:t>
            </a:r>
          </a:p>
          <a:p>
            <a:endParaRPr lang="en-US" sz="1200" dirty="0" smtClean="0"/>
          </a:p>
          <a:p>
            <a:r>
              <a:rPr lang="en-US" dirty="0" smtClean="0"/>
              <a:t>Fairfax City Alert</a:t>
            </a:r>
          </a:p>
          <a:p>
            <a:r>
              <a:rPr lang="en-US" dirty="0">
                <a:hlinkClick r:id="rId3"/>
              </a:rPr>
              <a:t>http://</a:t>
            </a:r>
            <a:r>
              <a:rPr lang="en-US" dirty="0" smtClean="0">
                <a:hlinkClick r:id="rId3"/>
              </a:rPr>
              <a:t>fairfaxva.gov/about-us/fairfax-city-alert</a:t>
            </a:r>
            <a:r>
              <a:rPr lang="en-US" dirty="0" smtClean="0"/>
              <a:t> </a:t>
            </a:r>
            <a:endParaRPr lang="en-US" dirty="0"/>
          </a:p>
          <a:p>
            <a:endParaRPr lang="en-US" sz="1200" dirty="0"/>
          </a:p>
          <a:p>
            <a:r>
              <a:rPr lang="en-US" dirty="0" smtClean="0"/>
              <a:t>Ready Virginia</a:t>
            </a:r>
          </a:p>
          <a:p>
            <a:r>
              <a:rPr lang="en-US" dirty="0">
                <a:hlinkClick r:id="rId4"/>
              </a:rPr>
              <a:t>http://</a:t>
            </a:r>
            <a:r>
              <a:rPr lang="en-US" dirty="0" smtClean="0">
                <a:hlinkClick r:id="rId4"/>
              </a:rPr>
              <a:t>www.vaemergency.gov/readyvirginia</a:t>
            </a:r>
            <a:r>
              <a:rPr lang="en-US" dirty="0" smtClean="0"/>
              <a:t> </a:t>
            </a:r>
            <a:endParaRPr lang="en-US" dirty="0"/>
          </a:p>
          <a:p>
            <a:endParaRPr lang="en-US" sz="1200" dirty="0" smtClean="0"/>
          </a:p>
          <a:p>
            <a:r>
              <a:rPr lang="en-US" dirty="0" smtClean="0"/>
              <a:t>Individuals with Disabilities, Access and Functional Needs</a:t>
            </a:r>
            <a:endParaRPr lang="en-US" dirty="0"/>
          </a:p>
          <a:p>
            <a:r>
              <a:rPr lang="en-US" dirty="0">
                <a:hlinkClick r:id="rId5"/>
              </a:rPr>
              <a:t>https://</a:t>
            </a:r>
            <a:r>
              <a:rPr lang="en-US" dirty="0" smtClean="0">
                <a:hlinkClick r:id="rId5"/>
              </a:rPr>
              <a:t>www.ready.gov/individuals-access-functional-needs</a:t>
            </a:r>
            <a:r>
              <a:rPr lang="en-US" dirty="0" smtClean="0"/>
              <a:t> </a:t>
            </a:r>
            <a:endParaRPr lang="en-US" dirty="0"/>
          </a:p>
          <a:p>
            <a:endParaRPr lang="en-US" sz="1200" dirty="0" smtClean="0"/>
          </a:p>
          <a:p>
            <a:r>
              <a:rPr lang="en-US" dirty="0" smtClean="0"/>
              <a:t>Family Communications Plan</a:t>
            </a:r>
          </a:p>
          <a:p>
            <a:r>
              <a:rPr lang="en-US" dirty="0">
                <a:hlinkClick r:id="rId6"/>
              </a:rPr>
              <a:t>http://</a:t>
            </a:r>
            <a:r>
              <a:rPr lang="en-US" dirty="0" smtClean="0">
                <a:hlinkClick r:id="rId6"/>
              </a:rPr>
              <a:t>www.ready.gov/make-a-plan</a:t>
            </a:r>
            <a:r>
              <a:rPr lang="en-US" dirty="0" smtClean="0"/>
              <a:t> </a:t>
            </a:r>
          </a:p>
          <a:p>
            <a:endParaRPr lang="en-US" sz="1200" dirty="0" smtClean="0"/>
          </a:p>
          <a:p>
            <a:r>
              <a:rPr lang="en-US" dirty="0" smtClean="0"/>
              <a:t>Coloring books for Kids</a:t>
            </a:r>
          </a:p>
          <a:p>
            <a:r>
              <a:rPr lang="en-US" dirty="0">
                <a:hlinkClick r:id="rId7"/>
              </a:rPr>
              <a:t>http://www.nssl.noaa.gov/education/students</a:t>
            </a:r>
            <a:r>
              <a:rPr lang="en-US" dirty="0" smtClean="0">
                <a:hlinkClick r:id="rId7"/>
              </a:rPr>
              <a:t>/</a:t>
            </a:r>
            <a:r>
              <a:rPr lang="en-US" dirty="0" smtClean="0"/>
              <a:t> </a:t>
            </a:r>
          </a:p>
          <a:p>
            <a:endParaRPr lang="en-US" sz="1200" dirty="0"/>
          </a:p>
          <a:p>
            <a:r>
              <a:rPr lang="en-US" dirty="0" smtClean="0"/>
              <a:t>Generator Information</a:t>
            </a:r>
          </a:p>
          <a:p>
            <a:r>
              <a:rPr lang="en-US" dirty="0">
                <a:hlinkClick r:id="rId8"/>
              </a:rPr>
              <a:t>http://</a:t>
            </a:r>
            <a:r>
              <a:rPr lang="en-US" dirty="0" smtClean="0">
                <a:hlinkClick r:id="rId8"/>
              </a:rPr>
              <a:t>energy.gov/oe/community-guidelines-energy-emergencies/using-backup-generators-choosing-right-backup-generator-0</a:t>
            </a:r>
            <a:r>
              <a:rPr lang="en-US" dirty="0" smtClean="0"/>
              <a:t> </a:t>
            </a:r>
          </a:p>
          <a:p>
            <a:endParaRPr lang="en-US" sz="1200" dirty="0"/>
          </a:p>
          <a:p>
            <a:r>
              <a:rPr lang="en-US" dirty="0" err="1" smtClean="0"/>
              <a:t>Ready.Gov</a:t>
            </a:r>
            <a:r>
              <a:rPr lang="en-US" dirty="0" smtClean="0"/>
              <a:t> (FEMA)</a:t>
            </a:r>
          </a:p>
          <a:p>
            <a:r>
              <a:rPr lang="en-US" dirty="0">
                <a:hlinkClick r:id="rId9"/>
              </a:rPr>
              <a:t>http://www.ready.gov</a:t>
            </a:r>
            <a:r>
              <a:rPr lang="en-US" dirty="0" smtClean="0">
                <a:hlinkClick r:id="rId9"/>
              </a:rPr>
              <a:t>/</a:t>
            </a:r>
            <a:r>
              <a:rPr lang="en-US" dirty="0" smtClean="0"/>
              <a:t> </a:t>
            </a:r>
            <a:endParaRPr lang="en-US" dirty="0"/>
          </a:p>
        </p:txBody>
      </p:sp>
      <p:pic>
        <p:nvPicPr>
          <p:cNvPr id="8" name="Picture 7"/>
          <p:cNvPicPr>
            <a:picLocks noChangeAspect="1"/>
          </p:cNvPicPr>
          <p:nvPr/>
        </p:nvPicPr>
        <p:blipFill>
          <a:blip r:embed="rId10"/>
          <a:stretch>
            <a:fillRect/>
          </a:stretch>
        </p:blipFill>
        <p:spPr>
          <a:xfrm>
            <a:off x="5138328" y="1024083"/>
            <a:ext cx="6913463" cy="1024217"/>
          </a:xfrm>
          <a:prstGeom prst="rect">
            <a:avLst/>
          </a:prstGeom>
        </p:spPr>
      </p:pic>
      <p:sp>
        <p:nvSpPr>
          <p:cNvPr id="9" name="Content Placeholder 2"/>
          <p:cNvSpPr txBox="1">
            <a:spLocks/>
          </p:cNvSpPr>
          <p:nvPr/>
        </p:nvSpPr>
        <p:spPr>
          <a:xfrm>
            <a:off x="8595059" y="2216692"/>
            <a:ext cx="3044952" cy="1380744"/>
          </a:xfrm>
          <a:prstGeom prst="rect">
            <a:avLst/>
          </a:prstGeom>
          <a:no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None/>
            </a:pPr>
            <a:r>
              <a:rPr lang="en-US" sz="4000" dirty="0" smtClean="0">
                <a:solidFill>
                  <a:schemeClr val="bg1"/>
                </a:solidFill>
                <a:effectLst>
                  <a:glow rad="228600">
                    <a:schemeClr val="accent6">
                      <a:satMod val="175000"/>
                      <a:alpha val="40000"/>
                    </a:schemeClr>
                  </a:glow>
                </a:effectLst>
              </a:rPr>
              <a:t>Get Involved!</a:t>
            </a:r>
            <a:endParaRPr lang="en-US" sz="4000" dirty="0">
              <a:solidFill>
                <a:schemeClr val="bg1"/>
              </a:solidFill>
              <a:effectLst>
                <a:glow rad="228600">
                  <a:schemeClr val="accent6">
                    <a:satMod val="175000"/>
                    <a:alpha val="40000"/>
                  </a:schemeClr>
                </a:glow>
              </a:effectLst>
            </a:endParaRP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4350" y="3320130"/>
            <a:ext cx="2381250" cy="1371600"/>
          </a:xfrm>
          <a:prstGeom prst="rect">
            <a:avLst/>
          </a:prstGeom>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947" y="847725"/>
            <a:ext cx="4108705" cy="1143000"/>
          </a:xfrm>
        </p:spPr>
        <p:txBody>
          <a:bodyPr/>
          <a:lstStyle/>
          <a:p>
            <a:r>
              <a:rPr lang="en-US" b="1" dirty="0" smtClean="0"/>
              <a:t>PREPAREDNESS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975" y="2426180"/>
            <a:ext cx="5377815" cy="387202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363" y="4524216"/>
            <a:ext cx="4252342" cy="1567258"/>
          </a:xfrm>
          <a:prstGeom prst="rect">
            <a:avLst/>
          </a:prstGeom>
        </p:spPr>
      </p:pic>
      <p:sp>
        <p:nvSpPr>
          <p:cNvPr id="7" name="Content Placeholder 2"/>
          <p:cNvSpPr txBox="1">
            <a:spLocks/>
          </p:cNvSpPr>
          <p:nvPr/>
        </p:nvSpPr>
        <p:spPr>
          <a:xfrm>
            <a:off x="889244" y="2279071"/>
            <a:ext cx="3584839" cy="2164553"/>
          </a:xfrm>
          <a:prstGeom prst="rect">
            <a:avLst/>
          </a:prstGeom>
          <a:no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buNone/>
            </a:pPr>
            <a:r>
              <a:rPr lang="en-US" sz="2800" dirty="0" smtClean="0"/>
              <a:t>Tornadoes</a:t>
            </a:r>
            <a:endParaRPr lang="en-US" sz="2800" dirty="0"/>
          </a:p>
          <a:p>
            <a:pPr marL="45720" indent="0">
              <a:buNone/>
            </a:pPr>
            <a:r>
              <a:rPr lang="en-US" sz="2800" dirty="0" smtClean="0"/>
              <a:t>Power Outages</a:t>
            </a:r>
            <a:endParaRPr lang="en-US" sz="2800" dirty="0"/>
          </a:p>
          <a:p>
            <a:pPr marL="45720" indent="0">
              <a:buNone/>
            </a:pPr>
            <a:r>
              <a:rPr lang="en-US" sz="2800" dirty="0"/>
              <a:t>Resources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799" y="325291"/>
            <a:ext cx="3720465" cy="2589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2875"/>
            <a:ext cx="7334250" cy="1143000"/>
          </a:xfrm>
        </p:spPr>
        <p:txBody>
          <a:bodyPr/>
          <a:lstStyle/>
          <a:p>
            <a:r>
              <a:rPr lang="en-US" b="1" dirty="0" smtClean="0"/>
              <a:t>Tornadoes</a:t>
            </a:r>
            <a:endParaRPr lang="en-US" b="1" dirty="0"/>
          </a:p>
        </p:txBody>
      </p:sp>
      <p:sp>
        <p:nvSpPr>
          <p:cNvPr id="3" name="Content Placeholder 2"/>
          <p:cNvSpPr>
            <a:spLocks noGrp="1"/>
          </p:cNvSpPr>
          <p:nvPr>
            <p:ph sz="half" idx="1"/>
          </p:nvPr>
        </p:nvSpPr>
        <p:spPr>
          <a:xfrm>
            <a:off x="666749" y="1537335"/>
            <a:ext cx="8846821" cy="4462272"/>
          </a:xfrm>
        </p:spPr>
        <p:txBody>
          <a:bodyPr>
            <a:noAutofit/>
          </a:bodyPr>
          <a:lstStyle/>
          <a:p>
            <a:pPr marL="45720" indent="0">
              <a:buNone/>
            </a:pPr>
            <a:r>
              <a:rPr lang="en-US" sz="1900" dirty="0" smtClean="0"/>
              <a:t>What are Tornadoes?</a:t>
            </a:r>
          </a:p>
          <a:p>
            <a:pPr lvl="1"/>
            <a:r>
              <a:rPr lang="en-US" sz="1900" dirty="0"/>
              <a:t>A tornado is a narrow, violently rotating column of air that extends from the base of a thunderstorm to the ground. Because wind is invisible, it is hard to see a tornado unless it forms a condensation funnel made up of water droplets, dust and debris. Tornadoes are the most violent of all atmospheric storms.</a:t>
            </a:r>
            <a:endParaRPr lang="en-US" sz="1900" dirty="0" smtClean="0"/>
          </a:p>
          <a:p>
            <a:pPr marL="45720" indent="0">
              <a:spcBef>
                <a:spcPts val="600"/>
              </a:spcBef>
              <a:buNone/>
            </a:pPr>
            <a:r>
              <a:rPr lang="en-US" sz="1900" dirty="0" smtClean="0"/>
              <a:t>Where do Tornadoes Occur?</a:t>
            </a:r>
          </a:p>
          <a:p>
            <a:pPr lvl="1"/>
            <a:r>
              <a:rPr lang="en-US" sz="1900" dirty="0"/>
              <a:t>Tornadoes occur in many parts of the world, including Australia, Europe, Africa, Asia, and South America. Even New Zealand reports about 20 tornadoes each year. Two of the highest concentrations of tornadoes outside the U.S. are Argentina and Bangladesh. </a:t>
            </a:r>
            <a:endParaRPr lang="en-US" sz="1900" dirty="0" smtClean="0"/>
          </a:p>
          <a:p>
            <a:pPr marL="45720" indent="0">
              <a:spcBef>
                <a:spcPts val="600"/>
              </a:spcBef>
              <a:buNone/>
            </a:pPr>
            <a:r>
              <a:rPr lang="en-US" sz="1900" dirty="0" smtClean="0"/>
              <a:t>When are Tornadoes Most Likely?</a:t>
            </a:r>
          </a:p>
          <a:p>
            <a:pPr lvl="1"/>
            <a:r>
              <a:rPr lang="en-US" sz="1900" dirty="0"/>
              <a:t>Tornado season usually refers to the time of year the U.S. sees the most tornadoes. The peak “tornado season” for the Southern Plains is during May into early June. On the Gulf coast, it is earlier during the spring. In the northern plains and upper Midwest, tornado season is in June or July. But, remember, tornadoes can happen at any time of year. Tornadoes can also happen at any time of day or night, but most tornadoes occur between 4–9 p.m.</a:t>
            </a:r>
            <a:endParaRPr lang="en-US" sz="19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345" y="572306"/>
            <a:ext cx="2238810" cy="324988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3570" y="3968496"/>
            <a:ext cx="1389126" cy="138912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0" y="5157216"/>
            <a:ext cx="1328928" cy="1328928"/>
          </a:xfrm>
          <a:prstGeom prst="rect">
            <a:avLst/>
          </a:prstGeo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3465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55776" y="3648885"/>
            <a:ext cx="10936224" cy="2862322"/>
          </a:xfrm>
          <a:prstGeom prst="rect">
            <a:avLst/>
          </a:prstGeom>
        </p:spPr>
        <p:txBody>
          <a:bodyPr wrap="square">
            <a:spAutoFit/>
          </a:bodyPr>
          <a:lstStyle/>
          <a:p>
            <a:r>
              <a:rPr lang="en-US" sz="2000" dirty="0">
                <a:solidFill>
                  <a:schemeClr val="tx2"/>
                </a:solidFill>
              </a:rPr>
              <a:t>Non-supercell tornadoes include (L-R):</a:t>
            </a:r>
            <a:br>
              <a:rPr lang="en-US" sz="2000" dirty="0">
                <a:solidFill>
                  <a:schemeClr val="tx2"/>
                </a:solidFill>
              </a:rPr>
            </a:br>
            <a:r>
              <a:rPr lang="en-US" sz="2000" dirty="0">
                <a:solidFill>
                  <a:schemeClr val="tx2"/>
                </a:solidFill>
              </a:rPr>
              <a:t/>
            </a:r>
            <a:br>
              <a:rPr lang="en-US" sz="2000" dirty="0">
                <a:solidFill>
                  <a:schemeClr val="tx2"/>
                </a:solidFill>
              </a:rPr>
            </a:br>
            <a:r>
              <a:rPr lang="en-US" sz="2000" b="1" dirty="0" err="1">
                <a:solidFill>
                  <a:schemeClr val="tx2"/>
                </a:solidFill>
              </a:rPr>
              <a:t>Gustnadoes</a:t>
            </a:r>
            <a:r>
              <a:rPr lang="en-US" sz="2000" dirty="0">
                <a:solidFill>
                  <a:schemeClr val="tx2"/>
                </a:solidFill>
              </a:rPr>
              <a:t>, whirls of dust or debris at or near the ground with no condensation funnel, which form along the gust front of a storm.</a:t>
            </a:r>
            <a:br>
              <a:rPr lang="en-US" sz="2000" dirty="0">
                <a:solidFill>
                  <a:schemeClr val="tx2"/>
                </a:solidFill>
              </a:rPr>
            </a:br>
            <a:r>
              <a:rPr lang="en-US" sz="2000" dirty="0">
                <a:solidFill>
                  <a:schemeClr val="tx2"/>
                </a:solidFill>
              </a:rPr>
              <a:t/>
            </a:r>
            <a:br>
              <a:rPr lang="en-US" sz="2000" dirty="0">
                <a:solidFill>
                  <a:schemeClr val="tx2"/>
                </a:solidFill>
              </a:rPr>
            </a:br>
            <a:r>
              <a:rPr lang="en-US" sz="2000" b="1" dirty="0" err="1">
                <a:solidFill>
                  <a:schemeClr val="tx2"/>
                </a:solidFill>
              </a:rPr>
              <a:t>Landspouts</a:t>
            </a:r>
            <a:r>
              <a:rPr lang="en-US" sz="2000" dirty="0">
                <a:solidFill>
                  <a:schemeClr val="tx2"/>
                </a:solidFill>
              </a:rPr>
              <a:t>, narrow, rope-like condensation funnels that form while the thunderstorm cloud is still growing and there is no rotating updraft. The spinning motion originates near the ground.</a:t>
            </a:r>
            <a:br>
              <a:rPr lang="en-US" sz="2000" dirty="0">
                <a:solidFill>
                  <a:schemeClr val="tx2"/>
                </a:solidFill>
              </a:rPr>
            </a:br>
            <a:r>
              <a:rPr lang="en-US" sz="2000" dirty="0">
                <a:solidFill>
                  <a:schemeClr val="tx2"/>
                </a:solidFill>
              </a:rPr>
              <a:t/>
            </a:r>
            <a:br>
              <a:rPr lang="en-US" sz="2000" dirty="0">
                <a:solidFill>
                  <a:schemeClr val="tx2"/>
                </a:solidFill>
              </a:rPr>
            </a:br>
            <a:r>
              <a:rPr lang="en-US" sz="2000" b="1" dirty="0">
                <a:solidFill>
                  <a:schemeClr val="tx2"/>
                </a:solidFill>
              </a:rPr>
              <a:t>Waterspouts</a:t>
            </a:r>
            <a:r>
              <a:rPr lang="en-US" sz="2000" dirty="0">
                <a:solidFill>
                  <a:schemeClr val="tx2"/>
                </a:solidFill>
              </a:rPr>
              <a:t>, similar to </a:t>
            </a:r>
            <a:r>
              <a:rPr lang="en-US" sz="2000" dirty="0" err="1">
                <a:solidFill>
                  <a:schemeClr val="tx2"/>
                </a:solidFill>
              </a:rPr>
              <a:t>landspouts</a:t>
            </a:r>
            <a:r>
              <a:rPr lang="en-US" sz="2000" dirty="0">
                <a:solidFill>
                  <a:schemeClr val="tx2"/>
                </a:solidFill>
              </a:rPr>
              <a:t>, except they occur over water.</a:t>
            </a:r>
          </a:p>
        </p:txBody>
      </p:sp>
    </p:spTree>
    <p:extLst>
      <p:ext uri="{BB962C8B-B14F-4D97-AF65-F5344CB8AC3E}">
        <p14:creationId xmlns:p14="http://schemas.microsoft.com/office/powerpoint/2010/main" val="158519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04" y="457200"/>
            <a:ext cx="9144000" cy="1143000"/>
          </a:xfrm>
        </p:spPr>
        <p:txBody>
          <a:bodyPr/>
          <a:lstStyle/>
          <a:p>
            <a:r>
              <a:rPr lang="en-US" b="1" dirty="0"/>
              <a:t>Understanding Critical Information</a:t>
            </a:r>
          </a:p>
        </p:txBody>
      </p:sp>
      <p:sp>
        <p:nvSpPr>
          <p:cNvPr id="3" name="Content Placeholder 2"/>
          <p:cNvSpPr>
            <a:spLocks noGrp="1"/>
          </p:cNvSpPr>
          <p:nvPr>
            <p:ph sz="half" idx="1"/>
          </p:nvPr>
        </p:nvSpPr>
        <p:spPr>
          <a:xfrm>
            <a:off x="518160" y="4276725"/>
            <a:ext cx="11083290" cy="2028826"/>
          </a:xfrm>
        </p:spPr>
        <p:txBody>
          <a:bodyPr>
            <a:noAutofit/>
          </a:bodyPr>
          <a:lstStyle/>
          <a:p>
            <a:pPr marL="45720" indent="0">
              <a:buNone/>
            </a:pPr>
            <a:r>
              <a:rPr lang="en-US" sz="2200" b="1" dirty="0" smtClean="0"/>
              <a:t>Tornado </a:t>
            </a:r>
            <a:r>
              <a:rPr lang="en-US" sz="2200" b="1" dirty="0" smtClean="0"/>
              <a:t>Warning</a:t>
            </a:r>
          </a:p>
          <a:p>
            <a:pPr marL="45720" indent="0">
              <a:spcBef>
                <a:spcPts val="0"/>
              </a:spcBef>
              <a:buNone/>
            </a:pPr>
            <a:r>
              <a:rPr lang="en-US" sz="2200" dirty="0"/>
              <a:t>A Tornado WARNING is issued by your local </a:t>
            </a:r>
            <a:r>
              <a:rPr lang="en-US" sz="2200" dirty="0">
                <a:hlinkClick r:id="rId3"/>
              </a:rPr>
              <a:t>NOAA National Weather Service Forecast Office</a:t>
            </a:r>
            <a:r>
              <a:rPr lang="en-US" sz="2200" dirty="0"/>
              <a:t> meteorologists who watch the weather 24/7 over a designated area. This means a tornado has been reported by spotters or indicated by radar and there is a serious threat to life and property to those in the path of the tornado. ACT now to find safe shelter! A warning can cover parts of counties or several counties in the path of danger</a:t>
            </a:r>
            <a:r>
              <a:rPr lang="en-US" sz="2200" dirty="0" smtClean="0"/>
              <a:t>.</a:t>
            </a:r>
            <a:endParaRPr lang="en-US" sz="2200" dirty="0"/>
          </a:p>
        </p:txBody>
      </p:sp>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4900" y="589974"/>
            <a:ext cx="3057525" cy="1719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518159" y="1908511"/>
            <a:ext cx="8940166" cy="2123658"/>
          </a:xfrm>
          <a:prstGeom prst="rect">
            <a:avLst/>
          </a:prstGeom>
        </p:spPr>
        <p:txBody>
          <a:bodyPr wrap="square">
            <a:spAutoFit/>
          </a:bodyPr>
          <a:lstStyle/>
          <a:p>
            <a:pPr marL="45720" indent="0">
              <a:buNone/>
            </a:pPr>
            <a:r>
              <a:rPr lang="en-US" sz="2200" b="1" dirty="0"/>
              <a:t>Tornado Watch</a:t>
            </a:r>
          </a:p>
          <a:p>
            <a:pPr marL="45720" indent="0">
              <a:buNone/>
            </a:pPr>
            <a:r>
              <a:rPr lang="en-US" sz="2200" dirty="0"/>
              <a:t>A Tornado WATCH is issued by the NOAA Storm Prediction Center meteorologists who watch the weather 24/7 across the entire U.S. for weather conditions that are favorable for tornadoes. A watch can cover parts of a state or several states. Watch and prepare for severe weather and stay tuned to NOAA Weather Radio to know when warnings are issued.</a:t>
            </a:r>
          </a:p>
        </p:txBody>
      </p:sp>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3V3HZBs1Y4"/>
          <p:cNvPicPr>
            <a:picLocks noRot="1" noChangeAspect="1"/>
          </p:cNvPicPr>
          <p:nvPr>
            <a:videoFile r:link="rId1"/>
          </p:nvPr>
        </p:nvPicPr>
        <p:blipFill>
          <a:blip r:embed="rId4"/>
          <a:stretch>
            <a:fillRect/>
          </a:stretch>
        </p:blipFill>
        <p:spPr>
          <a:xfrm>
            <a:off x="0" y="0"/>
            <a:ext cx="12192000" cy="6527800"/>
          </a:xfrm>
          <a:prstGeom prst="rect">
            <a:avLst/>
          </a:prstGeom>
        </p:spPr>
      </p:pic>
    </p:spTree>
    <p:extLst>
      <p:ext uri="{BB962C8B-B14F-4D97-AF65-F5344CB8AC3E}">
        <p14:creationId xmlns:p14="http://schemas.microsoft.com/office/powerpoint/2010/main" val="228912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324" y="158556"/>
            <a:ext cx="5053203" cy="1143000"/>
          </a:xfrm>
        </p:spPr>
        <p:txBody>
          <a:bodyPr/>
          <a:lstStyle/>
          <a:p>
            <a:r>
              <a:rPr lang="en-US" b="1" dirty="0" smtClean="0"/>
              <a:t>How to </a:t>
            </a:r>
            <a:r>
              <a:rPr lang="en-US" b="1" dirty="0" smtClean="0"/>
              <a:t>Prepare</a:t>
            </a:r>
            <a:endParaRPr lang="en-US" b="1" dirty="0"/>
          </a:p>
        </p:txBody>
      </p:sp>
      <p:sp>
        <p:nvSpPr>
          <p:cNvPr id="3" name="Content Placeholder 2"/>
          <p:cNvSpPr>
            <a:spLocks noGrp="1"/>
          </p:cNvSpPr>
          <p:nvPr>
            <p:ph sz="half" idx="1"/>
          </p:nvPr>
        </p:nvSpPr>
        <p:spPr>
          <a:xfrm>
            <a:off x="664464" y="2279964"/>
            <a:ext cx="5480304" cy="4285428"/>
          </a:xfrm>
        </p:spPr>
        <p:txBody>
          <a:bodyPr>
            <a:noAutofit/>
          </a:bodyPr>
          <a:lstStyle/>
          <a:p>
            <a:r>
              <a:rPr lang="en-US" dirty="0"/>
              <a:t>Go to a pre-designated area such as a safe room, basement, storm cellar, or the lowest building level. If there is no basement, go to the center of a small interior room on the lowest level (closet, interior hallway) away from corners, windows, doors, and outside walls. </a:t>
            </a:r>
            <a:endParaRPr lang="en-US" dirty="0" smtClean="0"/>
          </a:p>
          <a:p>
            <a:pPr>
              <a:spcBef>
                <a:spcPts val="600"/>
              </a:spcBef>
            </a:pPr>
            <a:r>
              <a:rPr lang="en-US" sz="2200" dirty="0" smtClean="0"/>
              <a:t>Put </a:t>
            </a:r>
            <a:r>
              <a:rPr lang="en-US" sz="2200" dirty="0"/>
              <a:t>as many walls as possible between you and the outside. Get under a sturdy table and use your arms to protect your head and </a:t>
            </a:r>
            <a:r>
              <a:rPr lang="en-US" sz="2200" dirty="0" smtClean="0"/>
              <a:t>neck</a:t>
            </a:r>
            <a:endParaRPr lang="en-US" sz="2200" dirty="0"/>
          </a:p>
          <a:p>
            <a:pPr>
              <a:spcBef>
                <a:spcPts val="600"/>
              </a:spcBef>
            </a:pPr>
            <a:r>
              <a:rPr lang="en-US" dirty="0"/>
              <a:t>In a high-rise building, go to a small interior room or hallway on the lowest floor </a:t>
            </a:r>
            <a:r>
              <a:rPr lang="en-US" dirty="0" smtClean="0"/>
              <a:t>possible</a:t>
            </a:r>
            <a:endParaRPr lang="en-US" dirty="0"/>
          </a:p>
          <a:p>
            <a:pPr>
              <a:spcBef>
                <a:spcPts val="600"/>
              </a:spcBef>
            </a:pPr>
            <a:r>
              <a:rPr lang="en-US" dirty="0"/>
              <a:t>Put on sturdy </a:t>
            </a:r>
            <a:r>
              <a:rPr lang="en-US" dirty="0" smtClean="0"/>
              <a:t>shoes</a:t>
            </a:r>
            <a:endParaRPr lang="en-US" dirty="0"/>
          </a:p>
          <a:p>
            <a:pPr>
              <a:spcBef>
                <a:spcPts val="600"/>
              </a:spcBef>
            </a:pPr>
            <a:r>
              <a:rPr lang="en-US" dirty="0"/>
              <a:t>Do not open </a:t>
            </a:r>
            <a:r>
              <a:rPr lang="en-US" dirty="0" smtClean="0"/>
              <a:t>windows</a:t>
            </a:r>
            <a:endParaRPr lang="en-US" dirty="0">
              <a:effectLst/>
            </a:endParaRPr>
          </a:p>
        </p:txBody>
      </p:sp>
      <p:sp>
        <p:nvSpPr>
          <p:cNvPr id="10" name="Rectangle 9"/>
          <p:cNvSpPr/>
          <p:nvPr/>
        </p:nvSpPr>
        <p:spPr>
          <a:xfrm>
            <a:off x="6160008" y="2252532"/>
            <a:ext cx="5379720" cy="3939540"/>
          </a:xfrm>
          <a:prstGeom prst="rect">
            <a:avLst/>
          </a:prstGeom>
        </p:spPr>
        <p:txBody>
          <a:bodyPr wrap="square">
            <a:spAutoFit/>
          </a:bodyPr>
          <a:lstStyle/>
          <a:p>
            <a:pPr marL="342900" indent="-342900">
              <a:buFont typeface="Arial" panose="020B0604020202020204" pitchFamily="34" charset="0"/>
              <a:buChar char="•"/>
            </a:pPr>
            <a:r>
              <a:rPr lang="en-US" sz="2000" dirty="0"/>
              <a:t>Immediately get into a vehicle, buckle your seat belt and try to drive to the closest sturdy shelter. If your vehicle is hit by flying debris while you are driving, pull over and park.</a:t>
            </a:r>
          </a:p>
          <a:p>
            <a:pPr marL="342900" indent="-342900">
              <a:spcBef>
                <a:spcPts val="600"/>
              </a:spcBef>
              <a:buFont typeface="Arial" panose="020B0604020202020204" pitchFamily="34" charset="0"/>
              <a:buChar char="•"/>
            </a:pPr>
            <a:r>
              <a:rPr lang="en-US" sz="2000" dirty="0"/>
              <a:t>Take cover in a stationary vehicle. Put the seat belt on and cover your head with your arms and a blanket, coat or other cushion if possible.</a:t>
            </a:r>
          </a:p>
          <a:p>
            <a:pPr marL="342900" indent="-342900">
              <a:spcBef>
                <a:spcPts val="600"/>
              </a:spcBef>
              <a:buFont typeface="Arial" panose="020B0604020202020204" pitchFamily="34" charset="0"/>
              <a:buChar char="•"/>
            </a:pPr>
            <a:r>
              <a:rPr lang="en-US" sz="2000" dirty="0"/>
              <a:t>Lie in an area noticeably lower than the level of the roadway and cover your head with your arms and a blanket, coat or other cushion if possible.</a:t>
            </a:r>
            <a:endParaRPr lang="en-US" sz="2000" dirty="0">
              <a:effectLst/>
            </a:endParaRPr>
          </a:p>
        </p:txBody>
      </p:sp>
      <p:sp>
        <p:nvSpPr>
          <p:cNvPr id="11" name="Title 1"/>
          <p:cNvSpPr txBox="1">
            <a:spLocks/>
          </p:cNvSpPr>
          <p:nvPr/>
        </p:nvSpPr>
        <p:spPr>
          <a:xfrm>
            <a:off x="935736" y="1600200"/>
            <a:ext cx="5117592" cy="6523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pPr algn="ctr"/>
            <a:r>
              <a:rPr lang="en-US" sz="2400" dirty="0" smtClean="0"/>
              <a:t>Indoors</a:t>
            </a:r>
            <a:endParaRPr lang="en-US" sz="2400" dirty="0"/>
          </a:p>
        </p:txBody>
      </p:sp>
      <p:sp>
        <p:nvSpPr>
          <p:cNvPr id="12" name="Title 1"/>
          <p:cNvSpPr txBox="1">
            <a:spLocks/>
          </p:cNvSpPr>
          <p:nvPr/>
        </p:nvSpPr>
        <p:spPr>
          <a:xfrm>
            <a:off x="6492240" y="1597152"/>
            <a:ext cx="5117592" cy="6523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pPr algn="ctr"/>
            <a:r>
              <a:rPr lang="en-US" sz="2400" dirty="0" smtClean="0"/>
              <a:t>outdoors</a:t>
            </a:r>
            <a:endParaRPr lang="en-US" sz="24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64" y="271362"/>
            <a:ext cx="5388863" cy="1301406"/>
          </a:xfrm>
          <a:prstGeom prst="rect">
            <a:avLst/>
          </a:prstGeom>
        </p:spPr>
      </p:pic>
      <p:sp>
        <p:nvSpPr>
          <p:cNvPr id="8" name="TextBox 7"/>
          <p:cNvSpPr txBox="1"/>
          <p:nvPr/>
        </p:nvSpPr>
        <p:spPr>
          <a:xfrm>
            <a:off x="10162467" y="271362"/>
            <a:ext cx="1377261" cy="276999"/>
          </a:xfrm>
          <a:prstGeom prst="rect">
            <a:avLst/>
          </a:prstGeom>
          <a:noFill/>
        </p:spPr>
        <p:txBody>
          <a:bodyPr wrap="square" rtlCol="0">
            <a:spAutoFit/>
          </a:bodyPr>
          <a:lstStyle/>
          <a:p>
            <a:r>
              <a:rPr lang="en-US" sz="1200" dirty="0" smtClean="0"/>
              <a:t>Source: Ready.gov</a:t>
            </a:r>
            <a:endParaRPr lang="en-US" sz="1200" dirty="0"/>
          </a:p>
        </p:txBody>
      </p:sp>
    </p:spTree>
    <p:extLst>
      <p:ext uri="{BB962C8B-B14F-4D97-AF65-F5344CB8AC3E}">
        <p14:creationId xmlns:p14="http://schemas.microsoft.com/office/powerpoint/2010/main" val="33298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32"/>
            <a:ext cx="9144000" cy="1143000"/>
          </a:xfrm>
        </p:spPr>
        <p:txBody>
          <a:bodyPr/>
          <a:lstStyle/>
          <a:p>
            <a:r>
              <a:rPr lang="en-US" b="1" dirty="0" smtClean="0"/>
              <a:t>In all Situations</a:t>
            </a:r>
            <a:endParaRPr lang="en-US" b="1" dirty="0"/>
          </a:p>
        </p:txBody>
      </p:sp>
      <p:sp>
        <p:nvSpPr>
          <p:cNvPr id="3" name="Content Placeholder 2"/>
          <p:cNvSpPr>
            <a:spLocks noGrp="1"/>
          </p:cNvSpPr>
          <p:nvPr>
            <p:ph sz="half" idx="1"/>
          </p:nvPr>
        </p:nvSpPr>
        <p:spPr>
          <a:xfrm>
            <a:off x="3767328" y="1115568"/>
            <a:ext cx="7994904" cy="5394960"/>
          </a:xfrm>
        </p:spPr>
        <p:txBody>
          <a:bodyPr anchor="ctr">
            <a:normAutofit/>
          </a:bodyPr>
          <a:lstStyle/>
          <a:p>
            <a:r>
              <a:rPr lang="en-US" sz="3600" dirty="0"/>
              <a:t>Do not get under an overpass or bridge. You are safer in a low, flat location.</a:t>
            </a:r>
          </a:p>
          <a:p>
            <a:r>
              <a:rPr lang="en-US" sz="3600" dirty="0"/>
              <a:t>Never try to outrun a tornado in urban or congested areas in a car or truck. Instead, leave the vehicle immediately for safe shelter.</a:t>
            </a:r>
          </a:p>
          <a:p>
            <a:r>
              <a:rPr lang="en-US" sz="3600" dirty="0"/>
              <a:t>Watch out for flying debris. Flying debris from tornadoes causes most fatalities and injuries.</a:t>
            </a:r>
            <a:endParaRPr lang="en-US" sz="3600" dirty="0">
              <a:effectLst/>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4592" y="1276350"/>
            <a:ext cx="3602736" cy="4962525"/>
          </a:xfrm>
        </p:spPr>
      </p:pic>
      <p:sp>
        <p:nvSpPr>
          <p:cNvPr id="6" name="TextBox 5"/>
          <p:cNvSpPr txBox="1"/>
          <p:nvPr/>
        </p:nvSpPr>
        <p:spPr>
          <a:xfrm>
            <a:off x="10162467" y="271362"/>
            <a:ext cx="1377261" cy="276999"/>
          </a:xfrm>
          <a:prstGeom prst="rect">
            <a:avLst/>
          </a:prstGeom>
          <a:noFill/>
        </p:spPr>
        <p:txBody>
          <a:bodyPr wrap="square" rtlCol="0">
            <a:spAutoFit/>
          </a:bodyPr>
          <a:lstStyle/>
          <a:p>
            <a:r>
              <a:rPr lang="en-US" sz="1200" dirty="0" smtClean="0"/>
              <a:t>Source: Ready.gov</a:t>
            </a:r>
            <a:endParaRPr lang="en-US" sz="1200" dirty="0"/>
          </a:p>
        </p:txBody>
      </p:sp>
    </p:spTree>
    <p:extLst>
      <p:ext uri="{BB962C8B-B14F-4D97-AF65-F5344CB8AC3E}">
        <p14:creationId xmlns:p14="http://schemas.microsoft.com/office/powerpoint/2010/main" val="33200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01" y="314325"/>
            <a:ext cx="6684649" cy="1143000"/>
          </a:xfrm>
        </p:spPr>
        <p:txBody>
          <a:bodyPr/>
          <a:lstStyle/>
          <a:p>
            <a:r>
              <a:rPr lang="en-US" b="1" dirty="0" smtClean="0"/>
              <a:t>Building a Safe Room</a:t>
            </a:r>
            <a:endParaRPr lang="en-US" b="1" dirty="0"/>
          </a:p>
        </p:txBody>
      </p:sp>
      <p:sp>
        <p:nvSpPr>
          <p:cNvPr id="3" name="Content Placeholder 2"/>
          <p:cNvSpPr>
            <a:spLocks noGrp="1"/>
          </p:cNvSpPr>
          <p:nvPr>
            <p:ph sz="half" idx="1"/>
          </p:nvPr>
        </p:nvSpPr>
        <p:spPr>
          <a:xfrm>
            <a:off x="5991224" y="1670232"/>
            <a:ext cx="5663565" cy="4101917"/>
          </a:xfrm>
        </p:spPr>
        <p:txBody>
          <a:bodyPr>
            <a:noAutofit/>
          </a:bodyPr>
          <a:lstStyle/>
          <a:p>
            <a:r>
              <a:rPr lang="en-US" sz="2800" dirty="0" smtClean="0"/>
              <a:t>Your basement</a:t>
            </a:r>
          </a:p>
          <a:p>
            <a:r>
              <a:rPr lang="en-US" sz="2800" dirty="0" smtClean="0"/>
              <a:t>Atop </a:t>
            </a:r>
            <a:r>
              <a:rPr lang="en-US" sz="2800" dirty="0"/>
              <a:t>a concrete slab-on-grade foundation or garage </a:t>
            </a:r>
            <a:r>
              <a:rPr lang="en-US" sz="2800" dirty="0" smtClean="0"/>
              <a:t>floor</a:t>
            </a:r>
          </a:p>
          <a:p>
            <a:r>
              <a:rPr lang="en-US" sz="2800" dirty="0" smtClean="0"/>
              <a:t>An </a:t>
            </a:r>
            <a:r>
              <a:rPr lang="en-US" sz="2800" dirty="0"/>
              <a:t>interior room on the first floor.</a:t>
            </a:r>
          </a:p>
          <a:p>
            <a:r>
              <a:rPr lang="en-US" sz="2800" dirty="0"/>
              <a:t>Safe rooms built below ground level provide the greatest protection, but a safe room built in a first-floor interior room also can </a:t>
            </a:r>
            <a:r>
              <a:rPr lang="en-US" sz="2800" dirty="0" smtClean="0"/>
              <a:t>provide </a:t>
            </a:r>
            <a:r>
              <a:rPr lang="en-US" sz="2800" dirty="0"/>
              <a:t>the necessary </a:t>
            </a:r>
            <a:r>
              <a:rPr lang="en-US" sz="2800" dirty="0" smtClean="0"/>
              <a:t>protection</a:t>
            </a:r>
            <a:r>
              <a:rPr lang="en-US" sz="28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26" y="3360470"/>
            <a:ext cx="4453174" cy="285935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25801" y="1670233"/>
            <a:ext cx="5113024" cy="1631216"/>
          </a:xfrm>
          <a:prstGeom prst="rect">
            <a:avLst/>
          </a:prstGeom>
        </p:spPr>
        <p:txBody>
          <a:bodyPr wrap="square">
            <a:spAutoFit/>
          </a:bodyPr>
          <a:lstStyle/>
          <a:p>
            <a:r>
              <a:rPr lang="en-US" sz="2000" dirty="0"/>
              <a:t>The purpose of a safe room or a wind shelter is to provide a space where you and your family can seek refuge that provides a high level of protection. You can build a safe room in one of several places in your home.</a:t>
            </a:r>
            <a:endParaRPr lang="en-US" sz="2000" dirty="0"/>
          </a:p>
        </p:txBody>
      </p:sp>
    </p:spTree>
    <p:extLst>
      <p:ext uri="{BB962C8B-B14F-4D97-AF65-F5344CB8AC3E}">
        <p14:creationId xmlns:p14="http://schemas.microsoft.com/office/powerpoint/2010/main" val="275785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2691</Words>
  <Application>Microsoft Office PowerPoint</Application>
  <PresentationFormat>Widescreen</PresentationFormat>
  <Paragraphs>201</Paragraphs>
  <Slides>17</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Health Fitness 16x9</vt:lpstr>
      <vt:lpstr>Brown Bag Session</vt:lpstr>
      <vt:lpstr>PREPAREDNESS</vt:lpstr>
      <vt:lpstr>Tornadoes</vt:lpstr>
      <vt:lpstr>PowerPoint Presentation</vt:lpstr>
      <vt:lpstr>Understanding Critical Information</vt:lpstr>
      <vt:lpstr>PowerPoint Presentation</vt:lpstr>
      <vt:lpstr>How to Prepare</vt:lpstr>
      <vt:lpstr>In all Situations</vt:lpstr>
      <vt:lpstr>Building a Safe Room</vt:lpstr>
      <vt:lpstr>Building a Safe Room</vt:lpstr>
      <vt:lpstr>Power Outages</vt:lpstr>
      <vt:lpstr>Power Outages: Before</vt:lpstr>
      <vt:lpstr>Emergency Kits</vt:lpstr>
      <vt:lpstr>During a Power Outage</vt:lpstr>
      <vt:lpstr>After a Power Outage</vt:lpstr>
      <vt:lpstr>Important phone numbers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2015-12-11T16:07:34Z</dcterms:created>
  <dcterms:modified xsi:type="dcterms:W3CDTF">2016-03-14T02:03:35Z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